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ackage" ContentType="application/vnd.openxmlformats-officedocument.package"/>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4531" r:id="rId1"/>
  </p:sldMasterIdLst>
  <p:notesMasterIdLst>
    <p:notesMasterId r:id="rId291"/>
  </p:notesMasterIdLst>
  <p:handoutMasterIdLst>
    <p:handoutMasterId r:id="rId292"/>
  </p:handoutMasterIdLst>
  <p:sldIdLst>
    <p:sldId id="256" r:id="rId2"/>
    <p:sldId id="261" r:id="rId3"/>
    <p:sldId id="260" r:id="rId4"/>
    <p:sldId id="257" r:id="rId5"/>
    <p:sldId id="518" r:id="rId6"/>
    <p:sldId id="519" r:id="rId7"/>
    <p:sldId id="520" r:id="rId8"/>
    <p:sldId id="521" r:id="rId9"/>
    <p:sldId id="522" r:id="rId10"/>
    <p:sldId id="523" r:id="rId11"/>
    <p:sldId id="525" r:id="rId12"/>
    <p:sldId id="524" r:id="rId13"/>
    <p:sldId id="526" r:id="rId14"/>
    <p:sldId id="527" r:id="rId15"/>
    <p:sldId id="528" r:id="rId16"/>
    <p:sldId id="529" r:id="rId17"/>
    <p:sldId id="530" r:id="rId18"/>
    <p:sldId id="531" r:id="rId19"/>
    <p:sldId id="532" r:id="rId20"/>
    <p:sldId id="533" r:id="rId21"/>
    <p:sldId id="534" r:id="rId22"/>
    <p:sldId id="535" r:id="rId23"/>
    <p:sldId id="690" r:id="rId24"/>
    <p:sldId id="691" r:id="rId25"/>
    <p:sldId id="692" r:id="rId26"/>
    <p:sldId id="693" r:id="rId27"/>
    <p:sldId id="694" r:id="rId28"/>
    <p:sldId id="695" r:id="rId29"/>
    <p:sldId id="696" r:id="rId30"/>
    <p:sldId id="697" r:id="rId31"/>
    <p:sldId id="536" r:id="rId32"/>
    <p:sldId id="537" r:id="rId33"/>
    <p:sldId id="538" r:id="rId34"/>
    <p:sldId id="558" r:id="rId35"/>
    <p:sldId id="559" r:id="rId36"/>
    <p:sldId id="560" r:id="rId37"/>
    <p:sldId id="715" r:id="rId38"/>
    <p:sldId id="345" r:id="rId39"/>
    <p:sldId id="470" r:id="rId40"/>
    <p:sldId id="471" r:id="rId41"/>
    <p:sldId id="472" r:id="rId42"/>
    <p:sldId id="506" r:id="rId43"/>
    <p:sldId id="497" r:id="rId44"/>
    <p:sldId id="498" r:id="rId45"/>
    <p:sldId id="507" r:id="rId46"/>
    <p:sldId id="714" r:id="rId47"/>
    <p:sldId id="473" r:id="rId48"/>
    <p:sldId id="474" r:id="rId49"/>
    <p:sldId id="562" r:id="rId50"/>
    <p:sldId id="563" r:id="rId51"/>
    <p:sldId id="699" r:id="rId52"/>
    <p:sldId id="700" r:id="rId53"/>
    <p:sldId id="701" r:id="rId54"/>
    <p:sldId id="702" r:id="rId55"/>
    <p:sldId id="703" r:id="rId56"/>
    <p:sldId id="704" r:id="rId57"/>
    <p:sldId id="705" r:id="rId58"/>
    <p:sldId id="707" r:id="rId59"/>
    <p:sldId id="708" r:id="rId60"/>
    <p:sldId id="709" r:id="rId61"/>
    <p:sldId id="710" r:id="rId62"/>
    <p:sldId id="711" r:id="rId63"/>
    <p:sldId id="475" r:id="rId64"/>
    <p:sldId id="716" r:id="rId65"/>
    <p:sldId id="476" r:id="rId66"/>
    <p:sldId id="477" r:id="rId67"/>
    <p:sldId id="479" r:id="rId68"/>
    <p:sldId id="480" r:id="rId69"/>
    <p:sldId id="481" r:id="rId70"/>
    <p:sldId id="717" r:id="rId71"/>
    <p:sldId id="347" r:id="rId72"/>
    <p:sldId id="499" r:id="rId73"/>
    <p:sldId id="500" r:id="rId74"/>
    <p:sldId id="508" r:id="rId75"/>
    <p:sldId id="501" r:id="rId76"/>
    <p:sldId id="502" r:id="rId77"/>
    <p:sldId id="698" r:id="rId78"/>
    <p:sldId id="482" r:id="rId79"/>
    <p:sldId id="718" r:id="rId80"/>
    <p:sldId id="348" r:id="rId81"/>
    <p:sldId id="503" r:id="rId82"/>
    <p:sldId id="504" r:id="rId83"/>
    <p:sldId id="719" r:id="rId84"/>
    <p:sldId id="720" r:id="rId85"/>
    <p:sldId id="725" r:id="rId86"/>
    <p:sldId id="721" r:id="rId87"/>
    <p:sldId id="722" r:id="rId88"/>
    <p:sldId id="723" r:id="rId89"/>
    <p:sldId id="724" r:id="rId90"/>
    <p:sldId id="464" r:id="rId91"/>
    <p:sldId id="349" r:id="rId92"/>
    <p:sldId id="350" r:id="rId93"/>
    <p:sldId id="351" r:id="rId94"/>
    <p:sldId id="465" r:id="rId95"/>
    <p:sldId id="353" r:id="rId96"/>
    <p:sldId id="354" r:id="rId97"/>
    <p:sldId id="355" r:id="rId98"/>
    <p:sldId id="356" r:id="rId99"/>
    <p:sldId id="357" r:id="rId100"/>
    <p:sldId id="358" r:id="rId101"/>
    <p:sldId id="484" r:id="rId102"/>
    <p:sldId id="483" r:id="rId103"/>
    <p:sldId id="346" r:id="rId104"/>
    <p:sldId id="359" r:id="rId105"/>
    <p:sldId id="360" r:id="rId106"/>
    <p:sldId id="505" r:id="rId107"/>
    <p:sldId id="361" r:id="rId108"/>
    <p:sldId id="362" r:id="rId109"/>
    <p:sldId id="363" r:id="rId110"/>
    <p:sldId id="589" r:id="rId111"/>
    <p:sldId id="365" r:id="rId112"/>
    <p:sldId id="466" r:id="rId113"/>
    <p:sldId id="366" r:id="rId114"/>
    <p:sldId id="367" r:id="rId115"/>
    <p:sldId id="371" r:id="rId116"/>
    <p:sldId id="368" r:id="rId117"/>
    <p:sldId id="369" r:id="rId118"/>
    <p:sldId id="517" r:id="rId119"/>
    <p:sldId id="467" r:id="rId120"/>
    <p:sldId id="370" r:id="rId121"/>
    <p:sldId id="374" r:id="rId122"/>
    <p:sldId id="375" r:id="rId123"/>
    <p:sldId id="376" r:id="rId124"/>
    <p:sldId id="509" r:id="rId125"/>
    <p:sldId id="510" r:id="rId126"/>
    <p:sldId id="511" r:id="rId127"/>
    <p:sldId id="372" r:id="rId128"/>
    <p:sldId id="373" r:id="rId129"/>
    <p:sldId id="377" r:id="rId130"/>
    <p:sldId id="513" r:id="rId131"/>
    <p:sldId id="514" r:id="rId132"/>
    <p:sldId id="512" r:id="rId133"/>
    <p:sldId id="378" r:id="rId134"/>
    <p:sldId id="515" r:id="rId135"/>
    <p:sldId id="379" r:id="rId136"/>
    <p:sldId id="539" r:id="rId137"/>
    <p:sldId id="516" r:id="rId138"/>
    <p:sldId id="380" r:id="rId139"/>
    <p:sldId id="381" r:id="rId140"/>
    <p:sldId id="382" r:id="rId141"/>
    <p:sldId id="383" r:id="rId142"/>
    <p:sldId id="384" r:id="rId143"/>
    <p:sldId id="385" r:id="rId144"/>
    <p:sldId id="386" r:id="rId145"/>
    <p:sldId id="634" r:id="rId146"/>
    <p:sldId id="632" r:id="rId147"/>
    <p:sldId id="633" r:id="rId148"/>
    <p:sldId id="640" r:id="rId149"/>
    <p:sldId id="642" r:id="rId150"/>
    <p:sldId id="635" r:id="rId151"/>
    <p:sldId id="636" r:id="rId152"/>
    <p:sldId id="638" r:id="rId153"/>
    <p:sldId id="639" r:id="rId154"/>
    <p:sldId id="637" r:id="rId155"/>
    <p:sldId id="631" r:id="rId156"/>
    <p:sldId id="541" r:id="rId157"/>
    <p:sldId id="387" r:id="rId158"/>
    <p:sldId id="388" r:id="rId159"/>
    <p:sldId id="542" r:id="rId160"/>
    <p:sldId id="543" r:id="rId161"/>
    <p:sldId id="544" r:id="rId162"/>
    <p:sldId id="389" r:id="rId163"/>
    <p:sldId id="390" r:id="rId164"/>
    <p:sldId id="391" r:id="rId165"/>
    <p:sldId id="561" r:id="rId166"/>
    <p:sldId id="392" r:id="rId167"/>
    <p:sldId id="485" r:id="rId168"/>
    <p:sldId id="486" r:id="rId169"/>
    <p:sldId id="545" r:id="rId170"/>
    <p:sldId id="546" r:id="rId171"/>
    <p:sldId id="547" r:id="rId172"/>
    <p:sldId id="548" r:id="rId173"/>
    <p:sldId id="549" r:id="rId174"/>
    <p:sldId id="550" r:id="rId175"/>
    <p:sldId id="551" r:id="rId176"/>
    <p:sldId id="552" r:id="rId177"/>
    <p:sldId id="553" r:id="rId178"/>
    <p:sldId id="554" r:id="rId179"/>
    <p:sldId id="555" r:id="rId180"/>
    <p:sldId id="556" r:id="rId181"/>
    <p:sldId id="557" r:id="rId182"/>
    <p:sldId id="393" r:id="rId183"/>
    <p:sldId id="487" r:id="rId184"/>
    <p:sldId id="488" r:id="rId185"/>
    <p:sldId id="394" r:id="rId186"/>
    <p:sldId id="395" r:id="rId187"/>
    <p:sldId id="564" r:id="rId188"/>
    <p:sldId id="396" r:id="rId189"/>
    <p:sldId id="397" r:id="rId190"/>
    <p:sldId id="565" r:id="rId191"/>
    <p:sldId id="489" r:id="rId192"/>
    <p:sldId id="399" r:id="rId193"/>
    <p:sldId id="400" r:id="rId194"/>
    <p:sldId id="401" r:id="rId195"/>
    <p:sldId id="668" r:id="rId196"/>
    <p:sldId id="669" r:id="rId197"/>
    <p:sldId id="670" r:id="rId198"/>
    <p:sldId id="673" r:id="rId199"/>
    <p:sldId id="403" r:id="rId200"/>
    <p:sldId id="404" r:id="rId201"/>
    <p:sldId id="405" r:id="rId202"/>
    <p:sldId id="406" r:id="rId203"/>
    <p:sldId id="407" r:id="rId204"/>
    <p:sldId id="409" r:id="rId205"/>
    <p:sldId id="410" r:id="rId206"/>
    <p:sldId id="408" r:id="rId207"/>
    <p:sldId id="411" r:id="rId208"/>
    <p:sldId id="412" r:id="rId209"/>
    <p:sldId id="413" r:id="rId210"/>
    <p:sldId id="643" r:id="rId211"/>
    <p:sldId id="644" r:id="rId212"/>
    <p:sldId id="645" r:id="rId213"/>
    <p:sldId id="646" r:id="rId214"/>
    <p:sldId id="647" r:id="rId215"/>
    <p:sldId id="648" r:id="rId216"/>
    <p:sldId id="649" r:id="rId217"/>
    <p:sldId id="650" r:id="rId218"/>
    <p:sldId id="671" r:id="rId219"/>
    <p:sldId id="672" r:id="rId220"/>
    <p:sldId id="651" r:id="rId221"/>
    <p:sldId id="652" r:id="rId222"/>
    <p:sldId id="655" r:id="rId223"/>
    <p:sldId id="656" r:id="rId224"/>
    <p:sldId id="657" r:id="rId225"/>
    <p:sldId id="658" r:id="rId226"/>
    <p:sldId id="659" r:id="rId227"/>
    <p:sldId id="660" r:id="rId228"/>
    <p:sldId id="661" r:id="rId229"/>
    <p:sldId id="662" r:id="rId230"/>
    <p:sldId id="663" r:id="rId231"/>
    <p:sldId id="664" r:id="rId232"/>
    <p:sldId id="665" r:id="rId233"/>
    <p:sldId id="666" r:id="rId234"/>
    <p:sldId id="667" r:id="rId235"/>
    <p:sldId id="712" r:id="rId236"/>
    <p:sldId id="713" r:id="rId237"/>
    <p:sldId id="468" r:id="rId238"/>
    <p:sldId id="431" r:id="rId239"/>
    <p:sldId id="432" r:id="rId240"/>
    <p:sldId id="424" r:id="rId241"/>
    <p:sldId id="433" r:id="rId242"/>
    <p:sldId id="434" r:id="rId243"/>
    <p:sldId id="679" r:id="rId244"/>
    <p:sldId id="680" r:id="rId245"/>
    <p:sldId id="681" r:id="rId246"/>
    <p:sldId id="687" r:id="rId247"/>
    <p:sldId id="682" r:id="rId248"/>
    <p:sldId id="683" r:id="rId249"/>
    <p:sldId id="684" r:id="rId250"/>
    <p:sldId id="685" r:id="rId251"/>
    <p:sldId id="686" r:id="rId252"/>
    <p:sldId id="438" r:id="rId253"/>
    <p:sldId id="688" r:id="rId254"/>
    <p:sldId id="440" r:id="rId255"/>
    <p:sldId id="441" r:id="rId256"/>
    <p:sldId id="689" r:id="rId257"/>
    <p:sldId id="675" r:id="rId258"/>
    <p:sldId id="442" r:id="rId259"/>
    <p:sldId id="443" r:id="rId260"/>
    <p:sldId id="444" r:id="rId261"/>
    <p:sldId id="445" r:id="rId262"/>
    <p:sldId id="676" r:id="rId263"/>
    <p:sldId id="677" r:id="rId264"/>
    <p:sldId id="678" r:id="rId265"/>
    <p:sldId id="446" r:id="rId266"/>
    <p:sldId id="447" r:id="rId267"/>
    <p:sldId id="448" r:id="rId268"/>
    <p:sldId id="451" r:id="rId269"/>
    <p:sldId id="452" r:id="rId270"/>
    <p:sldId id="490" r:id="rId271"/>
    <p:sldId id="491" r:id="rId272"/>
    <p:sldId id="492" r:id="rId273"/>
    <p:sldId id="493" r:id="rId274"/>
    <p:sldId id="494" r:id="rId275"/>
    <p:sldId id="495" r:id="rId276"/>
    <p:sldId id="496" r:id="rId277"/>
    <p:sldId id="629" r:id="rId278"/>
    <p:sldId id="454" r:id="rId279"/>
    <p:sldId id="436" r:id="rId280"/>
    <p:sldId id="469" r:id="rId281"/>
    <p:sldId id="437" r:id="rId282"/>
    <p:sldId id="455" r:id="rId283"/>
    <p:sldId id="456" r:id="rId284"/>
    <p:sldId id="458" r:id="rId285"/>
    <p:sldId id="459" r:id="rId286"/>
    <p:sldId id="460" r:id="rId287"/>
    <p:sldId id="461" r:id="rId288"/>
    <p:sldId id="462" r:id="rId289"/>
    <p:sldId id="272" r:id="rId29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Xili" initials="W" lastIdx="1" clrIdx="0">
    <p:extLst>
      <p:ext uri="{19B8F6BF-5375-455C-9EA6-DF929625EA0E}">
        <p15:presenceInfo xmlns:p15="http://schemas.microsoft.com/office/powerpoint/2012/main" userId="WanXil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CC00"/>
    <a:srgbClr val="009900"/>
    <a:srgbClr val="8A0000"/>
    <a:srgbClr val="AB00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8" autoAdjust="0"/>
    <p:restoredTop sz="94087" autoAdjust="0"/>
  </p:normalViewPr>
  <p:slideViewPr>
    <p:cSldViewPr>
      <p:cViewPr varScale="1">
        <p:scale>
          <a:sx n="63" d="100"/>
          <a:sy n="63" d="100"/>
        </p:scale>
        <p:origin x="1292" y="52"/>
      </p:cViewPr>
      <p:guideLst>
        <p:guide orient="horz" pos="2160"/>
        <p:guide pos="2880"/>
      </p:guideLst>
    </p:cSldViewPr>
  </p:slideViewPr>
  <p:outlineViewPr>
    <p:cViewPr>
      <p:scale>
        <a:sx n="33" d="100"/>
        <a:sy n="33" d="100"/>
      </p:scale>
      <p:origin x="18" y="32118"/>
    </p:cViewPr>
  </p:outlineViewPr>
  <p:notesTextViewPr>
    <p:cViewPr>
      <p:scale>
        <a:sx n="75" d="100"/>
        <a:sy n="75"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notesMaster" Target="notesMasters/notesMaster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handoutMaster" Target="handoutMasters/handoutMaster1.xml"/><Relationship Id="rId297"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08T09:16:21.186"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55A01F-5285-4874-840D-7679ECC0E90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DAE5A9ED-7842-460F-966B-DB8756648108}">
      <dgm:prSet custT="1"/>
      <dgm:spPr/>
      <dgm:t>
        <a:bodyPr/>
        <a:lstStyle/>
        <a:p>
          <a:pPr rtl="0"/>
          <a:r>
            <a:rPr lang="zh-CN" sz="2400" b="1" dirty="0"/>
            <a:t>了解</a:t>
          </a:r>
          <a:endParaRPr lang="en-US" sz="2400" b="1" dirty="0"/>
        </a:p>
      </dgm:t>
    </dgm:pt>
    <dgm:pt modelId="{7D199763-2054-4820-8D38-9DA19AE0317A}" type="parTrans" cxnId="{B092C01C-604F-4B59-B758-017D1D9606DB}">
      <dgm:prSet/>
      <dgm:spPr/>
      <dgm:t>
        <a:bodyPr/>
        <a:lstStyle/>
        <a:p>
          <a:endParaRPr lang="zh-CN" altLang="en-US" sz="2400"/>
        </a:p>
      </dgm:t>
    </dgm:pt>
    <dgm:pt modelId="{A991B178-BC78-40CA-9E37-865EFEE07257}" type="sibTrans" cxnId="{B092C01C-604F-4B59-B758-017D1D9606DB}">
      <dgm:prSet/>
      <dgm:spPr/>
      <dgm:t>
        <a:bodyPr/>
        <a:lstStyle/>
        <a:p>
          <a:endParaRPr lang="zh-CN" altLang="en-US" sz="2400"/>
        </a:p>
      </dgm:t>
    </dgm:pt>
    <dgm:pt modelId="{7D9120DF-F408-4C56-A309-7AB08D955067}">
      <dgm:prSet custT="1"/>
      <dgm:spPr/>
      <dgm:t>
        <a:bodyPr/>
        <a:lstStyle/>
        <a:p>
          <a:pPr rtl="0"/>
          <a:r>
            <a:rPr lang="zh-CN" sz="2400" dirty="0"/>
            <a:t>机器学习在数据科学中的重要地位；</a:t>
          </a:r>
          <a:endParaRPr lang="zh-CN" altLang="en-US" sz="2400" dirty="0"/>
        </a:p>
      </dgm:t>
    </dgm:pt>
    <dgm:pt modelId="{6FB66EBA-29D9-418B-886F-A500D4626921}" type="parTrans" cxnId="{1C1A37F1-8752-4A48-90B5-BF9FDFAE3B92}">
      <dgm:prSet/>
      <dgm:spPr/>
      <dgm:t>
        <a:bodyPr/>
        <a:lstStyle/>
        <a:p>
          <a:endParaRPr lang="zh-CN" altLang="en-US" sz="2400"/>
        </a:p>
      </dgm:t>
    </dgm:pt>
    <dgm:pt modelId="{E5A091A7-9A91-4F84-A8EF-C14E3092D370}" type="sibTrans" cxnId="{1C1A37F1-8752-4A48-90B5-BF9FDFAE3B92}">
      <dgm:prSet/>
      <dgm:spPr/>
      <dgm:t>
        <a:bodyPr/>
        <a:lstStyle/>
        <a:p>
          <a:endParaRPr lang="zh-CN" altLang="en-US" sz="2400"/>
        </a:p>
      </dgm:t>
    </dgm:pt>
    <dgm:pt modelId="{9C3D618E-CE99-4760-9EA6-CE44436D1973}">
      <dgm:prSet custT="1"/>
      <dgm:spPr/>
      <dgm:t>
        <a:bodyPr/>
        <a:lstStyle/>
        <a:p>
          <a:pPr rtl="0"/>
          <a:r>
            <a:rPr lang="zh-CN" sz="2400" b="1" dirty="0"/>
            <a:t>理解</a:t>
          </a:r>
          <a:endParaRPr lang="en-US" sz="2400" b="1" dirty="0"/>
        </a:p>
      </dgm:t>
    </dgm:pt>
    <dgm:pt modelId="{1A6F50F3-F80D-45C2-B63A-D4F0A5F0A335}" type="parTrans" cxnId="{3C7842EE-5774-4639-8D01-982558110BD0}">
      <dgm:prSet/>
      <dgm:spPr/>
      <dgm:t>
        <a:bodyPr/>
        <a:lstStyle/>
        <a:p>
          <a:endParaRPr lang="zh-CN" altLang="en-US" sz="2400"/>
        </a:p>
      </dgm:t>
    </dgm:pt>
    <dgm:pt modelId="{8D5AF6C9-BC18-48BE-802A-03E5F2EBDD3C}" type="sibTrans" cxnId="{3C7842EE-5774-4639-8D01-982558110BD0}">
      <dgm:prSet/>
      <dgm:spPr/>
      <dgm:t>
        <a:bodyPr/>
        <a:lstStyle/>
        <a:p>
          <a:endParaRPr lang="zh-CN" altLang="en-US" sz="2400"/>
        </a:p>
      </dgm:t>
    </dgm:pt>
    <dgm:pt modelId="{59CEBB36-48D2-4AC4-8E0F-995891898AB0}">
      <dgm:prSet custT="1"/>
      <dgm:spPr/>
      <dgm:t>
        <a:bodyPr/>
        <a:lstStyle/>
        <a:p>
          <a:pPr rtl="0"/>
          <a:r>
            <a:rPr lang="zh-CN" sz="2400"/>
            <a:t>机器学习的定义、机器学习的</a:t>
          </a:r>
          <a:r>
            <a:rPr lang="en-US" sz="2400"/>
            <a:t>4</a:t>
          </a:r>
          <a:r>
            <a:rPr lang="zh-CN" sz="2400"/>
            <a:t>个基本活动和机器学习系统的</a:t>
          </a:r>
          <a:r>
            <a:rPr lang="en-US" sz="2400"/>
            <a:t>4</a:t>
          </a:r>
          <a:r>
            <a:rPr lang="zh-CN" sz="2400"/>
            <a:t>个组成部分；</a:t>
          </a:r>
          <a:endParaRPr lang="zh-CN" altLang="en-US" sz="2400" dirty="0"/>
        </a:p>
      </dgm:t>
    </dgm:pt>
    <dgm:pt modelId="{C844B5C7-2BCD-494D-8385-AC3D54EB5B1B}" type="parTrans" cxnId="{B2DB25A2-7E06-4554-A92A-D7227A43233F}">
      <dgm:prSet/>
      <dgm:spPr/>
      <dgm:t>
        <a:bodyPr/>
        <a:lstStyle/>
        <a:p>
          <a:endParaRPr lang="zh-CN" altLang="en-US" sz="2400"/>
        </a:p>
      </dgm:t>
    </dgm:pt>
    <dgm:pt modelId="{8A067D31-CE77-4E1C-BC94-B9BF5D4F647D}" type="sibTrans" cxnId="{B2DB25A2-7E06-4554-A92A-D7227A43233F}">
      <dgm:prSet/>
      <dgm:spPr/>
      <dgm:t>
        <a:bodyPr/>
        <a:lstStyle/>
        <a:p>
          <a:endParaRPr lang="zh-CN" altLang="en-US" sz="2400"/>
        </a:p>
      </dgm:t>
    </dgm:pt>
    <dgm:pt modelId="{564CF92F-9670-49E6-B11B-0358CF475437}">
      <dgm:prSet custT="1"/>
      <dgm:spPr/>
      <dgm:t>
        <a:bodyPr/>
        <a:lstStyle/>
        <a:p>
          <a:pPr rtl="0"/>
          <a:r>
            <a:rPr lang="zh-CN" sz="2400" b="1" dirty="0"/>
            <a:t>掌握</a:t>
          </a:r>
          <a:endParaRPr lang="en-US" sz="2400" b="1" dirty="0"/>
        </a:p>
      </dgm:t>
    </dgm:pt>
    <dgm:pt modelId="{99268D6D-4546-4CF6-8C58-F624B7C3BDBF}" type="parTrans" cxnId="{8FD010BA-914B-4286-BB1C-D9D6960F8F86}">
      <dgm:prSet/>
      <dgm:spPr/>
      <dgm:t>
        <a:bodyPr/>
        <a:lstStyle/>
        <a:p>
          <a:endParaRPr lang="zh-CN" altLang="en-US" sz="2400"/>
        </a:p>
      </dgm:t>
    </dgm:pt>
    <dgm:pt modelId="{93BDCEED-FC65-405D-AB71-448EFC026563}" type="sibTrans" cxnId="{8FD010BA-914B-4286-BB1C-D9D6960F8F86}">
      <dgm:prSet/>
      <dgm:spPr/>
      <dgm:t>
        <a:bodyPr/>
        <a:lstStyle/>
        <a:p>
          <a:endParaRPr lang="zh-CN" altLang="en-US" sz="2400"/>
        </a:p>
      </dgm:t>
    </dgm:pt>
    <dgm:pt modelId="{0EC66493-8A93-4CD7-9CDB-63B79B6037E7}">
      <dgm:prSet custT="1"/>
      <dgm:spPr/>
      <dgm:t>
        <a:bodyPr/>
        <a:lstStyle/>
        <a:p>
          <a:pPr rtl="0"/>
          <a:r>
            <a:rPr lang="zh-CN" sz="2400"/>
            <a:t>机器学习的主要类型和典型算法；</a:t>
          </a:r>
          <a:endParaRPr lang="zh-CN" altLang="en-US" sz="2400" dirty="0"/>
        </a:p>
      </dgm:t>
    </dgm:pt>
    <dgm:pt modelId="{0EF15104-164D-46FC-8EE4-C704F79F5186}" type="parTrans" cxnId="{C33A9E9C-1B1F-4F16-93F3-4C6D9A779CBA}">
      <dgm:prSet/>
      <dgm:spPr/>
      <dgm:t>
        <a:bodyPr/>
        <a:lstStyle/>
        <a:p>
          <a:endParaRPr lang="zh-CN" altLang="en-US" sz="2400"/>
        </a:p>
      </dgm:t>
    </dgm:pt>
    <dgm:pt modelId="{81A2A5E6-1EA5-47B1-8B2B-9967238361F5}" type="sibTrans" cxnId="{C33A9E9C-1B1F-4F16-93F3-4C6D9A779CBA}">
      <dgm:prSet/>
      <dgm:spPr/>
      <dgm:t>
        <a:bodyPr/>
        <a:lstStyle/>
        <a:p>
          <a:endParaRPr lang="zh-CN" altLang="en-US" sz="2400"/>
        </a:p>
      </dgm:t>
    </dgm:pt>
    <dgm:pt modelId="{40934C1D-79FC-43FD-9929-D52E795149E1}">
      <dgm:prSet custT="1"/>
      <dgm:spPr/>
      <dgm:t>
        <a:bodyPr/>
        <a:lstStyle/>
        <a:p>
          <a:pPr rtl="0"/>
          <a:r>
            <a:rPr lang="zh-CN" sz="2400" b="1" dirty="0"/>
            <a:t>熟练掌握</a:t>
          </a:r>
          <a:endParaRPr lang="en-US" sz="2400" b="1" dirty="0"/>
        </a:p>
      </dgm:t>
    </dgm:pt>
    <dgm:pt modelId="{7183D93B-0AC3-43C3-9EEA-3A68CB1BA56F}" type="parTrans" cxnId="{8E71F1AA-C7FE-4282-B057-78803265CF8D}">
      <dgm:prSet/>
      <dgm:spPr/>
      <dgm:t>
        <a:bodyPr/>
        <a:lstStyle/>
        <a:p>
          <a:endParaRPr lang="zh-CN" altLang="en-US" sz="2400"/>
        </a:p>
      </dgm:t>
    </dgm:pt>
    <dgm:pt modelId="{CBB373A0-788C-494D-9A2A-3B3019F80C67}" type="sibTrans" cxnId="{8E71F1AA-C7FE-4282-B057-78803265CF8D}">
      <dgm:prSet/>
      <dgm:spPr/>
      <dgm:t>
        <a:bodyPr/>
        <a:lstStyle/>
        <a:p>
          <a:endParaRPr lang="zh-CN" altLang="en-US" sz="2400"/>
        </a:p>
      </dgm:t>
    </dgm:pt>
    <dgm:pt modelId="{1B793A6B-70B8-4745-9E6F-C6F193220EC3}">
      <dgm:prSet custT="1"/>
      <dgm:spPr/>
      <dgm:t>
        <a:bodyPr/>
        <a:lstStyle/>
        <a:p>
          <a:pPr rtl="0"/>
          <a:r>
            <a:rPr lang="zh-CN" sz="2400" dirty="0"/>
            <a:t>读者自己所在专业领域中常用的机器学习方法、技术与工具。</a:t>
          </a:r>
          <a:endParaRPr lang="zh-CN" altLang="en-US" sz="2400" dirty="0"/>
        </a:p>
      </dgm:t>
    </dgm:pt>
    <dgm:pt modelId="{05A79AF8-1F43-436A-B019-32DA06A1C3E9}" type="parTrans" cxnId="{D6199921-B3CD-4391-993C-52155FC0CDB3}">
      <dgm:prSet/>
      <dgm:spPr/>
      <dgm:t>
        <a:bodyPr/>
        <a:lstStyle/>
        <a:p>
          <a:endParaRPr lang="zh-CN" altLang="en-US" sz="2400"/>
        </a:p>
      </dgm:t>
    </dgm:pt>
    <dgm:pt modelId="{328D6BB8-0996-44F2-9B00-3779773DDE3F}" type="sibTrans" cxnId="{D6199921-B3CD-4391-993C-52155FC0CDB3}">
      <dgm:prSet/>
      <dgm:spPr/>
      <dgm:t>
        <a:bodyPr/>
        <a:lstStyle/>
        <a:p>
          <a:endParaRPr lang="zh-CN" altLang="en-US" sz="2400"/>
        </a:p>
      </dgm:t>
    </dgm:pt>
    <dgm:pt modelId="{F5AFE1E6-2A5E-43B9-9D7D-7B10027EB7E6}" type="pres">
      <dgm:prSet presAssocID="{AE55A01F-5285-4874-840D-7679ECC0E90B}" presName="linear" presStyleCnt="0">
        <dgm:presLayoutVars>
          <dgm:animLvl val="lvl"/>
          <dgm:resizeHandles val="exact"/>
        </dgm:presLayoutVars>
      </dgm:prSet>
      <dgm:spPr/>
    </dgm:pt>
    <dgm:pt modelId="{179B7C31-6F69-4553-B1A2-1084503B7107}" type="pres">
      <dgm:prSet presAssocID="{DAE5A9ED-7842-460F-966B-DB8756648108}" presName="parentText" presStyleLbl="node1" presStyleIdx="0" presStyleCnt="4">
        <dgm:presLayoutVars>
          <dgm:chMax val="0"/>
          <dgm:bulletEnabled val="1"/>
        </dgm:presLayoutVars>
      </dgm:prSet>
      <dgm:spPr/>
    </dgm:pt>
    <dgm:pt modelId="{075F2C71-5E1D-4D67-872C-5797CBF5DF14}" type="pres">
      <dgm:prSet presAssocID="{DAE5A9ED-7842-460F-966B-DB8756648108}" presName="childText" presStyleLbl="revTx" presStyleIdx="0" presStyleCnt="4">
        <dgm:presLayoutVars>
          <dgm:bulletEnabled val="1"/>
        </dgm:presLayoutVars>
      </dgm:prSet>
      <dgm:spPr/>
    </dgm:pt>
    <dgm:pt modelId="{ED522546-F149-4510-974F-08DB17FCC8A9}" type="pres">
      <dgm:prSet presAssocID="{9C3D618E-CE99-4760-9EA6-CE44436D1973}" presName="parentText" presStyleLbl="node1" presStyleIdx="1" presStyleCnt="4">
        <dgm:presLayoutVars>
          <dgm:chMax val="0"/>
          <dgm:bulletEnabled val="1"/>
        </dgm:presLayoutVars>
      </dgm:prSet>
      <dgm:spPr/>
    </dgm:pt>
    <dgm:pt modelId="{F7C697E2-7796-4C1F-BC5D-90B1CBDA9A0C}" type="pres">
      <dgm:prSet presAssocID="{9C3D618E-CE99-4760-9EA6-CE44436D1973}" presName="childText" presStyleLbl="revTx" presStyleIdx="1" presStyleCnt="4">
        <dgm:presLayoutVars>
          <dgm:bulletEnabled val="1"/>
        </dgm:presLayoutVars>
      </dgm:prSet>
      <dgm:spPr/>
    </dgm:pt>
    <dgm:pt modelId="{F7FE33C9-27A2-40AE-983D-1A737962323D}" type="pres">
      <dgm:prSet presAssocID="{564CF92F-9670-49E6-B11B-0358CF475437}" presName="parentText" presStyleLbl="node1" presStyleIdx="2" presStyleCnt="4">
        <dgm:presLayoutVars>
          <dgm:chMax val="0"/>
          <dgm:bulletEnabled val="1"/>
        </dgm:presLayoutVars>
      </dgm:prSet>
      <dgm:spPr/>
    </dgm:pt>
    <dgm:pt modelId="{2E07BBD1-BE79-41C1-90DE-F62D2149011B}" type="pres">
      <dgm:prSet presAssocID="{564CF92F-9670-49E6-B11B-0358CF475437}" presName="childText" presStyleLbl="revTx" presStyleIdx="2" presStyleCnt="4">
        <dgm:presLayoutVars>
          <dgm:bulletEnabled val="1"/>
        </dgm:presLayoutVars>
      </dgm:prSet>
      <dgm:spPr/>
    </dgm:pt>
    <dgm:pt modelId="{7CC5F4B7-B404-46DF-AF68-2FC1BC2E2013}" type="pres">
      <dgm:prSet presAssocID="{40934C1D-79FC-43FD-9929-D52E795149E1}" presName="parentText" presStyleLbl="node1" presStyleIdx="3" presStyleCnt="4">
        <dgm:presLayoutVars>
          <dgm:chMax val="0"/>
          <dgm:bulletEnabled val="1"/>
        </dgm:presLayoutVars>
      </dgm:prSet>
      <dgm:spPr/>
    </dgm:pt>
    <dgm:pt modelId="{C0C81C21-93F1-4E85-8498-0B16544BEFAB}" type="pres">
      <dgm:prSet presAssocID="{40934C1D-79FC-43FD-9929-D52E795149E1}" presName="childText" presStyleLbl="revTx" presStyleIdx="3" presStyleCnt="4">
        <dgm:presLayoutVars>
          <dgm:bulletEnabled val="1"/>
        </dgm:presLayoutVars>
      </dgm:prSet>
      <dgm:spPr/>
    </dgm:pt>
  </dgm:ptLst>
  <dgm:cxnLst>
    <dgm:cxn modelId="{E0FC0F0D-C491-4971-A3B6-DE447DCD69E8}" type="presOf" srcId="{7D9120DF-F408-4C56-A309-7AB08D955067}" destId="{075F2C71-5E1D-4D67-872C-5797CBF5DF14}" srcOrd="0" destOrd="0" presId="urn:microsoft.com/office/officeart/2005/8/layout/vList2"/>
    <dgm:cxn modelId="{B092C01C-604F-4B59-B758-017D1D9606DB}" srcId="{AE55A01F-5285-4874-840D-7679ECC0E90B}" destId="{DAE5A9ED-7842-460F-966B-DB8756648108}" srcOrd="0" destOrd="0" parTransId="{7D199763-2054-4820-8D38-9DA19AE0317A}" sibTransId="{A991B178-BC78-40CA-9E37-865EFEE07257}"/>
    <dgm:cxn modelId="{D6199921-B3CD-4391-993C-52155FC0CDB3}" srcId="{40934C1D-79FC-43FD-9929-D52E795149E1}" destId="{1B793A6B-70B8-4745-9E6F-C6F193220EC3}" srcOrd="0" destOrd="0" parTransId="{05A79AF8-1F43-436A-B019-32DA06A1C3E9}" sibTransId="{328D6BB8-0996-44F2-9B00-3779773DDE3F}"/>
    <dgm:cxn modelId="{387D193A-5432-4F5C-B3E8-FA84EBD1893F}" type="presOf" srcId="{1B793A6B-70B8-4745-9E6F-C6F193220EC3}" destId="{C0C81C21-93F1-4E85-8498-0B16544BEFAB}" srcOrd="0" destOrd="0" presId="urn:microsoft.com/office/officeart/2005/8/layout/vList2"/>
    <dgm:cxn modelId="{AEA29263-598D-4EDF-9266-D2406BF7B04B}" type="presOf" srcId="{9C3D618E-CE99-4760-9EA6-CE44436D1973}" destId="{ED522546-F149-4510-974F-08DB17FCC8A9}" srcOrd="0" destOrd="0" presId="urn:microsoft.com/office/officeart/2005/8/layout/vList2"/>
    <dgm:cxn modelId="{90CACA5A-0B18-4766-A79E-63D16D9F2735}" type="presOf" srcId="{59CEBB36-48D2-4AC4-8E0F-995891898AB0}" destId="{F7C697E2-7796-4C1F-BC5D-90B1CBDA9A0C}" srcOrd="0" destOrd="0" presId="urn:microsoft.com/office/officeart/2005/8/layout/vList2"/>
    <dgm:cxn modelId="{9B159882-B67C-4055-83F0-45DF42F1BE38}" type="presOf" srcId="{DAE5A9ED-7842-460F-966B-DB8756648108}" destId="{179B7C31-6F69-4553-B1A2-1084503B7107}" srcOrd="0" destOrd="0" presId="urn:microsoft.com/office/officeart/2005/8/layout/vList2"/>
    <dgm:cxn modelId="{C33A9E9C-1B1F-4F16-93F3-4C6D9A779CBA}" srcId="{564CF92F-9670-49E6-B11B-0358CF475437}" destId="{0EC66493-8A93-4CD7-9CDB-63B79B6037E7}" srcOrd="0" destOrd="0" parTransId="{0EF15104-164D-46FC-8EE4-C704F79F5186}" sibTransId="{81A2A5E6-1EA5-47B1-8B2B-9967238361F5}"/>
    <dgm:cxn modelId="{44D9EC9D-2974-40DC-ADC9-E260E926ED49}" type="presOf" srcId="{40934C1D-79FC-43FD-9929-D52E795149E1}" destId="{7CC5F4B7-B404-46DF-AF68-2FC1BC2E2013}" srcOrd="0" destOrd="0" presId="urn:microsoft.com/office/officeart/2005/8/layout/vList2"/>
    <dgm:cxn modelId="{B2DB25A2-7E06-4554-A92A-D7227A43233F}" srcId="{9C3D618E-CE99-4760-9EA6-CE44436D1973}" destId="{59CEBB36-48D2-4AC4-8E0F-995891898AB0}" srcOrd="0" destOrd="0" parTransId="{C844B5C7-2BCD-494D-8385-AC3D54EB5B1B}" sibTransId="{8A067D31-CE77-4E1C-BC94-B9BF5D4F647D}"/>
    <dgm:cxn modelId="{8E71F1AA-C7FE-4282-B057-78803265CF8D}" srcId="{AE55A01F-5285-4874-840D-7679ECC0E90B}" destId="{40934C1D-79FC-43FD-9929-D52E795149E1}" srcOrd="3" destOrd="0" parTransId="{7183D93B-0AC3-43C3-9EEA-3A68CB1BA56F}" sibTransId="{CBB373A0-788C-494D-9A2A-3B3019F80C67}"/>
    <dgm:cxn modelId="{B1BDBCAD-A94C-42E8-8FEE-9ED1BF014DDC}" type="presOf" srcId="{AE55A01F-5285-4874-840D-7679ECC0E90B}" destId="{F5AFE1E6-2A5E-43B9-9D7D-7B10027EB7E6}" srcOrd="0" destOrd="0" presId="urn:microsoft.com/office/officeart/2005/8/layout/vList2"/>
    <dgm:cxn modelId="{CC3B15B5-F6BA-4C79-BE11-0A0F0B15BFE4}" type="presOf" srcId="{564CF92F-9670-49E6-B11B-0358CF475437}" destId="{F7FE33C9-27A2-40AE-983D-1A737962323D}" srcOrd="0" destOrd="0" presId="urn:microsoft.com/office/officeart/2005/8/layout/vList2"/>
    <dgm:cxn modelId="{8FD010BA-914B-4286-BB1C-D9D6960F8F86}" srcId="{AE55A01F-5285-4874-840D-7679ECC0E90B}" destId="{564CF92F-9670-49E6-B11B-0358CF475437}" srcOrd="2" destOrd="0" parTransId="{99268D6D-4546-4CF6-8C58-F624B7C3BDBF}" sibTransId="{93BDCEED-FC65-405D-AB71-448EFC026563}"/>
    <dgm:cxn modelId="{3C7842EE-5774-4639-8D01-982558110BD0}" srcId="{AE55A01F-5285-4874-840D-7679ECC0E90B}" destId="{9C3D618E-CE99-4760-9EA6-CE44436D1973}" srcOrd="1" destOrd="0" parTransId="{1A6F50F3-F80D-45C2-B63A-D4F0A5F0A335}" sibTransId="{8D5AF6C9-BC18-48BE-802A-03E5F2EBDD3C}"/>
    <dgm:cxn modelId="{1C1A37F1-8752-4A48-90B5-BF9FDFAE3B92}" srcId="{DAE5A9ED-7842-460F-966B-DB8756648108}" destId="{7D9120DF-F408-4C56-A309-7AB08D955067}" srcOrd="0" destOrd="0" parTransId="{6FB66EBA-29D9-418B-886F-A500D4626921}" sibTransId="{E5A091A7-9A91-4F84-A8EF-C14E3092D370}"/>
    <dgm:cxn modelId="{AA9EAEFA-F54B-4F51-AD88-CD0F84E3A245}" type="presOf" srcId="{0EC66493-8A93-4CD7-9CDB-63B79B6037E7}" destId="{2E07BBD1-BE79-41C1-90DE-F62D2149011B}" srcOrd="0" destOrd="0" presId="urn:microsoft.com/office/officeart/2005/8/layout/vList2"/>
    <dgm:cxn modelId="{D2D04B00-8A88-41F6-A454-3D3095E90DEA}" type="presParOf" srcId="{F5AFE1E6-2A5E-43B9-9D7D-7B10027EB7E6}" destId="{179B7C31-6F69-4553-B1A2-1084503B7107}" srcOrd="0" destOrd="0" presId="urn:microsoft.com/office/officeart/2005/8/layout/vList2"/>
    <dgm:cxn modelId="{D9D3FADE-46D7-465E-A5D8-25BD492115F4}" type="presParOf" srcId="{F5AFE1E6-2A5E-43B9-9D7D-7B10027EB7E6}" destId="{075F2C71-5E1D-4D67-872C-5797CBF5DF14}" srcOrd="1" destOrd="0" presId="urn:microsoft.com/office/officeart/2005/8/layout/vList2"/>
    <dgm:cxn modelId="{EC41EF75-6BEB-4943-8956-BD56F544834F}" type="presParOf" srcId="{F5AFE1E6-2A5E-43B9-9D7D-7B10027EB7E6}" destId="{ED522546-F149-4510-974F-08DB17FCC8A9}" srcOrd="2" destOrd="0" presId="urn:microsoft.com/office/officeart/2005/8/layout/vList2"/>
    <dgm:cxn modelId="{5A6497F6-614D-4B04-B110-C8EA1FA823EE}" type="presParOf" srcId="{F5AFE1E6-2A5E-43B9-9D7D-7B10027EB7E6}" destId="{F7C697E2-7796-4C1F-BC5D-90B1CBDA9A0C}" srcOrd="3" destOrd="0" presId="urn:microsoft.com/office/officeart/2005/8/layout/vList2"/>
    <dgm:cxn modelId="{52FDB907-89FA-4411-96A6-7FA93C4AF17E}" type="presParOf" srcId="{F5AFE1E6-2A5E-43B9-9D7D-7B10027EB7E6}" destId="{F7FE33C9-27A2-40AE-983D-1A737962323D}" srcOrd="4" destOrd="0" presId="urn:microsoft.com/office/officeart/2005/8/layout/vList2"/>
    <dgm:cxn modelId="{F2E778C6-1FC4-47C8-8125-1A3C027BC882}" type="presParOf" srcId="{F5AFE1E6-2A5E-43B9-9D7D-7B10027EB7E6}" destId="{2E07BBD1-BE79-41C1-90DE-F62D2149011B}" srcOrd="5" destOrd="0" presId="urn:microsoft.com/office/officeart/2005/8/layout/vList2"/>
    <dgm:cxn modelId="{72E9B88E-66E9-4872-A9F4-72884AD3D49F}" type="presParOf" srcId="{F5AFE1E6-2A5E-43B9-9D7D-7B10027EB7E6}" destId="{7CC5F4B7-B404-46DF-AF68-2FC1BC2E2013}" srcOrd="6" destOrd="0" presId="urn:microsoft.com/office/officeart/2005/8/layout/vList2"/>
    <dgm:cxn modelId="{30E8807F-D11E-437F-B02C-C56CA44715A9}" type="presParOf" srcId="{F5AFE1E6-2A5E-43B9-9D7D-7B10027EB7E6}" destId="{C0C81C21-93F1-4E85-8498-0B16544BEFA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9B7C31-6F69-4553-B1A2-1084503B7107}">
      <dsp:nvSpPr>
        <dsp:cNvPr id="0" name=""/>
        <dsp:cNvSpPr/>
      </dsp:nvSpPr>
      <dsp:spPr>
        <a:xfrm>
          <a:off x="0" y="916"/>
          <a:ext cx="8153400" cy="59651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sz="2400" b="1" kern="1200" dirty="0"/>
            <a:t>了解</a:t>
          </a:r>
          <a:endParaRPr lang="en-US" sz="2400" b="1" kern="1200" dirty="0"/>
        </a:p>
      </dsp:txBody>
      <dsp:txXfrm>
        <a:off x="29120" y="30036"/>
        <a:ext cx="8095160" cy="538277"/>
      </dsp:txXfrm>
    </dsp:sp>
    <dsp:sp modelId="{075F2C71-5E1D-4D67-872C-5797CBF5DF14}">
      <dsp:nvSpPr>
        <dsp:cNvPr id="0" name=""/>
        <dsp:cNvSpPr/>
      </dsp:nvSpPr>
      <dsp:spPr>
        <a:xfrm>
          <a:off x="0" y="597434"/>
          <a:ext cx="8153400" cy="416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机器学习在数据科学中的重要地位；</a:t>
          </a:r>
          <a:endParaRPr lang="zh-CN" altLang="en-US" sz="2400" kern="1200" dirty="0"/>
        </a:p>
      </dsp:txBody>
      <dsp:txXfrm>
        <a:off x="0" y="597434"/>
        <a:ext cx="8153400" cy="416061"/>
      </dsp:txXfrm>
    </dsp:sp>
    <dsp:sp modelId="{ED522546-F149-4510-974F-08DB17FCC8A9}">
      <dsp:nvSpPr>
        <dsp:cNvPr id="0" name=""/>
        <dsp:cNvSpPr/>
      </dsp:nvSpPr>
      <dsp:spPr>
        <a:xfrm>
          <a:off x="0" y="1013496"/>
          <a:ext cx="8153400" cy="59651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sz="2400" b="1" kern="1200" dirty="0"/>
            <a:t>理解</a:t>
          </a:r>
          <a:endParaRPr lang="en-US" sz="2400" b="1" kern="1200" dirty="0"/>
        </a:p>
      </dsp:txBody>
      <dsp:txXfrm>
        <a:off x="29120" y="1042616"/>
        <a:ext cx="8095160" cy="538277"/>
      </dsp:txXfrm>
    </dsp:sp>
    <dsp:sp modelId="{F7C697E2-7796-4C1F-BC5D-90B1CBDA9A0C}">
      <dsp:nvSpPr>
        <dsp:cNvPr id="0" name=""/>
        <dsp:cNvSpPr/>
      </dsp:nvSpPr>
      <dsp:spPr>
        <a:xfrm>
          <a:off x="0" y="1610013"/>
          <a:ext cx="8153400" cy="771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a:t>机器学习的定义、机器学习的</a:t>
          </a:r>
          <a:r>
            <a:rPr lang="en-US" sz="2400" kern="1200"/>
            <a:t>4</a:t>
          </a:r>
          <a:r>
            <a:rPr lang="zh-CN" sz="2400" kern="1200"/>
            <a:t>个基本活动和机器学习系统的</a:t>
          </a:r>
          <a:r>
            <a:rPr lang="en-US" sz="2400" kern="1200"/>
            <a:t>4</a:t>
          </a:r>
          <a:r>
            <a:rPr lang="zh-CN" sz="2400" kern="1200"/>
            <a:t>个组成部分；</a:t>
          </a:r>
          <a:endParaRPr lang="zh-CN" altLang="en-US" sz="2400" kern="1200" dirty="0"/>
        </a:p>
      </dsp:txBody>
      <dsp:txXfrm>
        <a:off x="0" y="1610013"/>
        <a:ext cx="8153400" cy="771236"/>
      </dsp:txXfrm>
    </dsp:sp>
    <dsp:sp modelId="{F7FE33C9-27A2-40AE-983D-1A737962323D}">
      <dsp:nvSpPr>
        <dsp:cNvPr id="0" name=""/>
        <dsp:cNvSpPr/>
      </dsp:nvSpPr>
      <dsp:spPr>
        <a:xfrm>
          <a:off x="0" y="2381250"/>
          <a:ext cx="8153400" cy="59651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sz="2400" b="1" kern="1200" dirty="0"/>
            <a:t>掌握</a:t>
          </a:r>
          <a:endParaRPr lang="en-US" sz="2400" b="1" kern="1200" dirty="0"/>
        </a:p>
      </dsp:txBody>
      <dsp:txXfrm>
        <a:off x="29120" y="2410370"/>
        <a:ext cx="8095160" cy="538277"/>
      </dsp:txXfrm>
    </dsp:sp>
    <dsp:sp modelId="{2E07BBD1-BE79-41C1-90DE-F62D2149011B}">
      <dsp:nvSpPr>
        <dsp:cNvPr id="0" name=""/>
        <dsp:cNvSpPr/>
      </dsp:nvSpPr>
      <dsp:spPr>
        <a:xfrm>
          <a:off x="0" y="2977767"/>
          <a:ext cx="8153400" cy="416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a:t>机器学习的主要类型和典型算法；</a:t>
          </a:r>
          <a:endParaRPr lang="zh-CN" altLang="en-US" sz="2400" kern="1200" dirty="0"/>
        </a:p>
      </dsp:txBody>
      <dsp:txXfrm>
        <a:off x="0" y="2977767"/>
        <a:ext cx="8153400" cy="416061"/>
      </dsp:txXfrm>
    </dsp:sp>
    <dsp:sp modelId="{7CC5F4B7-B404-46DF-AF68-2FC1BC2E2013}">
      <dsp:nvSpPr>
        <dsp:cNvPr id="0" name=""/>
        <dsp:cNvSpPr/>
      </dsp:nvSpPr>
      <dsp:spPr>
        <a:xfrm>
          <a:off x="0" y="3393829"/>
          <a:ext cx="8153400" cy="59651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sz="2400" b="1" kern="1200" dirty="0"/>
            <a:t>熟练掌握</a:t>
          </a:r>
          <a:endParaRPr lang="en-US" sz="2400" b="1" kern="1200" dirty="0"/>
        </a:p>
      </dsp:txBody>
      <dsp:txXfrm>
        <a:off x="29120" y="3422949"/>
        <a:ext cx="8095160" cy="538277"/>
      </dsp:txXfrm>
    </dsp:sp>
    <dsp:sp modelId="{C0C81C21-93F1-4E85-8498-0B16544BEFAB}">
      <dsp:nvSpPr>
        <dsp:cNvPr id="0" name=""/>
        <dsp:cNvSpPr/>
      </dsp:nvSpPr>
      <dsp:spPr>
        <a:xfrm>
          <a:off x="0" y="3990346"/>
          <a:ext cx="8153400" cy="771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读者自己所在专业领域中常用的机器学习方法、技术与工具。</a:t>
          </a:r>
          <a:endParaRPr lang="zh-CN" altLang="en-US" sz="2400" kern="1200" dirty="0"/>
        </a:p>
      </dsp:txBody>
      <dsp:txXfrm>
        <a:off x="0" y="3990346"/>
        <a:ext cx="8153400" cy="7712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image" Target="../media/image18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image" Target="../media/image18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image" Target="../media/image24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4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5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B5234D69-B0F1-413D-930B-BA0298A36F11}" type="datetimeFigureOut">
              <a:rPr lang="zh-CN" altLang="en-US"/>
              <a:pPr>
                <a:defRPr/>
              </a:pPr>
              <a:t>2022/5/24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530F40CD-9B05-428B-B309-179072CB4A41}" type="slidenum">
              <a:rPr lang="zh-CN" altLang="en-US"/>
              <a:pPr>
                <a:defRPr/>
              </a:pPr>
              <a:t>‹#›</a:t>
            </a:fld>
            <a:endParaRPr lang="zh-CN" altLang="en-US"/>
          </a:p>
        </p:txBody>
      </p:sp>
    </p:spTree>
    <p:extLst>
      <p:ext uri="{BB962C8B-B14F-4D97-AF65-F5344CB8AC3E}">
        <p14:creationId xmlns:p14="http://schemas.microsoft.com/office/powerpoint/2010/main" val="1826748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9848A50-38F1-44C4-A5AE-E8E6AFBFCD8F}" type="datetimeFigureOut">
              <a:rPr lang="zh-CN" altLang="en-US"/>
              <a:pPr>
                <a:defRPr/>
              </a:pPr>
              <a:t>2022/5/24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676EB584-C07C-4509-9C9C-22EFAAAC723C}" type="slidenum">
              <a:rPr lang="zh-CN" altLang="en-US"/>
              <a:pPr>
                <a:defRPr/>
              </a:pPr>
              <a:t>‹#›</a:t>
            </a:fld>
            <a:endParaRPr lang="zh-CN" altLang="en-US"/>
          </a:p>
        </p:txBody>
      </p:sp>
    </p:spTree>
    <p:extLst>
      <p:ext uri="{BB962C8B-B14F-4D97-AF65-F5344CB8AC3E}">
        <p14:creationId xmlns:p14="http://schemas.microsoft.com/office/powerpoint/2010/main" val="34532075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F896DB9-BB60-43F7-950B-91C9C86BF2D9}" type="slidenum">
              <a:rPr kumimoji="1" lang="en-US" altLang="zh-CN" smtClean="0">
                <a:ea typeface="黑体" panose="02010609060101010101" pitchFamily="49" charset="-122"/>
              </a:rPr>
              <a:pPr>
                <a:spcBef>
                  <a:spcPct val="0"/>
                </a:spcBef>
              </a:pPr>
              <a:t>67</a:t>
            </a:fld>
            <a:endParaRPr kumimoji="1" lang="en-US" altLang="zh-CN">
              <a:ea typeface="黑体" panose="02010609060101010101" pitchFamily="49" charset="-122"/>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黑体" panose="02010609060101010101" pitchFamily="49" charset="-122"/>
            </a:endParaRPr>
          </a:p>
        </p:txBody>
      </p:sp>
    </p:spTree>
    <p:extLst>
      <p:ext uri="{BB962C8B-B14F-4D97-AF65-F5344CB8AC3E}">
        <p14:creationId xmlns:p14="http://schemas.microsoft.com/office/powerpoint/2010/main" val="1022491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76EB584-C07C-4509-9C9C-22EFAAAC723C}" type="slidenum">
              <a:rPr lang="zh-CN" altLang="en-US" smtClean="0"/>
              <a:pPr>
                <a:defRPr/>
              </a:pPr>
              <a:t>93</a:t>
            </a:fld>
            <a:endParaRPr lang="zh-CN" altLang="en-US"/>
          </a:p>
        </p:txBody>
      </p:sp>
    </p:spTree>
    <p:extLst>
      <p:ext uri="{BB962C8B-B14F-4D97-AF65-F5344CB8AC3E}">
        <p14:creationId xmlns:p14="http://schemas.microsoft.com/office/powerpoint/2010/main" val="1753665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56E49F24-BCD7-4F3A-B1DE-5BE79BB2D22D}" type="slidenum">
              <a:rPr lang="en-US" smtClean="0">
                <a:latin typeface="Arial" pitchFamily="34" charset="0"/>
              </a:rPr>
              <a:pPr eaLnBrk="1" hangingPunct="1">
                <a:defRPr/>
              </a:pPr>
              <a:t>198</a:t>
            </a:fld>
            <a:endParaRPr lang="en-US">
              <a:latin typeface="Arial" pitchFamily="3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endParaRPr>
          </a:p>
          <a:p>
            <a:pPr eaLnBrk="1" hangingPunct="1"/>
            <a:endParaRPr lang="en-US">
              <a:latin typeface="Arial" pitchFamily="34" charset="0"/>
            </a:endParaRPr>
          </a:p>
        </p:txBody>
      </p:sp>
    </p:spTree>
    <p:extLst>
      <p:ext uri="{BB962C8B-B14F-4D97-AF65-F5344CB8AC3E}">
        <p14:creationId xmlns:p14="http://schemas.microsoft.com/office/powerpoint/2010/main" val="2122453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624C6130-336C-42DD-8741-73AB3375C32D}" type="slidenum">
              <a:rPr lang="en-US" altLang="zh-CN" smtClean="0"/>
              <a:pPr>
                <a:defRPr/>
              </a:pPr>
              <a:t>‹#›</a:t>
            </a:fld>
            <a:endParaRPr lang="en-US" altLang="zh-CN"/>
          </a:p>
        </p:txBody>
      </p:sp>
      <p:pic>
        <p:nvPicPr>
          <p:cNvPr id="7" name="Picture 184" descr="D:\PPT模板\good.jpg"/>
          <p:cNvPicPr>
            <a:picLocks noChangeAspect="1" noChangeArrowheads="1"/>
          </p:cNvPicPr>
          <p:nvPr userDrawn="1"/>
        </p:nvPicPr>
        <p:blipFill>
          <a:blip r:embed="rId2"/>
          <a:srcRect/>
          <a:stretch>
            <a:fillRect/>
          </a:stretch>
        </p:blipFill>
        <p:spPr bwMode="auto">
          <a:xfrm>
            <a:off x="0" y="6143625"/>
            <a:ext cx="9144000" cy="714375"/>
          </a:xfrm>
          <a:prstGeom prst="rect">
            <a:avLst/>
          </a:prstGeom>
          <a:noFill/>
          <a:ln w="9525">
            <a:noFill/>
            <a:miter lim="800000"/>
            <a:headEnd/>
            <a:tailEnd/>
          </a:ln>
        </p:spPr>
      </p:pic>
      <p:pic>
        <p:nvPicPr>
          <p:cNvPr id="8" name="Picture 183" descr="D:\PPT模板\rendanew.jpg"/>
          <p:cNvPicPr>
            <a:picLocks noChangeAspect="1" noChangeArrowheads="1"/>
          </p:cNvPicPr>
          <p:nvPr userDrawn="1"/>
        </p:nvPicPr>
        <p:blipFill>
          <a:blip r:embed="rId3"/>
          <a:srcRect/>
          <a:stretch>
            <a:fillRect/>
          </a:stretch>
        </p:blipFill>
        <p:spPr bwMode="auto">
          <a:xfrm>
            <a:off x="6858000" y="214313"/>
            <a:ext cx="1631950" cy="1619250"/>
          </a:xfrm>
          <a:prstGeom prst="rect">
            <a:avLst/>
          </a:prstGeom>
          <a:noFill/>
          <a:ln w="9525">
            <a:noFill/>
            <a:miter lim="800000"/>
            <a:headEnd/>
            <a:tailEnd/>
          </a:ln>
        </p:spPr>
      </p:pic>
    </p:spTree>
    <p:extLst>
      <p:ext uri="{BB962C8B-B14F-4D97-AF65-F5344CB8AC3E}">
        <p14:creationId xmlns:p14="http://schemas.microsoft.com/office/powerpoint/2010/main" val="2232075773"/>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B98C74A3-4F4D-4596-B8E8-C6C8446F16C7}" type="slidenum">
              <a:rPr lang="en-US" altLang="zh-CN" smtClean="0"/>
              <a:pPr>
                <a:defRPr/>
              </a:pPr>
              <a:t>‹#›</a:t>
            </a:fld>
            <a:endParaRPr lang="en-US" altLang="zh-CN"/>
          </a:p>
        </p:txBody>
      </p:sp>
    </p:spTree>
    <p:extLst>
      <p:ext uri="{BB962C8B-B14F-4D97-AF65-F5344CB8AC3E}">
        <p14:creationId xmlns:p14="http://schemas.microsoft.com/office/powerpoint/2010/main" val="11576689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9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022522668"/>
      </p:ext>
    </p:extLst>
  </p:cSld>
  <p:clrMapOvr>
    <a:masterClrMapping/>
  </p:clrMapOvr>
  <p:transition>
    <p:blinds dir="vert"/>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9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980728372"/>
      </p:ext>
    </p:extLst>
  </p:cSld>
  <p:clrMapOvr>
    <a:masterClrMapping/>
  </p:clrMapOvr>
  <p:transition>
    <p:blinds dir="vert"/>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9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225261655"/>
      </p:ext>
    </p:extLst>
  </p:cSld>
  <p:clrMapOvr>
    <a:masterClrMapping/>
  </p:clrMapOvr>
  <p:transition>
    <p:blinds dir="vert"/>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9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258500503"/>
      </p:ext>
    </p:extLst>
  </p:cSld>
  <p:clrMapOvr>
    <a:masterClrMapping/>
  </p:clrMapOvr>
  <p:transition>
    <p:blinds dir="vert"/>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9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193896494"/>
      </p:ext>
    </p:extLst>
  </p:cSld>
  <p:clrMapOvr>
    <a:masterClrMapping/>
  </p:clrMapOvr>
  <p:transition>
    <p:blinds dir="vert"/>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9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959087060"/>
      </p:ext>
    </p:extLst>
  </p:cSld>
  <p:clrMapOvr>
    <a:masterClrMapping/>
  </p:clrMapOvr>
  <p:transition>
    <p:blinds dir="vert"/>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9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868005640"/>
      </p:ext>
    </p:extLst>
  </p:cSld>
  <p:clrMapOvr>
    <a:masterClrMapping/>
  </p:clrMapOvr>
  <p:transition>
    <p:blinds dir="vert"/>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9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514781666"/>
      </p:ext>
    </p:extLst>
  </p:cSld>
  <p:clrMapOvr>
    <a:masterClrMapping/>
  </p:clrMapOvr>
  <p:transition>
    <p:blinds dir="vert"/>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9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524719505"/>
      </p:ext>
    </p:extLst>
  </p:cSld>
  <p:clrMapOvr>
    <a:masterClrMapping/>
  </p:clrMapOvr>
  <p:transition>
    <p:blinds dir="vert"/>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10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298967346"/>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B98C74A3-4F4D-4596-B8E8-C6C8446F16C7}" type="slidenum">
              <a:rPr lang="en-US" altLang="zh-CN" smtClean="0"/>
              <a:pPr>
                <a:defRPr/>
              </a:pPr>
              <a:t>‹#›</a:t>
            </a:fld>
            <a:endParaRPr lang="en-US" altLang="zh-CN"/>
          </a:p>
        </p:txBody>
      </p:sp>
    </p:spTree>
    <p:extLst>
      <p:ext uri="{BB962C8B-B14F-4D97-AF65-F5344CB8AC3E}">
        <p14:creationId xmlns:p14="http://schemas.microsoft.com/office/powerpoint/2010/main" val="32738898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10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443607589"/>
      </p:ext>
    </p:extLst>
  </p:cSld>
  <p:clrMapOvr>
    <a:masterClrMapping/>
  </p:clrMapOvr>
  <p:transition>
    <p:blinds dir="vert"/>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10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150439559"/>
      </p:ext>
    </p:extLst>
  </p:cSld>
  <p:clrMapOvr>
    <a:masterClrMapping/>
  </p:clrMapOvr>
  <p:transition>
    <p:blinds dir="vert"/>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0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083222505"/>
      </p:ext>
    </p:extLst>
  </p:cSld>
  <p:clrMapOvr>
    <a:masterClrMapping/>
  </p:clrMapOvr>
  <p:transition>
    <p:blinds dir="vert"/>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10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510136482"/>
      </p:ext>
    </p:extLst>
  </p:cSld>
  <p:clrMapOvr>
    <a:masterClrMapping/>
  </p:clrMapOvr>
  <p:transition>
    <p:blinds dir="vert"/>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10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736994044"/>
      </p:ext>
    </p:extLst>
  </p:cSld>
  <p:clrMapOvr>
    <a:masterClrMapping/>
  </p:clrMapOvr>
  <p:transition>
    <p:blinds dir="vert"/>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10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155369976"/>
      </p:ext>
    </p:extLst>
  </p:cSld>
  <p:clrMapOvr>
    <a:masterClrMapping/>
  </p:clrMapOvr>
  <p:transition>
    <p:blinds dir="vert"/>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10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360110926"/>
      </p:ext>
    </p:extLst>
  </p:cSld>
  <p:clrMapOvr>
    <a:masterClrMapping/>
  </p:clrMapOvr>
  <p:transition>
    <p:blinds dir="vert"/>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0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786910888"/>
      </p:ext>
    </p:extLst>
  </p:cSld>
  <p:clrMapOvr>
    <a:masterClrMapping/>
  </p:clrMapOvr>
  <p:transition>
    <p:blinds dir="vert"/>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0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023253756"/>
      </p:ext>
    </p:extLst>
  </p:cSld>
  <p:clrMapOvr>
    <a:masterClrMapping/>
  </p:clrMapOvr>
  <p:transition>
    <p:blinds dir="vert"/>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529991563"/>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89896468"/>
      </p:ext>
    </p:extLst>
  </p:cSld>
  <p:clrMapOvr>
    <a:masterClrMapping/>
  </p:clrMapOvr>
  <p:transition>
    <p:blinds dir="vert"/>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1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851079074"/>
      </p:ext>
    </p:extLst>
  </p:cSld>
  <p:clrMapOvr>
    <a:masterClrMapping/>
  </p:clrMapOvr>
  <p:transition>
    <p:blinds dir="vert"/>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1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20518803"/>
      </p:ext>
    </p:extLst>
  </p:cSld>
  <p:clrMapOvr>
    <a:masterClrMapping/>
  </p:clrMapOvr>
  <p:transition>
    <p:blinds dir="vert"/>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1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667729973"/>
      </p:ext>
    </p:extLst>
  </p:cSld>
  <p:clrMapOvr>
    <a:masterClrMapping/>
  </p:clrMapOvr>
  <p:transition>
    <p:blinds dir="vert"/>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337827194"/>
      </p:ext>
    </p:extLst>
  </p:cSld>
  <p:clrMapOvr>
    <a:masterClrMapping/>
  </p:clrMapOvr>
  <p:transition>
    <p:blinds dir="ver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1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797305766"/>
      </p:ext>
    </p:extLst>
  </p:cSld>
  <p:clrMapOvr>
    <a:masterClrMapping/>
  </p:clrMapOvr>
  <p:transition>
    <p:blinds dir="vert"/>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1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847039160"/>
      </p:ext>
    </p:extLst>
  </p:cSld>
  <p:clrMapOvr>
    <a:masterClrMapping/>
  </p:clrMapOvr>
  <p:transition>
    <p:blinds dir="vert"/>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1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926018705"/>
      </p:ext>
    </p:extLst>
  </p:cSld>
  <p:clrMapOvr>
    <a:masterClrMapping/>
  </p:clrMapOvr>
  <p:transition>
    <p:blinds dir="vert"/>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553934628"/>
      </p:ext>
    </p:extLst>
  </p:cSld>
  <p:clrMapOvr>
    <a:masterClrMapping/>
  </p:clrMapOvr>
  <p:transition>
    <p:blinds dir="vert"/>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1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392128357"/>
      </p:ext>
    </p:extLst>
  </p:cSld>
  <p:clrMapOvr>
    <a:masterClrMapping/>
  </p:clrMapOvr>
  <p:transition>
    <p:blinds dir="vert"/>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1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002392419"/>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68092329"/>
      </p:ext>
    </p:extLst>
  </p:cSld>
  <p:clrMapOvr>
    <a:masterClrMapping/>
  </p:clrMapOvr>
  <p:transition>
    <p:blinds dir="vert"/>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1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641497466"/>
      </p:ext>
    </p:extLst>
  </p:cSld>
  <p:clrMapOvr>
    <a:masterClrMapping/>
  </p:clrMapOvr>
  <p:transition>
    <p:blinds dir="vert"/>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1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813623004"/>
      </p:ext>
    </p:extLst>
  </p:cSld>
  <p:clrMapOvr>
    <a:masterClrMapping/>
  </p:clrMapOvr>
  <p:transition>
    <p:blinds dir="vert"/>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1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315240066"/>
      </p:ext>
    </p:extLst>
  </p:cSld>
  <p:clrMapOvr>
    <a:masterClrMapping/>
  </p:clrMapOvr>
  <p:transition>
    <p:blinds dir="vert"/>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userDrawn="1">
  <p:cSld name="1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48761238"/>
      </p:ext>
    </p:extLst>
  </p:cSld>
  <p:clrMapOvr>
    <a:masterClrMapping/>
  </p:clrMapOvr>
  <p:transition>
    <p:blinds dir="vert"/>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1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138639027"/>
      </p:ext>
    </p:extLst>
  </p:cSld>
  <p:clrMapOvr>
    <a:masterClrMapping/>
  </p:clrMapOvr>
  <p:transition>
    <p:blinds dir="vert"/>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1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166608620"/>
      </p:ext>
    </p:extLst>
  </p:cSld>
  <p:clrMapOvr>
    <a:masterClrMapping/>
  </p:clrMapOvr>
  <p:transition>
    <p:blinds dir="vert"/>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1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194715690"/>
      </p:ext>
    </p:extLst>
  </p:cSld>
  <p:clrMapOvr>
    <a:masterClrMapping/>
  </p:clrMapOvr>
  <p:transition>
    <p:blinds dir="vert"/>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1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794532974"/>
      </p:ext>
    </p:extLst>
  </p:cSld>
  <p:clrMapOvr>
    <a:masterClrMapping/>
  </p:clrMapOvr>
  <p:transition>
    <p:blinds dir="vert"/>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1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419991545"/>
      </p:ext>
    </p:extLst>
  </p:cSld>
  <p:clrMapOvr>
    <a:masterClrMapping/>
  </p:clrMapOvr>
  <p:transition>
    <p:blinds dir="vert"/>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1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914680891"/>
      </p:ext>
    </p:extLst>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294767272"/>
      </p:ext>
    </p:extLst>
  </p:cSld>
  <p:clrMapOvr>
    <a:masterClrMapping/>
  </p:clrMapOvr>
  <p:transition>
    <p:blinds dir="vert"/>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1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35929126"/>
      </p:ext>
    </p:extLst>
  </p:cSld>
  <p:clrMapOvr>
    <a:masterClrMapping/>
  </p:clrMapOvr>
  <p:transition>
    <p:blinds dir="vert"/>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1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221794891"/>
      </p:ext>
    </p:extLst>
  </p:cSld>
  <p:clrMapOvr>
    <a:masterClrMapping/>
  </p:clrMapOvr>
  <p:transition>
    <p:blinds dir="vert"/>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1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569048527"/>
      </p:ext>
    </p:extLst>
  </p:cSld>
  <p:clrMapOvr>
    <a:masterClrMapping/>
  </p:clrMapOvr>
  <p:transition>
    <p:blinds dir="vert"/>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1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248608579"/>
      </p:ext>
    </p:extLst>
  </p:cSld>
  <p:clrMapOvr>
    <a:masterClrMapping/>
  </p:clrMapOvr>
  <p:transition>
    <p:blinds dir="vert"/>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userDrawn="1">
  <p:cSld name="1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53908961"/>
      </p:ext>
    </p:extLst>
  </p:cSld>
  <p:clrMapOvr>
    <a:masterClrMapping/>
  </p:clrMapOvr>
  <p:transition>
    <p:blinds dir="vert"/>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1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59643975"/>
      </p:ext>
    </p:extLst>
  </p:cSld>
  <p:clrMapOvr>
    <a:masterClrMapping/>
  </p:clrMapOvr>
  <p:transition>
    <p:blinds dir="vert"/>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1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564673169"/>
      </p:ext>
    </p:extLst>
  </p:cSld>
  <p:clrMapOvr>
    <a:masterClrMapping/>
  </p:clrMapOvr>
  <p:transition>
    <p:blinds dir="vert"/>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1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952257451"/>
      </p:ext>
    </p:extLst>
  </p:cSld>
  <p:clrMapOvr>
    <a:masterClrMapping/>
  </p:clrMapOvr>
  <p:transition>
    <p:blinds dir="vert"/>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1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251715131"/>
      </p:ext>
    </p:extLst>
  </p:cSld>
  <p:clrMapOvr>
    <a:masterClrMapping/>
  </p:clrMapOvr>
  <p:transition>
    <p:blinds dir="vert"/>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1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473380421"/>
      </p:ext>
    </p:extLst>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949422058"/>
      </p:ext>
    </p:extLst>
  </p:cSld>
  <p:clrMapOvr>
    <a:masterClrMapping/>
  </p:clrMapOvr>
  <p:transition>
    <p:blinds dir="vert"/>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1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29114334"/>
      </p:ext>
    </p:extLst>
  </p:cSld>
  <p:clrMapOvr>
    <a:masterClrMapping/>
  </p:clrMapOvr>
  <p:transition>
    <p:blinds dir="vert"/>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1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135806497"/>
      </p:ext>
    </p:extLst>
  </p:cSld>
  <p:clrMapOvr>
    <a:masterClrMapping/>
  </p:clrMapOvr>
  <p:transition>
    <p:blinds dir="vert"/>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1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825211871"/>
      </p:ext>
    </p:extLst>
  </p:cSld>
  <p:clrMapOvr>
    <a:masterClrMapping/>
  </p:clrMapOvr>
  <p:transition>
    <p:blinds dir="vert"/>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1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820271044"/>
      </p:ext>
    </p:extLst>
  </p:cSld>
  <p:clrMapOvr>
    <a:masterClrMapping/>
  </p:clrMapOvr>
  <p:transition>
    <p:blinds dir="vert"/>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1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881171220"/>
      </p:ext>
    </p:extLst>
  </p:cSld>
  <p:clrMapOvr>
    <a:masterClrMapping/>
  </p:clrMapOvr>
  <p:transition>
    <p:blinds dir="vert"/>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1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988070167"/>
      </p:ext>
    </p:extLst>
  </p:cSld>
  <p:clrMapOvr>
    <a:masterClrMapping/>
  </p:clrMapOvr>
  <p:transition>
    <p:blinds dir="vert"/>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1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707737079"/>
      </p:ext>
    </p:extLst>
  </p:cSld>
  <p:clrMapOvr>
    <a:masterClrMapping/>
  </p:clrMapOvr>
  <p:transition>
    <p:blinds dir="vert"/>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1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320251098"/>
      </p:ext>
    </p:extLst>
  </p:cSld>
  <p:clrMapOvr>
    <a:masterClrMapping/>
  </p:clrMapOvr>
  <p:transition>
    <p:blinds dir="vert"/>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1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007676090"/>
      </p:ext>
    </p:extLst>
  </p:cSld>
  <p:clrMapOvr>
    <a:masterClrMapping/>
  </p:clrMapOvr>
  <p:transition>
    <p:blinds dir="vert"/>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16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30986317"/>
      </p:ext>
    </p:extLst>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056265592"/>
      </p:ext>
    </p:extLst>
  </p:cSld>
  <p:clrMapOvr>
    <a:masterClrMapping/>
  </p:clrMapOvr>
  <p:transition>
    <p:blinds dir="vert"/>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1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604579336"/>
      </p:ext>
    </p:extLst>
  </p:cSld>
  <p:clrMapOvr>
    <a:masterClrMapping/>
  </p:clrMapOvr>
  <p:transition>
    <p:blinds dir="vert"/>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1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442392799"/>
      </p:ext>
    </p:extLst>
  </p:cSld>
  <p:clrMapOvr>
    <a:masterClrMapping/>
  </p:clrMapOvr>
  <p:transition>
    <p:blinds dir="vert"/>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1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20579901"/>
      </p:ext>
    </p:extLst>
  </p:cSld>
  <p:clrMapOvr>
    <a:masterClrMapping/>
  </p:clrMapOvr>
  <p:transition>
    <p:blinds dir="vert"/>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178316963"/>
      </p:ext>
    </p:extLst>
  </p:cSld>
  <p:clrMapOvr>
    <a:masterClrMapping/>
  </p:clrMapOvr>
  <p:transition>
    <p:blinds dir="vert"/>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1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249520171"/>
      </p:ext>
    </p:extLst>
  </p:cSld>
  <p:clrMapOvr>
    <a:masterClrMapping/>
  </p:clrMapOvr>
  <p:transition>
    <p:blinds dir="vert"/>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1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219511172"/>
      </p:ext>
    </p:extLst>
  </p:cSld>
  <p:clrMapOvr>
    <a:masterClrMapping/>
  </p:clrMapOvr>
  <p:transition>
    <p:blinds dir="vert"/>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1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847095476"/>
      </p:ext>
    </p:extLst>
  </p:cSld>
  <p:clrMapOvr>
    <a:masterClrMapping/>
  </p:clrMapOvr>
  <p:transition>
    <p:blinds dir="vert"/>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17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335427818"/>
      </p:ext>
    </p:extLst>
  </p:cSld>
  <p:clrMapOvr>
    <a:masterClrMapping/>
  </p:clrMapOvr>
  <p:transition>
    <p:blinds dir="vert"/>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17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522374478"/>
      </p:ext>
    </p:extLst>
  </p:cSld>
  <p:clrMapOvr>
    <a:masterClrMapping/>
  </p:clrMapOvr>
  <p:transition>
    <p:blinds dir="vert"/>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18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071540064"/>
      </p:ext>
    </p:extLst>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11234932"/>
      </p:ext>
    </p:extLst>
  </p:cSld>
  <p:clrMapOvr>
    <a:masterClrMapping/>
  </p:clrMapOvr>
  <p:transition>
    <p:blinds dir="vert"/>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8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291316690"/>
      </p:ext>
    </p:extLst>
  </p:cSld>
  <p:clrMapOvr>
    <a:masterClrMapping/>
  </p:clrMapOvr>
  <p:transition>
    <p:blinds dir="vert"/>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18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621184227"/>
      </p:ext>
    </p:extLst>
  </p:cSld>
  <p:clrMapOvr>
    <a:masterClrMapping/>
  </p:clrMapOvr>
  <p:transition>
    <p:blinds dir="vert"/>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18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262348652"/>
      </p:ext>
    </p:extLst>
  </p:cSld>
  <p:clrMapOvr>
    <a:masterClrMapping/>
  </p:clrMapOvr>
  <p:transition>
    <p:blinds dir="vert"/>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18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68369837"/>
      </p:ext>
    </p:extLst>
  </p:cSld>
  <p:clrMapOvr>
    <a:masterClrMapping/>
  </p:clrMapOvr>
  <p:transition>
    <p:blinds dir="vert"/>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8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264898885"/>
      </p:ext>
    </p:extLst>
  </p:cSld>
  <p:clrMapOvr>
    <a:masterClrMapping/>
  </p:clrMapOvr>
  <p:transition>
    <p:blinds dir="vert"/>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8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528921755"/>
      </p:ext>
    </p:extLst>
  </p:cSld>
  <p:clrMapOvr>
    <a:masterClrMapping/>
  </p:clrMapOvr>
  <p:transition>
    <p:blinds dir="vert"/>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userDrawn="1">
  <p:cSld name="18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320212491"/>
      </p:ext>
    </p:extLst>
  </p:cSld>
  <p:clrMapOvr>
    <a:masterClrMapping/>
  </p:clrMapOvr>
  <p:transition>
    <p:blinds dir="vert"/>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18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931479518"/>
      </p:ext>
    </p:extLst>
  </p:cSld>
  <p:clrMapOvr>
    <a:masterClrMapping/>
  </p:clrMapOvr>
  <p:transition>
    <p:blinds dir="vert"/>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18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259196778"/>
      </p:ext>
    </p:extLst>
  </p:cSld>
  <p:clrMapOvr>
    <a:masterClrMapping/>
  </p:clrMapOvr>
  <p:transition>
    <p:blinds dir="vert"/>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19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231815986"/>
      </p:ext>
    </p:extLst>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233121753"/>
      </p:ext>
    </p:extLst>
  </p:cSld>
  <p:clrMapOvr>
    <a:masterClrMapping/>
  </p:clrMapOvr>
  <p:transition>
    <p:blinds dir="vert"/>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19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191422515"/>
      </p:ext>
    </p:extLst>
  </p:cSld>
  <p:clrMapOvr>
    <a:masterClrMapping/>
  </p:clrMapOvr>
  <p:transition>
    <p:blinds dir="vert"/>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19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063879230"/>
      </p:ext>
    </p:extLst>
  </p:cSld>
  <p:clrMapOvr>
    <a:masterClrMapping/>
  </p:clrMapOvr>
  <p:transition>
    <p:blinds dir="vert"/>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19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75617941"/>
      </p:ext>
    </p:extLst>
  </p:cSld>
  <p:clrMapOvr>
    <a:masterClrMapping/>
  </p:clrMapOvr>
  <p:transition>
    <p:blinds dir="vert"/>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1_空白">
    <p:spTree>
      <p:nvGrpSpPr>
        <p:cNvPr id="1" name=""/>
        <p:cNvGrpSpPr/>
        <p:nvPr/>
      </p:nvGrpSpPr>
      <p:grpSpPr>
        <a:xfrm>
          <a:off x="0" y="0"/>
          <a:ext cx="0" cy="0"/>
          <a:chOff x="0" y="0"/>
          <a:chExt cx="0" cy="0"/>
        </a:xfrm>
      </p:grpSpPr>
      <p:sp>
        <p:nvSpPr>
          <p:cNvPr id="5"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123969923"/>
      </p:ext>
    </p:extLst>
  </p:cSld>
  <p:clrMapOvr>
    <a:masterClrMapping/>
  </p:clrMapOvr>
  <p:transition>
    <p:blinds dir="vert"/>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Picture 184" descr="D:\PPT模板\good.jpg"/>
          <p:cNvPicPr>
            <a:picLocks noChangeAspect="1" noChangeArrowheads="1"/>
          </p:cNvPicPr>
          <p:nvPr userDrawn="1"/>
        </p:nvPicPr>
        <p:blipFill>
          <a:blip r:embed="rId2"/>
          <a:srcRect/>
          <a:stretch>
            <a:fillRect/>
          </a:stretch>
        </p:blipFill>
        <p:spPr bwMode="auto">
          <a:xfrm>
            <a:off x="0" y="6143625"/>
            <a:ext cx="9144000" cy="714375"/>
          </a:xfrm>
          <a:prstGeom prst="rect">
            <a:avLst/>
          </a:prstGeom>
          <a:noFill/>
          <a:ln w="9525">
            <a:noFill/>
            <a:miter lim="800000"/>
            <a:headEnd/>
            <a:tailEnd/>
          </a:ln>
        </p:spPr>
      </p:pic>
      <p:pic>
        <p:nvPicPr>
          <p:cNvPr id="5" name="Picture 183" descr="D:\PPT模板\rendanew.jpg"/>
          <p:cNvPicPr>
            <a:picLocks noChangeAspect="1" noChangeArrowheads="1"/>
          </p:cNvPicPr>
          <p:nvPr userDrawn="1"/>
        </p:nvPicPr>
        <p:blipFill>
          <a:blip r:embed="rId3"/>
          <a:srcRect/>
          <a:stretch>
            <a:fillRect/>
          </a:stretch>
        </p:blipFill>
        <p:spPr bwMode="auto">
          <a:xfrm>
            <a:off x="6858000" y="214313"/>
            <a:ext cx="1631950" cy="1619250"/>
          </a:xfrm>
          <a:prstGeom prst="rect">
            <a:avLst/>
          </a:prstGeom>
          <a:noFill/>
          <a:ln w="9525">
            <a:noFill/>
            <a:miter lim="800000"/>
            <a:headEnd/>
            <a:tailEnd/>
          </a:ln>
        </p:spPr>
      </p:pic>
      <p:sp>
        <p:nvSpPr>
          <p:cNvPr id="93347" name="Rectangle 163"/>
          <p:cNvSpPr>
            <a:spLocks noGrp="1" noRot="1" noChangeArrowheads="1"/>
          </p:cNvSpPr>
          <p:nvPr>
            <p:ph type="ctrTitle"/>
          </p:nvPr>
        </p:nvSpPr>
        <p:spPr>
          <a:xfrm>
            <a:off x="685800" y="2438400"/>
            <a:ext cx="5943600"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3571868" y="3886200"/>
            <a:ext cx="4200532"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301625" y="6248400"/>
            <a:ext cx="2289175"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3124200" y="6248400"/>
            <a:ext cx="28956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6553200" y="6248400"/>
            <a:ext cx="2289175" cy="476250"/>
          </a:xfrm>
        </p:spPr>
        <p:txBody>
          <a:bodyPr/>
          <a:lstStyle>
            <a:lvl1pPr>
              <a:defRPr/>
            </a:lvl1pPr>
          </a:lstStyle>
          <a:p>
            <a:pPr>
              <a:defRPr/>
            </a:pPr>
            <a:fld id="{624C6130-336C-42DD-8741-73AB3375C32D}" type="slidenum">
              <a:rPr lang="en-US" altLang="zh-CN"/>
              <a:pPr>
                <a:defRPr/>
              </a:pPr>
              <a:t>‹#›</a:t>
            </a:fld>
            <a:endParaRPr lang="en-US" altLang="zh-CN"/>
          </a:p>
        </p:txBody>
      </p:sp>
    </p:spTree>
  </p:cSld>
  <p:clrMapOvr>
    <a:masterClrMapping/>
  </p:clrMapOvr>
  <p:transition>
    <p:blinds dir="vert"/>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0"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r>
              <a:rPr lang="zh-CN" altLang="en-US"/>
              <a:t>单击此处编辑母版文本样式</a:t>
            </a:r>
          </a:p>
        </p:txBody>
      </p:sp>
      <p:sp>
        <p:nvSpPr>
          <p:cNvPr id="9" name="文本占位符 156"/>
          <p:cNvSpPr>
            <a:spLocks noGrp="1"/>
          </p:cNvSpPr>
          <p:nvPr>
            <p:ph type="body" sz="quarter" idx="14"/>
          </p:nvPr>
        </p:nvSpPr>
        <p:spPr>
          <a:xfrm>
            <a:off x="4860032" y="0"/>
            <a:ext cx="4283968"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307641853"/>
      </p:ext>
    </p:extLst>
  </p:cSld>
  <p:clrMapOvr>
    <a:masterClrMapping/>
  </p:clrMapOvr>
  <p:transition>
    <p:blinds dir="vert"/>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1_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文本占位符 156"/>
          <p:cNvSpPr>
            <a:spLocks noGrp="1"/>
          </p:cNvSpPr>
          <p:nvPr>
            <p:ph type="body" sz="quarter" idx="14"/>
          </p:nvPr>
        </p:nvSpPr>
        <p:spPr>
          <a:xfrm>
            <a:off x="4860032" y="0"/>
            <a:ext cx="4283968"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1_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文本占位符 156"/>
          <p:cNvSpPr>
            <a:spLocks noGrp="1"/>
          </p:cNvSpPr>
          <p:nvPr>
            <p:ph type="body" sz="quarter" idx="14"/>
          </p:nvPr>
        </p:nvSpPr>
        <p:spPr>
          <a:xfrm>
            <a:off x="4860032" y="0"/>
            <a:ext cx="4283968"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70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8450" y="228600"/>
            <a:ext cx="6253163" cy="5870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11"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9"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10"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2" name="Rectangle 252"/>
          <p:cNvSpPr>
            <a:spLocks noGrp="1" noChangeArrowheads="1"/>
          </p:cNvSpPr>
          <p:nvPr>
            <p:ph type="sldNum" sz="quarter" idx="21"/>
          </p:nvPr>
        </p:nvSpPr>
        <p:spPr>
          <a:ln/>
        </p:spPr>
        <p:txBody>
          <a:bodyPr/>
          <a:lstStyle>
            <a:lvl1pPr>
              <a:defRPr/>
            </a:lvl1pPr>
          </a:lstStyle>
          <a:p>
            <a:pPr>
              <a:defRPr/>
            </a:pPr>
            <a:fld id="{DF8639AC-678D-4E6A-97CB-385115C318A7}" type="slidenum">
              <a:rPr lang="en-US" altLang="zh-CN"/>
              <a:pPr>
                <a:defRPr/>
              </a:pPr>
              <a:t>‹#›</a:t>
            </a:fld>
            <a:endParaRPr lang="en-US" altLang="zh-CN"/>
          </a:p>
        </p:txBody>
      </p:sp>
    </p:spTree>
  </p:cSld>
  <p:clrMapOvr>
    <a:masterClrMapping/>
  </p:clrMapOvr>
  <p:transition>
    <p:blinds dir="vert"/>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194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2_空白">
    <p:spTree>
      <p:nvGrpSpPr>
        <p:cNvPr id="1" name=""/>
        <p:cNvGrpSpPr/>
        <p:nvPr/>
      </p:nvGrpSpPr>
      <p:grpSpPr>
        <a:xfrm>
          <a:off x="0" y="0"/>
          <a:ext cx="0" cy="0"/>
          <a:chOff x="0" y="0"/>
          <a:chExt cx="0" cy="0"/>
        </a:xfrm>
      </p:grpSpPr>
    </p:spTree>
  </p:cSld>
  <p:clrMapOvr>
    <a:masterClrMapping/>
  </p:clrMapOvr>
  <p:transition>
    <p:blinds dir="vert"/>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1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18641159"/>
      </p:ext>
    </p:extLst>
  </p:cSld>
  <p:clrMapOvr>
    <a:masterClrMapping/>
  </p:clrMapOvr>
  <p:transition>
    <p:blinds dir="vert"/>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9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750950316"/>
      </p:ext>
    </p:extLst>
  </p:cSld>
  <p:clrMapOvr>
    <a:masterClrMapping/>
  </p:clrMapOvr>
  <p:transition>
    <p:blinds dir="vert"/>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userDrawn="1">
  <p:cSld name="1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71769362"/>
      </p:ext>
    </p:extLst>
  </p:cSld>
  <p:clrMapOvr>
    <a:masterClrMapping/>
  </p:clrMapOvr>
  <p:transition>
    <p:blinds dir="vert"/>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1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99553081"/>
      </p:ext>
    </p:extLst>
  </p:cSld>
  <p:clrMapOvr>
    <a:masterClrMapping/>
  </p:clrMapOvr>
  <p:transition>
    <p:blinds dir="vert"/>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1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84123088"/>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B98C74A3-4F4D-4596-B8E8-C6C8446F16C7}" type="slidenum">
              <a:rPr lang="en-US" altLang="zh-CN" smtClean="0"/>
              <a:pPr>
                <a:defRPr/>
              </a:pPr>
              <a:t>‹#›</a:t>
            </a:fld>
            <a:endParaRPr lang="en-US" altLang="zh-CN"/>
          </a:p>
        </p:txBody>
      </p:sp>
    </p:spTree>
    <p:extLst>
      <p:ext uri="{BB962C8B-B14F-4D97-AF65-F5344CB8AC3E}">
        <p14:creationId xmlns:p14="http://schemas.microsoft.com/office/powerpoint/2010/main" val="1722020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594794451"/>
      </p:ext>
    </p:extLst>
  </p:cSld>
  <p:clrMapOvr>
    <a:masterClrMapping/>
  </p:clrMapOvr>
  <p:transition>
    <p:blinds dir="vert"/>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1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90851716"/>
      </p:ext>
    </p:extLst>
  </p:cSld>
  <p:clrMapOvr>
    <a:masterClrMapping/>
  </p:clrMapOvr>
  <p:transition>
    <p:blinds dir="vert"/>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1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378101960"/>
      </p:ext>
    </p:extLst>
  </p:cSld>
  <p:clrMapOvr>
    <a:masterClrMapping/>
  </p:clrMapOvr>
  <p:transition>
    <p:blinds dir="vert"/>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1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00021262"/>
      </p:ext>
    </p:extLst>
  </p:cSld>
  <p:clrMapOvr>
    <a:masterClrMapping/>
  </p:clrMapOvr>
  <p:transition>
    <p:blinds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186042301"/>
      </p:ext>
    </p:extLst>
  </p:cSld>
  <p:clrMapOvr>
    <a:masterClrMapping/>
  </p:clrMapOvr>
  <p:transition>
    <p:blinds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537477076"/>
      </p:ext>
    </p:extLst>
  </p:cSld>
  <p:clrMapOvr>
    <a:masterClrMapping/>
  </p:clrMapOvr>
  <p:transition>
    <p:blinds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469105507"/>
      </p:ext>
    </p:extLst>
  </p:cSld>
  <p:clrMapOvr>
    <a:masterClrMapping/>
  </p:clrMapOvr>
  <p:transition>
    <p:blinds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978227940"/>
      </p:ext>
    </p:extLst>
  </p:cSld>
  <p:clrMapOvr>
    <a:masterClrMapping/>
  </p:clrMapOvr>
  <p:transition>
    <p:blinds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810036517"/>
      </p:ext>
    </p:extLst>
  </p:cSld>
  <p:clrMapOvr>
    <a:masterClrMapping/>
  </p:clrMapOvr>
  <p:transition>
    <p:blinds dir="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436386976"/>
      </p:ext>
    </p:extLst>
  </p:cSld>
  <p:clrMapOvr>
    <a:masterClrMapping/>
  </p:clrMapOvr>
  <p:transition>
    <p:blinds dir="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309484762"/>
      </p:ext>
    </p:extLst>
  </p:cSld>
  <p:clrMapOvr>
    <a:masterClrMapping/>
  </p:clrMapOvr>
  <p:transition>
    <p:blinds dir="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155995107"/>
      </p:ext>
    </p:extLst>
  </p:cSld>
  <p:clrMapOvr>
    <a:masterClrMapping/>
  </p:clrMapOvr>
  <p:transition>
    <p:blinds dir="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200588265"/>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B98C74A3-4F4D-4596-B8E8-C6C8446F16C7}" type="slidenum">
              <a:rPr lang="en-US" altLang="zh-CN" smtClean="0"/>
              <a:pPr>
                <a:defRPr/>
              </a:pPr>
              <a:t>‹#›</a:t>
            </a:fld>
            <a:endParaRPr lang="en-US" altLang="zh-CN"/>
          </a:p>
        </p:txBody>
      </p:sp>
    </p:spTree>
    <p:extLst>
      <p:ext uri="{BB962C8B-B14F-4D97-AF65-F5344CB8AC3E}">
        <p14:creationId xmlns:p14="http://schemas.microsoft.com/office/powerpoint/2010/main" val="4274897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812048689"/>
      </p:ext>
    </p:extLst>
  </p:cSld>
  <p:clrMapOvr>
    <a:masterClrMapping/>
  </p:clrMapOvr>
  <p:transition>
    <p:blinds dir="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591667944"/>
      </p:ext>
    </p:extLst>
  </p:cSld>
  <p:clrMapOvr>
    <a:masterClrMapping/>
  </p:clrMapOvr>
  <p:transition>
    <p:blinds dir="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814841410"/>
      </p:ext>
    </p:extLst>
  </p:cSld>
  <p:clrMapOvr>
    <a:masterClrMapping/>
  </p:clrMapOvr>
  <p:transition>
    <p:blinds dir="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755382845"/>
      </p:ext>
    </p:extLst>
  </p:cSld>
  <p:clrMapOvr>
    <a:masterClrMapping/>
  </p:clrMapOvr>
  <p:transition>
    <p:blinds dir="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583348452"/>
      </p:ext>
    </p:extLst>
  </p:cSld>
  <p:clrMapOvr>
    <a:masterClrMapping/>
  </p:clrMapOvr>
  <p:transition>
    <p:blinds dir="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010629211"/>
      </p:ext>
    </p:extLst>
  </p:cSld>
  <p:clrMapOvr>
    <a:masterClrMapping/>
  </p:clrMapOvr>
  <p:transition>
    <p:blinds dir="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950504816"/>
      </p:ext>
    </p:extLst>
  </p:cSld>
  <p:clrMapOvr>
    <a:masterClrMapping/>
  </p:clrMapOvr>
  <p:transition>
    <p:blinds dir="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01945965"/>
      </p:ext>
    </p:extLst>
  </p:cSld>
  <p:clrMapOvr>
    <a:masterClrMapping/>
  </p:clrMapOvr>
  <p:transition>
    <p:blinds dir="ver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836328730"/>
      </p:ext>
    </p:extLst>
  </p:cSld>
  <p:clrMapOvr>
    <a:masterClrMapping/>
  </p:clrMapOvr>
  <p:transition>
    <p:blinds dir="ver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25511832"/>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B98C74A3-4F4D-4596-B8E8-C6C8446F16C7}" type="slidenum">
              <a:rPr lang="en-US" altLang="zh-CN" smtClean="0"/>
              <a:pPr>
                <a:defRPr/>
              </a:pPr>
              <a:t>‹#›</a:t>
            </a:fld>
            <a:endParaRPr lang="en-US" altLang="zh-CN"/>
          </a:p>
        </p:txBody>
      </p:sp>
    </p:spTree>
    <p:extLst>
      <p:ext uri="{BB962C8B-B14F-4D97-AF65-F5344CB8AC3E}">
        <p14:creationId xmlns:p14="http://schemas.microsoft.com/office/powerpoint/2010/main" val="40398006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032042413"/>
      </p:ext>
    </p:extLst>
  </p:cSld>
  <p:clrMapOvr>
    <a:masterClrMapping/>
  </p:clrMapOvr>
  <p:transition>
    <p:blinds dir="ver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852758827"/>
      </p:ext>
    </p:extLst>
  </p:cSld>
  <p:clrMapOvr>
    <a:masterClrMapping/>
  </p:clrMapOvr>
  <p:transition>
    <p:blinds dir="ver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930259187"/>
      </p:ext>
    </p:extLst>
  </p:cSld>
  <p:clrMapOvr>
    <a:masterClrMapping/>
  </p:clrMapOvr>
  <p:transition>
    <p:blinds dir="ver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89157872"/>
      </p:ext>
    </p:extLst>
  </p:cSld>
  <p:clrMapOvr>
    <a:masterClrMapping/>
  </p:clrMapOvr>
  <p:transition>
    <p:blinds dir="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122250676"/>
      </p:ext>
    </p:extLst>
  </p:cSld>
  <p:clrMapOvr>
    <a:masterClrMapping/>
  </p:clrMapOvr>
  <p:transition>
    <p:blinds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953509967"/>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464918103"/>
      </p:ext>
    </p:extLst>
  </p:cSld>
  <p:clrMapOvr>
    <a:masterClrMapping/>
  </p:clrMapOvr>
  <p:transition>
    <p:blinds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746944543"/>
      </p:ext>
    </p:extLst>
  </p:cSld>
  <p:clrMapOvr>
    <a:masterClrMapping/>
  </p:clrMapOvr>
  <p:transition>
    <p:blinds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995247898"/>
      </p:ext>
    </p:extLst>
  </p:cSld>
  <p:clrMapOvr>
    <a:masterClrMapping/>
  </p:clrMapOvr>
  <p:transition>
    <p:blinds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862570226"/>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pPr>
              <a:defRPr/>
            </a:pPr>
            <a:fld id="{B98C74A3-4F4D-4596-B8E8-C6C8446F16C7}" type="slidenum">
              <a:rPr lang="en-US" altLang="zh-CN" smtClean="0"/>
              <a:pPr>
                <a:defRPr/>
              </a:pPr>
              <a:t>‹#›</a:t>
            </a:fld>
            <a:endParaRPr lang="en-US" altLang="zh-CN"/>
          </a:p>
        </p:txBody>
      </p:sp>
    </p:spTree>
    <p:extLst>
      <p:ext uri="{BB962C8B-B14F-4D97-AF65-F5344CB8AC3E}">
        <p14:creationId xmlns:p14="http://schemas.microsoft.com/office/powerpoint/2010/main" val="17747882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221795049"/>
      </p:ext>
    </p:extLst>
  </p:cSld>
  <p:clrMapOvr>
    <a:masterClrMapping/>
  </p:clrMapOvr>
  <p:transition>
    <p:blinds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942775714"/>
      </p:ext>
    </p:extLst>
  </p:cSld>
  <p:clrMapOvr>
    <a:masterClrMapping/>
  </p:clrMapOvr>
  <p:transition>
    <p:blinds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82289997"/>
      </p:ext>
    </p:extLst>
  </p:cSld>
  <p:clrMapOvr>
    <a:masterClrMapping/>
  </p:clrMapOvr>
  <p:transition>
    <p:blinds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489103190"/>
      </p:ext>
    </p:extLst>
  </p:cSld>
  <p:clrMapOvr>
    <a:masterClrMapping/>
  </p:clrMapOvr>
  <p:transition>
    <p:blinds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308602728"/>
      </p:ext>
    </p:extLst>
  </p:cSld>
  <p:clrMapOvr>
    <a:masterClrMapping/>
  </p:clrMapOvr>
  <p:transition>
    <p:blinds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241268066"/>
      </p:ext>
    </p:extLst>
  </p:cSld>
  <p:clrMapOvr>
    <a:masterClrMapping/>
  </p:clrMapOvr>
  <p:transition>
    <p:blinds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577822108"/>
      </p:ext>
    </p:extLst>
  </p:cSld>
  <p:clrMapOvr>
    <a:masterClrMapping/>
  </p:clrMapOvr>
  <p:transition>
    <p:blinds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101939454"/>
      </p:ext>
    </p:extLst>
  </p:cSld>
  <p:clrMapOvr>
    <a:masterClrMapping/>
  </p:clrMapOvr>
  <p:transition>
    <p:blinds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4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094881042"/>
      </p:ext>
    </p:extLst>
  </p:cSld>
  <p:clrMapOvr>
    <a:masterClrMapping/>
  </p:clrMapOvr>
  <p:transition>
    <p:blinds dir="ver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226200140"/>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B98C74A3-4F4D-4596-B8E8-C6C8446F16C7}" type="slidenum">
              <a:rPr lang="en-US" altLang="zh-CN" smtClean="0"/>
              <a:pPr>
                <a:defRPr/>
              </a:pPr>
              <a:t>‹#›</a:t>
            </a:fld>
            <a:endParaRPr lang="en-US" altLang="zh-CN"/>
          </a:p>
        </p:txBody>
      </p:sp>
    </p:spTree>
    <p:extLst>
      <p:ext uri="{BB962C8B-B14F-4D97-AF65-F5344CB8AC3E}">
        <p14:creationId xmlns:p14="http://schemas.microsoft.com/office/powerpoint/2010/main" val="15664264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161707424"/>
      </p:ext>
    </p:extLst>
  </p:cSld>
  <p:clrMapOvr>
    <a:masterClrMapping/>
  </p:clrMapOvr>
  <p:transition>
    <p:blinds dir="vert"/>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406904798"/>
      </p:ext>
    </p:extLst>
  </p:cSld>
  <p:clrMapOvr>
    <a:masterClrMapping/>
  </p:clrMapOvr>
  <p:transition>
    <p:blinds dir="vert"/>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21202363"/>
      </p:ext>
    </p:extLst>
  </p:cSld>
  <p:clrMapOvr>
    <a:masterClrMapping/>
  </p:clrMapOvr>
  <p:transition>
    <p:blinds dir="vert"/>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559714897"/>
      </p:ext>
    </p:extLst>
  </p:cSld>
  <p:clrMapOvr>
    <a:masterClrMapping/>
  </p:clrMapOvr>
  <p:transition>
    <p:blinds dir="vert"/>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044926002"/>
      </p:ext>
    </p:extLst>
  </p:cSld>
  <p:clrMapOvr>
    <a:masterClrMapping/>
  </p:clrMapOvr>
  <p:transition>
    <p:blinds dir="vert"/>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840429775"/>
      </p:ext>
    </p:extLst>
  </p:cSld>
  <p:clrMapOvr>
    <a:masterClrMapping/>
  </p:clrMapOvr>
  <p:transition>
    <p:blinds dir="vert"/>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147229217"/>
      </p:ext>
    </p:extLst>
  </p:cSld>
  <p:clrMapOvr>
    <a:masterClrMapping/>
  </p:clrMapOvr>
  <p:transition>
    <p:blinds dir="vert"/>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3136498"/>
      </p:ext>
    </p:extLst>
  </p:cSld>
  <p:clrMapOvr>
    <a:masterClrMapping/>
  </p:clrMapOvr>
  <p:transition>
    <p:blinds dir="vert"/>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073358099"/>
      </p:ext>
    </p:extLst>
  </p:cSld>
  <p:clrMapOvr>
    <a:masterClrMapping/>
  </p:clrMapOvr>
  <p:transition>
    <p:blinds dir="vert"/>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123820520"/>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B98C74A3-4F4D-4596-B8E8-C6C8446F16C7}" type="slidenum">
              <a:rPr lang="en-US" altLang="zh-CN" smtClean="0"/>
              <a:pPr>
                <a:defRPr/>
              </a:pPr>
              <a:t>‹#›</a:t>
            </a:fld>
            <a:endParaRPr lang="en-US" altLang="zh-CN"/>
          </a:p>
        </p:txBody>
      </p:sp>
    </p:spTree>
    <p:extLst>
      <p:ext uri="{BB962C8B-B14F-4D97-AF65-F5344CB8AC3E}">
        <p14:creationId xmlns:p14="http://schemas.microsoft.com/office/powerpoint/2010/main" val="19310716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464855343"/>
      </p:ext>
    </p:extLst>
  </p:cSld>
  <p:clrMapOvr>
    <a:masterClrMapping/>
  </p:clrMapOvr>
  <p:transition>
    <p:blinds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792974094"/>
      </p:ext>
    </p:extLst>
  </p:cSld>
  <p:clrMapOvr>
    <a:masterClrMapping/>
  </p:clrMapOvr>
  <p:transition>
    <p:blinds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996811034"/>
      </p:ext>
    </p:extLst>
  </p:cSld>
  <p:clrMapOvr>
    <a:masterClrMapping/>
  </p:clrMapOvr>
  <p:transition>
    <p:blinds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953190990"/>
      </p:ext>
    </p:extLst>
  </p:cSld>
  <p:clrMapOvr>
    <a:masterClrMapping/>
  </p:clrMapOvr>
  <p:transition>
    <p:blinds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03866551"/>
      </p:ext>
    </p:extLst>
  </p:cSld>
  <p:clrMapOvr>
    <a:masterClrMapping/>
  </p:clrMapOvr>
  <p:transition>
    <p:blinds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33071247"/>
      </p:ext>
    </p:extLst>
  </p:cSld>
  <p:clrMapOvr>
    <a:masterClrMapping/>
  </p:clrMapOvr>
  <p:transition>
    <p:blinds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228900748"/>
      </p:ext>
    </p:extLst>
  </p:cSld>
  <p:clrMapOvr>
    <a:masterClrMapping/>
  </p:clrMapOvr>
  <p:transition>
    <p:blinds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6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659490129"/>
      </p:ext>
    </p:extLst>
  </p:cSld>
  <p:clrMapOvr>
    <a:masterClrMapping/>
  </p:clrMapOvr>
  <p:transition>
    <p:blinds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32398555"/>
      </p:ext>
    </p:extLst>
  </p:cSld>
  <p:clrMapOvr>
    <a:masterClrMapping/>
  </p:clrMapOvr>
  <p:transition>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359719937"/>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B98C74A3-4F4D-4596-B8E8-C6C8446F16C7}" type="slidenum">
              <a:rPr lang="en-US" altLang="zh-CN" smtClean="0"/>
              <a:pPr>
                <a:defRPr/>
              </a:pPr>
              <a:t>‹#›</a:t>
            </a:fld>
            <a:endParaRPr lang="en-US" altLang="zh-CN"/>
          </a:p>
        </p:txBody>
      </p:sp>
    </p:spTree>
    <p:extLst>
      <p:ext uri="{BB962C8B-B14F-4D97-AF65-F5344CB8AC3E}">
        <p14:creationId xmlns:p14="http://schemas.microsoft.com/office/powerpoint/2010/main" val="17515291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777674594"/>
      </p:ext>
    </p:extLst>
  </p:cSld>
  <p:clrMapOvr>
    <a:masterClrMapping/>
  </p:clrMapOvr>
  <p:transition>
    <p:blinds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141515259"/>
      </p:ext>
    </p:extLst>
  </p:cSld>
  <p:clrMapOvr>
    <a:masterClrMapping/>
  </p:clrMapOvr>
  <p:transition>
    <p:blinds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7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168293063"/>
      </p:ext>
    </p:extLst>
  </p:cSld>
  <p:clrMapOvr>
    <a:masterClrMapping/>
  </p:clrMapOvr>
  <p:transition>
    <p:blinds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853981190"/>
      </p:ext>
    </p:extLst>
  </p:cSld>
  <p:clrMapOvr>
    <a:masterClrMapping/>
  </p:clrMapOvr>
  <p:transition>
    <p:blinds dir="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444508967"/>
      </p:ext>
    </p:extLst>
  </p:cSld>
  <p:clrMapOvr>
    <a:masterClrMapping/>
  </p:clrMapOvr>
  <p:transition>
    <p:blinds dir="vert"/>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292738464"/>
      </p:ext>
    </p:extLst>
  </p:cSld>
  <p:clrMapOvr>
    <a:masterClrMapping/>
  </p:clrMapOvr>
  <p:transition>
    <p:blinds dir="vert"/>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874630349"/>
      </p:ext>
    </p:extLst>
  </p:cSld>
  <p:clrMapOvr>
    <a:masterClrMapping/>
  </p:clrMapOvr>
  <p:transition>
    <p:blinds dir="vert"/>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683904228"/>
      </p:ext>
    </p:extLst>
  </p:cSld>
  <p:clrMapOvr>
    <a:masterClrMapping/>
  </p:clrMapOvr>
  <p:transition>
    <p:blinds dir="vert"/>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7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94760643"/>
      </p:ext>
    </p:extLst>
  </p:cSld>
  <p:clrMapOvr>
    <a:masterClrMapping/>
  </p:clrMapOvr>
  <p:transition>
    <p:blinds dir="vert"/>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7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77432755"/>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B98C74A3-4F4D-4596-B8E8-C6C8446F16C7}" type="slidenum">
              <a:rPr lang="en-US" altLang="zh-CN" smtClean="0"/>
              <a:pPr>
                <a:defRPr/>
              </a:pPr>
              <a:t>‹#›</a:t>
            </a:fld>
            <a:endParaRPr lang="en-US" altLang="zh-CN"/>
          </a:p>
        </p:txBody>
      </p:sp>
    </p:spTree>
    <p:extLst>
      <p:ext uri="{BB962C8B-B14F-4D97-AF65-F5344CB8AC3E}">
        <p14:creationId xmlns:p14="http://schemas.microsoft.com/office/powerpoint/2010/main" val="17934969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8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721943408"/>
      </p:ext>
    </p:extLst>
  </p:cSld>
  <p:clrMapOvr>
    <a:masterClrMapping/>
  </p:clrMapOvr>
  <p:transition>
    <p:blinds dir="ver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8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417350757"/>
      </p:ext>
    </p:extLst>
  </p:cSld>
  <p:clrMapOvr>
    <a:masterClrMapping/>
  </p:clrMapOvr>
  <p:transition>
    <p:blinds dir="ver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8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43728118"/>
      </p:ext>
    </p:extLst>
  </p:cSld>
  <p:clrMapOvr>
    <a:masterClrMapping/>
  </p:clrMapOvr>
  <p:transition>
    <p:blinds dir="ver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8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087798870"/>
      </p:ext>
    </p:extLst>
  </p:cSld>
  <p:clrMapOvr>
    <a:masterClrMapping/>
  </p:clrMapOvr>
  <p:transition>
    <p:blinds dir="ver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8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747218016"/>
      </p:ext>
    </p:extLst>
  </p:cSld>
  <p:clrMapOvr>
    <a:masterClrMapping/>
  </p:clrMapOvr>
  <p:transition>
    <p:blinds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8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419103693"/>
      </p:ext>
    </p:extLst>
  </p:cSld>
  <p:clrMapOvr>
    <a:masterClrMapping/>
  </p:clrMapOvr>
  <p:transition>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8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275451554"/>
      </p:ext>
    </p:extLst>
  </p:cSld>
  <p:clrMapOvr>
    <a:masterClrMapping/>
  </p:clrMapOvr>
  <p:transition>
    <p:blinds dir="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8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4791502"/>
      </p:ext>
    </p:extLst>
  </p:cSld>
  <p:clrMapOvr>
    <a:masterClrMapping/>
  </p:clrMapOvr>
  <p:transition>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8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11688710"/>
      </p:ext>
    </p:extLst>
  </p:cSld>
  <p:clrMapOvr>
    <a:masterClrMapping/>
  </p:clrMapOvr>
  <p:transition>
    <p:blinds dir="ver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8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293140454"/>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65" Type="http://schemas.openxmlformats.org/officeDocument/2006/relationships/slideLayout" Target="../slideLayouts/slideLayout165.xml"/><Relationship Id="rId181" Type="http://schemas.openxmlformats.org/officeDocument/2006/relationships/slideLayout" Target="../slideLayouts/slideLayout181.xml"/><Relationship Id="rId186" Type="http://schemas.openxmlformats.org/officeDocument/2006/relationships/slideLayout" Target="../slideLayouts/slideLayout186.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71" Type="http://schemas.openxmlformats.org/officeDocument/2006/relationships/slideLayout" Target="../slideLayouts/slideLayout171.xml"/><Relationship Id="rId176" Type="http://schemas.openxmlformats.org/officeDocument/2006/relationships/slideLayout" Target="../slideLayouts/slideLayout176.xml"/><Relationship Id="rId192" Type="http://schemas.openxmlformats.org/officeDocument/2006/relationships/slideLayout" Target="../slideLayouts/slideLayout192.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82" Type="http://schemas.openxmlformats.org/officeDocument/2006/relationships/slideLayout" Target="../slideLayouts/slideLayout182.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2" Type="http://schemas.openxmlformats.org/officeDocument/2006/relationships/slideLayout" Target="../slideLayouts/slideLayout20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203"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204" Type="http://schemas.openxmlformats.org/officeDocument/2006/relationships/image" Target="../media/image1.jpeg"/><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B98C74A3-4F4D-4596-B8E8-C6C8446F16C7}" type="slidenum">
              <a:rPr lang="en-US" altLang="zh-CN" smtClean="0"/>
              <a:pPr>
                <a:defRPr/>
              </a:pPr>
              <a:t>‹#›</a:t>
            </a:fld>
            <a:endParaRPr lang="en-US" altLang="zh-CN"/>
          </a:p>
        </p:txBody>
      </p:sp>
      <p:pic>
        <p:nvPicPr>
          <p:cNvPr id="7" name="Picture 254" descr="D:\PPT模板\rendanew.jpg"/>
          <p:cNvPicPr>
            <a:picLocks noChangeAspect="1" noChangeArrowheads="1"/>
          </p:cNvPicPr>
          <p:nvPr userDrawn="1"/>
        </p:nvPicPr>
        <p:blipFill>
          <a:blip r:embed="rId204"/>
          <a:srcRect/>
          <a:stretch>
            <a:fillRect/>
          </a:stretch>
        </p:blipFill>
        <p:spPr bwMode="auto">
          <a:xfrm>
            <a:off x="7543800" y="403225"/>
            <a:ext cx="1524000" cy="1512888"/>
          </a:xfrm>
          <a:prstGeom prst="rect">
            <a:avLst/>
          </a:prstGeom>
          <a:noFill/>
          <a:ln w="9525">
            <a:noFill/>
            <a:miter lim="800000"/>
            <a:headEnd/>
            <a:tailEnd/>
          </a:ln>
        </p:spPr>
      </p:pic>
      <p:sp>
        <p:nvSpPr>
          <p:cNvPr id="8" name="TextBox 154"/>
          <p:cNvSpPr txBox="1"/>
          <p:nvPr userDrawn="1"/>
        </p:nvSpPr>
        <p:spPr>
          <a:xfrm>
            <a:off x="0" y="0"/>
            <a:ext cx="4067175" cy="276225"/>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p:spPr>
        <p:txBody>
          <a:bodyPr>
            <a:spAutoFit/>
          </a:bodyPr>
          <a:lstStyle/>
          <a:p>
            <a:pPr>
              <a:defRPr/>
            </a:pPr>
            <a:endParaRPr lang="zh-CN" altLang="en-US" sz="1200" dirty="0">
              <a:solidFill>
                <a:schemeClr val="bg1"/>
              </a:solidFill>
            </a:endParaRPr>
          </a:p>
        </p:txBody>
      </p:sp>
      <p:sp>
        <p:nvSpPr>
          <p:cNvPr id="9" name="TextBox 155"/>
          <p:cNvSpPr txBox="1"/>
          <p:nvPr userDrawn="1"/>
        </p:nvSpPr>
        <p:spPr>
          <a:xfrm>
            <a:off x="0" y="6581775"/>
            <a:ext cx="9144000" cy="338138"/>
          </a:xfrm>
          <a:prstGeom prst="rect">
            <a:avLst/>
          </a:prstGeom>
          <a:gradFill flip="none" rotWithShape="1">
            <a:gsLst>
              <a:gs pos="0">
                <a:srgbClr val="AB0000">
                  <a:shade val="30000"/>
                  <a:satMod val="115000"/>
                </a:srgbClr>
              </a:gs>
              <a:gs pos="50000">
                <a:srgbClr val="AB0000">
                  <a:shade val="67500"/>
                  <a:satMod val="115000"/>
                </a:srgbClr>
              </a:gs>
              <a:gs pos="100000">
                <a:srgbClr val="AB0000">
                  <a:shade val="100000"/>
                  <a:satMod val="115000"/>
                </a:srgbClr>
              </a:gs>
            </a:gsLst>
            <a:lin ang="2700000" scaled="1"/>
            <a:tileRect/>
          </a:gradFill>
        </p:spPr>
        <p:txBody>
          <a:bodyPr>
            <a:spAutoFit/>
          </a:bodyPr>
          <a:lstStyle/>
          <a:p>
            <a:pPr algn="r">
              <a:defRPr/>
            </a:pPr>
            <a:r>
              <a:rPr lang="en-US" altLang="zh-CN" sz="1200" dirty="0">
                <a:solidFill>
                  <a:schemeClr val="bg1"/>
                </a:solidFill>
              </a:rPr>
              <a:t>P. </a:t>
            </a:r>
            <a:fld id="{FA91C496-39B0-440F-BC26-9ED822C148C5}"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0" name="TextBox 156"/>
          <p:cNvSpPr txBox="1"/>
          <p:nvPr userDrawn="1"/>
        </p:nvSpPr>
        <p:spPr>
          <a:xfrm>
            <a:off x="4067175" y="0"/>
            <a:ext cx="5076825" cy="2762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571500" y="6643688"/>
            <a:ext cx="7429500" cy="188912"/>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r>
              <a:rPr lang="zh-CN" altLang="en-US" kern="0" dirty="0">
                <a:latin typeface="+mn-lt"/>
                <a:ea typeface="+mn-ea"/>
              </a:rPr>
              <a:t>参考书：朝乐门</a:t>
            </a:r>
            <a:r>
              <a:rPr lang="en-US" altLang="zh-CN" kern="0" dirty="0">
                <a:latin typeface="+mn-lt"/>
                <a:ea typeface="+mn-ea"/>
              </a:rPr>
              <a:t>.</a:t>
            </a:r>
            <a:r>
              <a:rPr lang="zh-CN" altLang="en-US" kern="0" dirty="0">
                <a:latin typeface="+mn-lt"/>
                <a:ea typeface="+mn-ea"/>
              </a:rPr>
              <a:t>数据科学</a:t>
            </a:r>
            <a:r>
              <a:rPr lang="en-US" altLang="zh-CN" kern="0" dirty="0">
                <a:latin typeface="+mn-lt"/>
                <a:ea typeface="+mn-ea"/>
              </a:rPr>
              <a:t>[M].</a:t>
            </a:r>
            <a:r>
              <a:rPr lang="zh-CN" altLang="en-US" kern="0" dirty="0">
                <a:latin typeface="+mn-lt"/>
                <a:ea typeface="+mn-ea"/>
              </a:rPr>
              <a:t>北京</a:t>
            </a:r>
            <a:r>
              <a:rPr lang="en-US" altLang="zh-CN" kern="0" dirty="0">
                <a:latin typeface="+mn-lt"/>
                <a:ea typeface="+mn-ea"/>
              </a:rPr>
              <a:t>:</a:t>
            </a:r>
            <a:r>
              <a:rPr lang="zh-CN" altLang="en-US" kern="0" dirty="0">
                <a:latin typeface="+mn-lt"/>
                <a:ea typeface="+mn-ea"/>
              </a:rPr>
              <a:t>清华大学出版社</a:t>
            </a:r>
            <a:r>
              <a:rPr lang="en-US" altLang="zh-CN" kern="0" dirty="0">
                <a:latin typeface="+mn-lt"/>
                <a:ea typeface="+mn-ea"/>
              </a:rPr>
              <a:t>, 2016.</a:t>
            </a:r>
            <a:endParaRPr lang="zh-CN" altLang="en-US" kern="0" dirty="0">
              <a:latin typeface="+mn-lt"/>
              <a:ea typeface="+mn-ea"/>
            </a:endParaRPr>
          </a:p>
        </p:txBody>
      </p:sp>
      <p:sp>
        <p:nvSpPr>
          <p:cNvPr id="12" name="文本占位符 156"/>
          <p:cNvSpPr txBox="1">
            <a:spLocks/>
          </p:cNvSpPr>
          <p:nvPr userDrawn="1"/>
        </p:nvSpPr>
        <p:spPr>
          <a:xfrm>
            <a:off x="0" y="0"/>
            <a:ext cx="3311525" cy="260350"/>
          </a:xfrm>
          <a:prstGeom prst="rect">
            <a:avLst/>
          </a:prstGeom>
          <a:ln w="3175"/>
        </p:spPr>
        <p:txBody>
          <a:bodyPr/>
          <a:lstStyle>
            <a:lvl1pPr>
              <a:buNone/>
              <a:defRPr sz="1200">
                <a:solidFill>
                  <a:schemeClr val="bg1"/>
                </a:solidFill>
              </a:defRPr>
            </a:lvl1pPr>
          </a:lstStyle>
          <a:p>
            <a:pPr marL="342900" indent="-342900" algn="l" eaLnBrk="0" hangingPunct="0">
              <a:spcBef>
                <a:spcPct val="20000"/>
              </a:spcBef>
              <a:buClr>
                <a:schemeClr val="hlink"/>
              </a:buClr>
              <a:buFont typeface="Wingdings" pitchFamily="2" charset="2"/>
              <a:buNone/>
              <a:defRPr/>
            </a:pPr>
            <a:r>
              <a:rPr lang="en-US" altLang="zh-CN" kern="0" dirty="0">
                <a:latin typeface="+mn-lt"/>
                <a:ea typeface="+mn-ea"/>
              </a:rPr>
              <a:t>6.</a:t>
            </a:r>
            <a:r>
              <a:rPr lang="zh-CN" altLang="en-US" kern="0" dirty="0">
                <a:latin typeface="+mn-lt"/>
                <a:ea typeface="+mn-ea"/>
              </a:rPr>
              <a:t>机器学习</a:t>
            </a:r>
          </a:p>
        </p:txBody>
      </p:sp>
    </p:spTree>
    <p:extLst>
      <p:ext uri="{BB962C8B-B14F-4D97-AF65-F5344CB8AC3E}">
        <p14:creationId xmlns:p14="http://schemas.microsoft.com/office/powerpoint/2010/main" val="419982735"/>
      </p:ext>
    </p:extLst>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 id="2147484546" r:id="rId15"/>
    <p:sldLayoutId id="2147484547" r:id="rId16"/>
    <p:sldLayoutId id="2147484548" r:id="rId17"/>
    <p:sldLayoutId id="2147484549" r:id="rId18"/>
    <p:sldLayoutId id="2147484550" r:id="rId19"/>
    <p:sldLayoutId id="2147484551" r:id="rId20"/>
    <p:sldLayoutId id="2147484552" r:id="rId21"/>
    <p:sldLayoutId id="2147484553" r:id="rId22"/>
    <p:sldLayoutId id="2147484554" r:id="rId23"/>
    <p:sldLayoutId id="2147484555" r:id="rId24"/>
    <p:sldLayoutId id="2147484556" r:id="rId25"/>
    <p:sldLayoutId id="2147484557" r:id="rId26"/>
    <p:sldLayoutId id="2147484558" r:id="rId27"/>
    <p:sldLayoutId id="2147484559" r:id="rId28"/>
    <p:sldLayoutId id="2147484560" r:id="rId29"/>
    <p:sldLayoutId id="2147484561" r:id="rId30"/>
    <p:sldLayoutId id="2147484562" r:id="rId31"/>
    <p:sldLayoutId id="2147484563" r:id="rId32"/>
    <p:sldLayoutId id="2147484564" r:id="rId33"/>
    <p:sldLayoutId id="2147484565" r:id="rId34"/>
    <p:sldLayoutId id="2147484566" r:id="rId35"/>
    <p:sldLayoutId id="2147484567" r:id="rId36"/>
    <p:sldLayoutId id="2147484568" r:id="rId37"/>
    <p:sldLayoutId id="2147484569" r:id="rId38"/>
    <p:sldLayoutId id="2147484570" r:id="rId39"/>
    <p:sldLayoutId id="2147484571" r:id="rId40"/>
    <p:sldLayoutId id="2147484572" r:id="rId41"/>
    <p:sldLayoutId id="2147484573" r:id="rId42"/>
    <p:sldLayoutId id="2147484574" r:id="rId43"/>
    <p:sldLayoutId id="2147484575" r:id="rId44"/>
    <p:sldLayoutId id="2147484576" r:id="rId45"/>
    <p:sldLayoutId id="2147484577" r:id="rId46"/>
    <p:sldLayoutId id="2147484578" r:id="rId47"/>
    <p:sldLayoutId id="2147484579" r:id="rId48"/>
    <p:sldLayoutId id="2147484580" r:id="rId49"/>
    <p:sldLayoutId id="2147484581" r:id="rId50"/>
    <p:sldLayoutId id="2147484583" r:id="rId51"/>
    <p:sldLayoutId id="2147484584" r:id="rId52"/>
    <p:sldLayoutId id="2147484585" r:id="rId53"/>
    <p:sldLayoutId id="2147484586" r:id="rId54"/>
    <p:sldLayoutId id="2147484587" r:id="rId55"/>
    <p:sldLayoutId id="2147484588" r:id="rId56"/>
    <p:sldLayoutId id="2147484589" r:id="rId57"/>
    <p:sldLayoutId id="2147484590" r:id="rId58"/>
    <p:sldLayoutId id="2147484591" r:id="rId59"/>
    <p:sldLayoutId id="2147484592" r:id="rId60"/>
    <p:sldLayoutId id="2147484593" r:id="rId61"/>
    <p:sldLayoutId id="2147484594" r:id="rId62"/>
    <p:sldLayoutId id="2147484595" r:id="rId63"/>
    <p:sldLayoutId id="2147484596" r:id="rId64"/>
    <p:sldLayoutId id="2147484597" r:id="rId65"/>
    <p:sldLayoutId id="2147484598" r:id="rId66"/>
    <p:sldLayoutId id="2147484599" r:id="rId67"/>
    <p:sldLayoutId id="2147484600" r:id="rId68"/>
    <p:sldLayoutId id="2147484601" r:id="rId69"/>
    <p:sldLayoutId id="2147484602" r:id="rId70"/>
    <p:sldLayoutId id="2147484603" r:id="rId71"/>
    <p:sldLayoutId id="2147484604" r:id="rId72"/>
    <p:sldLayoutId id="2147484605" r:id="rId73"/>
    <p:sldLayoutId id="2147484606" r:id="rId74"/>
    <p:sldLayoutId id="2147484607" r:id="rId75"/>
    <p:sldLayoutId id="2147484608" r:id="rId76"/>
    <p:sldLayoutId id="2147484609" r:id="rId77"/>
    <p:sldLayoutId id="2147484610" r:id="rId78"/>
    <p:sldLayoutId id="2147484611" r:id="rId79"/>
    <p:sldLayoutId id="2147484612" r:id="rId80"/>
    <p:sldLayoutId id="2147484613" r:id="rId81"/>
    <p:sldLayoutId id="2147484614" r:id="rId82"/>
    <p:sldLayoutId id="2147484615" r:id="rId83"/>
    <p:sldLayoutId id="2147484616" r:id="rId84"/>
    <p:sldLayoutId id="2147484617" r:id="rId85"/>
    <p:sldLayoutId id="2147484618" r:id="rId86"/>
    <p:sldLayoutId id="2147484619" r:id="rId87"/>
    <p:sldLayoutId id="2147484620" r:id="rId88"/>
    <p:sldLayoutId id="2147484621" r:id="rId89"/>
    <p:sldLayoutId id="2147484622" r:id="rId90"/>
    <p:sldLayoutId id="2147484623" r:id="rId91"/>
    <p:sldLayoutId id="2147484624" r:id="rId92"/>
    <p:sldLayoutId id="2147484625" r:id="rId93"/>
    <p:sldLayoutId id="2147484626" r:id="rId94"/>
    <p:sldLayoutId id="2147484627" r:id="rId95"/>
    <p:sldLayoutId id="2147484628" r:id="rId96"/>
    <p:sldLayoutId id="2147484629" r:id="rId97"/>
    <p:sldLayoutId id="2147484630" r:id="rId98"/>
    <p:sldLayoutId id="2147484631" r:id="rId99"/>
    <p:sldLayoutId id="2147484633" r:id="rId100"/>
    <p:sldLayoutId id="2147484634" r:id="rId101"/>
    <p:sldLayoutId id="2147484635" r:id="rId102"/>
    <p:sldLayoutId id="2147484636" r:id="rId103"/>
    <p:sldLayoutId id="2147484637" r:id="rId104"/>
    <p:sldLayoutId id="2147484638" r:id="rId105"/>
    <p:sldLayoutId id="2147484639" r:id="rId106"/>
    <p:sldLayoutId id="2147484640" r:id="rId107"/>
    <p:sldLayoutId id="2147484641" r:id="rId108"/>
    <p:sldLayoutId id="2147484642" r:id="rId109"/>
    <p:sldLayoutId id="2147484643" r:id="rId110"/>
    <p:sldLayoutId id="2147484644" r:id="rId111"/>
    <p:sldLayoutId id="2147484645" r:id="rId112"/>
    <p:sldLayoutId id="2147484646" r:id="rId113"/>
    <p:sldLayoutId id="2147484647" r:id="rId114"/>
    <p:sldLayoutId id="2147484648" r:id="rId115"/>
    <p:sldLayoutId id="2147484649" r:id="rId116"/>
    <p:sldLayoutId id="2147484650" r:id="rId117"/>
    <p:sldLayoutId id="2147484651" r:id="rId118"/>
    <p:sldLayoutId id="2147484652" r:id="rId119"/>
    <p:sldLayoutId id="2147484653" r:id="rId120"/>
    <p:sldLayoutId id="2147484654" r:id="rId121"/>
    <p:sldLayoutId id="2147484655" r:id="rId122"/>
    <p:sldLayoutId id="2147484656" r:id="rId123"/>
    <p:sldLayoutId id="2147484657" r:id="rId124"/>
    <p:sldLayoutId id="2147484658" r:id="rId125"/>
    <p:sldLayoutId id="2147484659" r:id="rId126"/>
    <p:sldLayoutId id="2147484660" r:id="rId127"/>
    <p:sldLayoutId id="2147484661" r:id="rId128"/>
    <p:sldLayoutId id="2147484662" r:id="rId129"/>
    <p:sldLayoutId id="2147484663" r:id="rId130"/>
    <p:sldLayoutId id="2147484664" r:id="rId131"/>
    <p:sldLayoutId id="2147484665" r:id="rId132"/>
    <p:sldLayoutId id="2147484666" r:id="rId133"/>
    <p:sldLayoutId id="2147484667" r:id="rId134"/>
    <p:sldLayoutId id="2147484668" r:id="rId135"/>
    <p:sldLayoutId id="2147484670" r:id="rId136"/>
    <p:sldLayoutId id="2147484671" r:id="rId137"/>
    <p:sldLayoutId id="2147484672" r:id="rId138"/>
    <p:sldLayoutId id="2147484673" r:id="rId139"/>
    <p:sldLayoutId id="2147484674" r:id="rId140"/>
    <p:sldLayoutId id="2147484675" r:id="rId141"/>
    <p:sldLayoutId id="2147484676" r:id="rId142"/>
    <p:sldLayoutId id="2147484677" r:id="rId143"/>
    <p:sldLayoutId id="2147484678" r:id="rId144"/>
    <p:sldLayoutId id="2147484679" r:id="rId145"/>
    <p:sldLayoutId id="2147484680" r:id="rId146"/>
    <p:sldLayoutId id="2147484696" r:id="rId147"/>
    <p:sldLayoutId id="2147484697" r:id="rId148"/>
    <p:sldLayoutId id="2147484698" r:id="rId149"/>
    <p:sldLayoutId id="2147484699" r:id="rId150"/>
    <p:sldLayoutId id="2147484700" r:id="rId151"/>
    <p:sldLayoutId id="2147484701" r:id="rId152"/>
    <p:sldLayoutId id="2147484702" r:id="rId153"/>
    <p:sldLayoutId id="2147484704" r:id="rId154"/>
    <p:sldLayoutId id="2147484705" r:id="rId155"/>
    <p:sldLayoutId id="2147484706" r:id="rId156"/>
    <p:sldLayoutId id="2147484707" r:id="rId157"/>
    <p:sldLayoutId id="2147484708" r:id="rId158"/>
    <p:sldLayoutId id="2147484709" r:id="rId159"/>
    <p:sldLayoutId id="2147484710" r:id="rId160"/>
    <p:sldLayoutId id="2147484711" r:id="rId161"/>
    <p:sldLayoutId id="2147484712" r:id="rId162"/>
    <p:sldLayoutId id="2147484715" r:id="rId163"/>
    <p:sldLayoutId id="2147484716" r:id="rId164"/>
    <p:sldLayoutId id="2147484718" r:id="rId165"/>
    <p:sldLayoutId id="2147484719" r:id="rId166"/>
    <p:sldLayoutId id="2147484720" r:id="rId167"/>
    <p:sldLayoutId id="2147484721" r:id="rId168"/>
    <p:sldLayoutId id="2147484722" r:id="rId169"/>
    <p:sldLayoutId id="2147484723" r:id="rId170"/>
    <p:sldLayoutId id="2147484724" r:id="rId171"/>
    <p:sldLayoutId id="2147484725" r:id="rId172"/>
    <p:sldLayoutId id="2147484726" r:id="rId173"/>
    <p:sldLayoutId id="2147484727" r:id="rId174"/>
    <p:sldLayoutId id="2147484728" r:id="rId175"/>
    <p:sldLayoutId id="2147484729" r:id="rId176"/>
    <p:sldLayoutId id="2147484730" r:id="rId177"/>
    <p:sldLayoutId id="2147484731" r:id="rId178"/>
    <p:sldLayoutId id="2147484732" r:id="rId179"/>
    <p:sldLayoutId id="2147484733" r:id="rId180"/>
    <p:sldLayoutId id="2147484734" r:id="rId181"/>
    <p:sldLayoutId id="2147484735" r:id="rId182"/>
    <p:sldLayoutId id="2147484736" r:id="rId183"/>
    <p:sldLayoutId id="2147484316" r:id="rId184"/>
    <p:sldLayoutId id="2147484318" r:id="rId185"/>
    <p:sldLayoutId id="2147484319" r:id="rId186"/>
    <p:sldLayoutId id="2147484320" r:id="rId187"/>
    <p:sldLayoutId id="2147484321" r:id="rId188"/>
    <p:sldLayoutId id="2147484322" r:id="rId189"/>
    <p:sldLayoutId id="2147484311" r:id="rId190"/>
    <p:sldLayoutId id="2147484312" r:id="rId191"/>
    <p:sldLayoutId id="2147484313" r:id="rId192"/>
    <p:sldLayoutId id="2147484314" r:id="rId193"/>
    <p:sldLayoutId id="2147484315" r:id="rId194"/>
    <p:sldLayoutId id="2147484742" r:id="rId195"/>
    <p:sldLayoutId id="2147484743" r:id="rId196"/>
    <p:sldLayoutId id="2147484744" r:id="rId197"/>
    <p:sldLayoutId id="2147484745" r:id="rId198"/>
    <p:sldLayoutId id="2147484746" r:id="rId199"/>
    <p:sldLayoutId id="2147484747" r:id="rId200"/>
    <p:sldLayoutId id="2147484748" r:id="rId201"/>
    <p:sldLayoutId id="2147484749" r:id="rId202"/>
  </p:sldLayoutIdLst>
  <p:transition>
    <p:blinds dir="vert"/>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07.xml.rels><?xml version="1.0" encoding="UTF-8" standalone="yes"?>
<Relationships xmlns="http://schemas.openxmlformats.org/package/2006/relationships"><Relationship Id="rId3" Type="http://schemas.openxmlformats.org/officeDocument/2006/relationships/package" Target="../embeddings/package2.package"/><Relationship Id="rId2" Type="http://schemas.openxmlformats.org/officeDocument/2006/relationships/slideLayout" Target="../slideLayouts/slideLayout64.xml"/><Relationship Id="rId1" Type="http://schemas.openxmlformats.org/officeDocument/2006/relationships/vmlDrawing" Target="../drawings/vmlDrawing6.vml"/><Relationship Id="rId4" Type="http://schemas.openxmlformats.org/officeDocument/2006/relationships/image" Target="../media/image108.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7.xml"/><Relationship Id="rId1" Type="http://schemas.openxmlformats.org/officeDocument/2006/relationships/vmlDrawing" Target="../drawings/vmlDrawing7.vml"/><Relationship Id="rId6" Type="http://schemas.openxmlformats.org/officeDocument/2006/relationships/image" Target="../media/image90.png"/><Relationship Id="rId5" Type="http://schemas.openxmlformats.org/officeDocument/2006/relationships/image" Target="../media/image680.png"/><Relationship Id="rId4" Type="http://schemas.openxmlformats.org/officeDocument/2006/relationships/image" Target="../media/image110.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8.xml"/><Relationship Id="rId1" Type="http://schemas.openxmlformats.org/officeDocument/2006/relationships/vmlDrawing" Target="../drawings/vmlDrawing8.vml"/><Relationship Id="rId4" Type="http://schemas.openxmlformats.org/officeDocument/2006/relationships/image" Target="../media/image111.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9.xml"/><Relationship Id="rId1" Type="http://schemas.openxmlformats.org/officeDocument/2006/relationships/vmlDrawing" Target="../drawings/vmlDrawing9.vml"/><Relationship Id="rId4" Type="http://schemas.openxmlformats.org/officeDocument/2006/relationships/image" Target="../media/image4.emf"/></Relationships>
</file>

<file path=ppt/slides/_rels/slide1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5.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6.xml"/><Relationship Id="rId1" Type="http://schemas.openxmlformats.org/officeDocument/2006/relationships/vmlDrawing" Target="../drawings/vmlDrawing10.vml"/><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1.xml"/><Relationship Id="rId4" Type="http://schemas.openxmlformats.org/officeDocument/2006/relationships/image" Target="../media/image117.png"/></Relationships>
</file>

<file path=ppt/slides/_rels/slide1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2.xml"/><Relationship Id="rId4" Type="http://schemas.openxmlformats.org/officeDocument/2006/relationships/image" Target="../media/image120.png"/></Relationships>
</file>

<file path=ppt/slides/_rels/slide1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3.xml"/><Relationship Id="rId6" Type="http://schemas.openxmlformats.org/officeDocument/2006/relationships/hyperlink" Target="https://zh.wikipedia.org/wiki/Google" TargetMode="External"/><Relationship Id="rId5" Type="http://schemas.openxmlformats.org/officeDocument/2006/relationships/hyperlink" Target="https://zh.wikipedia.org/wiki/%E6%B7%B1%E5%BA%A6%E5%AD%A6%E4%B9%A0" TargetMode="External"/><Relationship Id="rId4" Type="http://schemas.openxmlformats.org/officeDocument/2006/relationships/hyperlink" Target="https://zh.wikipedia.org/wiki/%E5%8F%8D%E5%90%91%E4%BC%A0%E6%92%AD%E7%AE%97%E6%B3%95"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9.xml"/></Relationships>
</file>

<file path=ppt/slides/_rels/slide135.xml.rels><?xml version="1.0" encoding="UTF-8" standalone="yes"?>
<Relationships xmlns="http://schemas.openxmlformats.org/package/2006/relationships"><Relationship Id="rId3" Type="http://schemas.openxmlformats.org/officeDocument/2006/relationships/package" Target="../embeddings/package3.package"/><Relationship Id="rId2" Type="http://schemas.openxmlformats.org/officeDocument/2006/relationships/slideLayout" Target="../slideLayouts/slideLayout90.xml"/><Relationship Id="rId1" Type="http://schemas.openxmlformats.org/officeDocument/2006/relationships/vmlDrawing" Target="../drawings/vmlDrawing11.vml"/><Relationship Id="rId4" Type="http://schemas.openxmlformats.org/officeDocument/2006/relationships/image" Target="../media/image126.emf"/></Relationships>
</file>

<file path=ppt/slides/_rels/slide1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9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9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9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4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99.xml"/></Relationships>
</file>

<file path=ppt/slides/_rels/slide1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96.xml"/></Relationships>
</file>

<file path=ppt/slides/_rels/slide146.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jpg"/><Relationship Id="rId1" Type="http://schemas.openxmlformats.org/officeDocument/2006/relationships/slideLayout" Target="../slideLayouts/slideLayout99.xml"/></Relationships>
</file>

<file path=ppt/slides/_rels/slide14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99.xml"/></Relationships>
</file>

<file path=ppt/slides/_rels/slide148.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99.xml"/></Relationships>
</file>

<file path=ppt/slides/_rels/slide149.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png"/><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50.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99.xml"/></Relationships>
</file>

<file path=ppt/slides/_rels/slide15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99.xml"/></Relationships>
</file>

<file path=ppt/slides/_rels/slide15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99.xml"/></Relationships>
</file>

<file path=ppt/slides/_rels/slide153.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99.xml"/></Relationships>
</file>

<file path=ppt/slides/_rels/slide154.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9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100.xml"/><Relationship Id="rId1" Type="http://schemas.openxmlformats.org/officeDocument/2006/relationships/vmlDrawing" Target="../drawings/vmlDrawing12.vml"/><Relationship Id="rId5" Type="http://schemas.openxmlformats.org/officeDocument/2006/relationships/image" Target="../media/image144.wmf"/><Relationship Id="rId4" Type="http://schemas.openxmlformats.org/officeDocument/2006/relationships/oleObject" Target="../embeddings/oleObject9.bin"/></Relationships>
</file>

<file path=ppt/slides/_rels/slide1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01.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02.xml"/><Relationship Id="rId1" Type="http://schemas.openxmlformats.org/officeDocument/2006/relationships/vmlDrawing" Target="../drawings/vmlDrawing13.vml"/><Relationship Id="rId4" Type="http://schemas.openxmlformats.org/officeDocument/2006/relationships/image" Target="../media/image147.w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3.xml"/><Relationship Id="rId1" Type="http://schemas.openxmlformats.org/officeDocument/2006/relationships/vmlDrawing" Target="../drawings/vmlDrawing14.vml"/><Relationship Id="rId6" Type="http://schemas.openxmlformats.org/officeDocument/2006/relationships/image" Target="../media/image149.wmf"/><Relationship Id="rId5" Type="http://schemas.openxmlformats.org/officeDocument/2006/relationships/oleObject" Target="../embeddings/oleObject12.bin"/><Relationship Id="rId4" Type="http://schemas.openxmlformats.org/officeDocument/2006/relationships/image" Target="../media/image148.wmf"/></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04.xml"/><Relationship Id="rId1" Type="http://schemas.openxmlformats.org/officeDocument/2006/relationships/vmlDrawing" Target="../drawings/vmlDrawing15.vml"/><Relationship Id="rId6" Type="http://schemas.openxmlformats.org/officeDocument/2006/relationships/image" Target="../media/image152.gif"/><Relationship Id="rId5" Type="http://schemas.openxmlformats.org/officeDocument/2006/relationships/image" Target="../media/image150.wmf"/><Relationship Id="rId4" Type="http://schemas.openxmlformats.org/officeDocument/2006/relationships/oleObject" Target="../embeddings/oleObject13.bin"/></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07.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08.xml"/></Relationships>
</file>

<file path=ppt/slides/_rels/slide1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7.xml.rels><?xml version="1.0" encoding="UTF-8" standalone="yes"?>
<Relationships xmlns="http://schemas.openxmlformats.org/package/2006/relationships"><Relationship Id="rId3" Type="http://schemas.openxmlformats.org/officeDocument/2006/relationships/hyperlink" Target="http://v.163.com/special/opencourse/machinelearning.html" TargetMode="External"/><Relationship Id="rId2" Type="http://schemas.openxmlformats.org/officeDocument/2006/relationships/hyperlink" Target="http://www.cnblogs.com/xubenben/p/3860285.html" TargetMode="External"/><Relationship Id="rId1" Type="http://schemas.openxmlformats.org/officeDocument/2006/relationships/slideLayout" Target="../slideLayouts/slideLayout110.xml"/><Relationship Id="rId4" Type="http://schemas.openxmlformats.org/officeDocument/2006/relationships/hyperlink" Target="http://www.cnblogs.com/LeftNotEasy/archive/2010/12/05/mathmatic_in_machine_learning_1_regression_and_gradient_descent.html"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114.xml"/><Relationship Id="rId4" Type="http://schemas.openxmlformats.org/officeDocument/2006/relationships/image" Target="../media/image157.gif"/></Relationships>
</file>

<file path=ppt/slides/_rels/slide172.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image" Target="../media/image158.gif"/><Relationship Id="rId1" Type="http://schemas.openxmlformats.org/officeDocument/2006/relationships/slideLayout" Target="../slideLayouts/slideLayout115.xml"/></Relationships>
</file>

<file path=ppt/slides/_rels/slide173.xml.rels><?xml version="1.0" encoding="UTF-8" standalone="yes"?>
<Relationships xmlns="http://schemas.openxmlformats.org/package/2006/relationships"><Relationship Id="rId3" Type="http://schemas.openxmlformats.org/officeDocument/2006/relationships/image" Target="../media/image161.gif"/><Relationship Id="rId2" Type="http://schemas.openxmlformats.org/officeDocument/2006/relationships/image" Target="../media/image160.gif"/><Relationship Id="rId1" Type="http://schemas.openxmlformats.org/officeDocument/2006/relationships/slideLayout" Target="../slideLayouts/slideLayout116.xml"/></Relationships>
</file>

<file path=ppt/slides/_rels/slide174.xml.rels><?xml version="1.0" encoding="UTF-8" standalone="yes"?>
<Relationships xmlns="http://schemas.openxmlformats.org/package/2006/relationships"><Relationship Id="rId3" Type="http://schemas.openxmlformats.org/officeDocument/2006/relationships/image" Target="../media/image163.gif"/><Relationship Id="rId2" Type="http://schemas.openxmlformats.org/officeDocument/2006/relationships/image" Target="../media/image162.gif"/><Relationship Id="rId1" Type="http://schemas.openxmlformats.org/officeDocument/2006/relationships/slideLayout" Target="../slideLayouts/slideLayout117.xml"/></Relationships>
</file>

<file path=ppt/slides/_rels/slide175.xml.rels><?xml version="1.0" encoding="UTF-8" standalone="yes"?>
<Relationships xmlns="http://schemas.openxmlformats.org/package/2006/relationships"><Relationship Id="rId3" Type="http://schemas.openxmlformats.org/officeDocument/2006/relationships/image" Target="../media/image165.gif"/><Relationship Id="rId2" Type="http://schemas.openxmlformats.org/officeDocument/2006/relationships/image" Target="../media/image164.gif"/><Relationship Id="rId1" Type="http://schemas.openxmlformats.org/officeDocument/2006/relationships/slideLayout" Target="../slideLayouts/slideLayout118.xml"/></Relationships>
</file>

<file path=ppt/slides/_rels/slide176.xml.rels><?xml version="1.0" encoding="UTF-8" standalone="yes"?>
<Relationships xmlns="http://schemas.openxmlformats.org/package/2006/relationships"><Relationship Id="rId3" Type="http://schemas.openxmlformats.org/officeDocument/2006/relationships/image" Target="../media/image167.gif"/><Relationship Id="rId2" Type="http://schemas.openxmlformats.org/officeDocument/2006/relationships/image" Target="../media/image166.gif"/><Relationship Id="rId1" Type="http://schemas.openxmlformats.org/officeDocument/2006/relationships/slideLayout" Target="../slideLayouts/slideLayout119.xml"/></Relationships>
</file>

<file path=ppt/slides/_rels/slide177.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120.xml"/></Relationships>
</file>

<file path=ppt/slides/_rels/slide178.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121.xml"/></Relationships>
</file>

<file path=ppt/slides/_rels/slide17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12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1.xml"/><Relationship Id="rId1" Type="http://schemas.openxmlformats.org/officeDocument/2006/relationships/vmlDrawing" Target="../drawings/vmlDrawing16.vml"/><Relationship Id="rId4" Type="http://schemas.openxmlformats.org/officeDocument/2006/relationships/image" Target="../media/image17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91.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132.xml"/><Relationship Id="rId1" Type="http://schemas.openxmlformats.org/officeDocument/2006/relationships/vmlDrawing" Target="../drawings/vmlDrawing17.vml"/><Relationship Id="rId6" Type="http://schemas.openxmlformats.org/officeDocument/2006/relationships/image" Target="../media/image177.wmf"/><Relationship Id="rId5" Type="http://schemas.openxmlformats.org/officeDocument/2006/relationships/oleObject" Target="../embeddings/oleObject16.bin"/><Relationship Id="rId4" Type="http://schemas.openxmlformats.org/officeDocument/2006/relationships/image" Target="../media/image176.w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3.xml"/><Relationship Id="rId1" Type="http://schemas.openxmlformats.org/officeDocument/2006/relationships/vmlDrawing" Target="../drawings/vmlDrawing18.vml"/><Relationship Id="rId4" Type="http://schemas.openxmlformats.org/officeDocument/2006/relationships/image" Target="../media/image179.w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34.xml"/><Relationship Id="rId1" Type="http://schemas.openxmlformats.org/officeDocument/2006/relationships/vmlDrawing" Target="../drawings/vmlDrawing19.vml"/><Relationship Id="rId4" Type="http://schemas.openxmlformats.org/officeDocument/2006/relationships/image" Target="../media/image180.w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5.xml"/><Relationship Id="rId1" Type="http://schemas.openxmlformats.org/officeDocument/2006/relationships/vmlDrawing" Target="../drawings/vmlDrawing20.vml"/><Relationship Id="rId6" Type="http://schemas.openxmlformats.org/officeDocument/2006/relationships/image" Target="../media/image182.wmf"/><Relationship Id="rId5" Type="http://schemas.openxmlformats.org/officeDocument/2006/relationships/oleObject" Target="../embeddings/oleObject21.bin"/><Relationship Id="rId4" Type="http://schemas.openxmlformats.org/officeDocument/2006/relationships/image" Target="../media/image181.wmf"/></Relationships>
</file>

<file path=ppt/slides/_rels/slide19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3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97.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13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40.xml"/><Relationship Id="rId1" Type="http://schemas.openxmlformats.org/officeDocument/2006/relationships/vmlDrawing" Target="../drawings/vmlDrawing21.vml"/><Relationship Id="rId4" Type="http://schemas.openxmlformats.org/officeDocument/2006/relationships/image" Target="../media/image185.wmf"/></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44.xml"/><Relationship Id="rId1" Type="http://schemas.openxmlformats.org/officeDocument/2006/relationships/vmlDrawing" Target="../drawings/vmlDrawing22.vml"/><Relationship Id="rId6" Type="http://schemas.openxmlformats.org/officeDocument/2006/relationships/image" Target="../media/image185.wmf"/><Relationship Id="rId5" Type="http://schemas.openxmlformats.org/officeDocument/2006/relationships/oleObject" Target="../embeddings/oleObject24.bin"/><Relationship Id="rId4" Type="http://schemas.openxmlformats.org/officeDocument/2006/relationships/image" Target="../media/image186.wmf"/></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1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9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00.xml"/><Relationship Id="rId1" Type="http://schemas.openxmlformats.org/officeDocument/2006/relationships/vmlDrawing" Target="../drawings/vmlDrawing23.vml"/><Relationship Id="rId6" Type="http://schemas.openxmlformats.org/officeDocument/2006/relationships/image" Target="../media/image189.wmf"/><Relationship Id="rId5" Type="http://schemas.openxmlformats.org/officeDocument/2006/relationships/oleObject" Target="../embeddings/oleObject26.bin"/><Relationship Id="rId4" Type="http://schemas.openxmlformats.org/officeDocument/2006/relationships/image" Target="../media/image188.w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01.xml"/><Relationship Id="rId1" Type="http://schemas.openxmlformats.org/officeDocument/2006/relationships/vmlDrawing" Target="../drawings/vmlDrawing24.vml"/><Relationship Id="rId6" Type="http://schemas.openxmlformats.org/officeDocument/2006/relationships/image" Target="../media/image191.wmf"/><Relationship Id="rId5" Type="http://schemas.openxmlformats.org/officeDocument/2006/relationships/oleObject" Target="../embeddings/oleObject28.bin"/><Relationship Id="rId4" Type="http://schemas.openxmlformats.org/officeDocument/2006/relationships/image" Target="../media/image190.wmf"/></Relationships>
</file>

<file path=ppt/slides/_rels/slide21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gif"/><Relationship Id="rId1" Type="http://schemas.openxmlformats.org/officeDocument/2006/relationships/slideLayout" Target="../slideLayouts/slideLayout201.xml"/><Relationship Id="rId4" Type="http://schemas.openxmlformats.org/officeDocument/2006/relationships/image" Target="../media/image194.png"/></Relationships>
</file>

<file path=ppt/slides/_rels/slide21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gif"/><Relationship Id="rId1" Type="http://schemas.openxmlformats.org/officeDocument/2006/relationships/slideLayout" Target="../slideLayouts/slideLayout201.xml"/><Relationship Id="rId4" Type="http://schemas.openxmlformats.org/officeDocument/2006/relationships/image" Target="../media/image197.png"/></Relationships>
</file>

<file path=ppt/slides/_rels/slide21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gif"/><Relationship Id="rId1" Type="http://schemas.openxmlformats.org/officeDocument/2006/relationships/slideLayout" Target="../slideLayouts/slideLayout201.xml"/></Relationships>
</file>

<file path=ppt/slides/_rels/slide21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gif"/><Relationship Id="rId1" Type="http://schemas.openxmlformats.org/officeDocument/2006/relationships/slideLayout" Target="../slideLayouts/slideLayout201.xml"/><Relationship Id="rId4" Type="http://schemas.openxmlformats.org/officeDocument/2006/relationships/image" Target="../media/image198.gif"/></Relationships>
</file>

<file path=ppt/slides/_rels/slide21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gif"/><Relationship Id="rId1" Type="http://schemas.openxmlformats.org/officeDocument/2006/relationships/slideLayout" Target="../slideLayouts/slideLayout20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20.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201.xml"/></Relationships>
</file>

<file path=ppt/slides/_rels/slide22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gif"/><Relationship Id="rId1" Type="http://schemas.openxmlformats.org/officeDocument/2006/relationships/slideLayout" Target="../slideLayouts/slideLayout201.xml"/></Relationships>
</file>

<file path=ppt/slides/_rels/slide22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01.xml"/><Relationship Id="rId4" Type="http://schemas.openxmlformats.org/officeDocument/2006/relationships/image" Target="../media/image209.png"/></Relationships>
</file>

<file path=ppt/slides/_rels/slide22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0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01.xml"/></Relationships>
</file>

<file path=ppt/slides/_rels/slide22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01.xml"/></Relationships>
</file>

<file path=ppt/slides/_rels/slide22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2.gif"/><Relationship Id="rId1" Type="http://schemas.openxmlformats.org/officeDocument/2006/relationships/slideLayout" Target="../slideLayouts/slideLayout201.xml"/><Relationship Id="rId4" Type="http://schemas.openxmlformats.org/officeDocument/2006/relationships/image" Target="../media/image198.gif"/></Relationships>
</file>

<file path=ppt/slides/_rels/slide22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0.gif"/><Relationship Id="rId1" Type="http://schemas.openxmlformats.org/officeDocument/2006/relationships/slideLayout" Target="../slideLayouts/slideLayout201.xml"/></Relationships>
</file>

<file path=ppt/slides/_rels/slide22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4.png"/><Relationship Id="rId1" Type="http://schemas.openxmlformats.org/officeDocument/2006/relationships/slideLayout" Target="../slideLayouts/slideLayout201.xml"/></Relationships>
</file>

<file path=ppt/slides/_rels/slide22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8.gif"/><Relationship Id="rId1" Type="http://schemas.openxmlformats.org/officeDocument/2006/relationships/slideLayout" Target="../slideLayouts/slideLayout201.xml"/><Relationship Id="rId5" Type="http://schemas.openxmlformats.org/officeDocument/2006/relationships/image" Target="../media/image216.png"/><Relationship Id="rId4" Type="http://schemas.openxmlformats.org/officeDocument/2006/relationships/image" Target="../media/image21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230.xml.rels><?xml version="1.0" encoding="UTF-8" standalone="yes"?>
<Relationships xmlns="http://schemas.openxmlformats.org/package/2006/relationships"><Relationship Id="rId3" Type="http://schemas.openxmlformats.org/officeDocument/2006/relationships/image" Target="../media/image218.gif"/><Relationship Id="rId2" Type="http://schemas.openxmlformats.org/officeDocument/2006/relationships/image" Target="../media/image217.png"/><Relationship Id="rId1" Type="http://schemas.openxmlformats.org/officeDocument/2006/relationships/slideLayout" Target="../slideLayouts/slideLayout201.xml"/><Relationship Id="rId5" Type="http://schemas.openxmlformats.org/officeDocument/2006/relationships/image" Target="../media/image205.gif"/><Relationship Id="rId4" Type="http://schemas.openxmlformats.org/officeDocument/2006/relationships/image" Target="../media/image219.png"/></Relationships>
</file>

<file path=ppt/slides/_rels/slide23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01.xml"/><Relationship Id="rId6" Type="http://schemas.openxmlformats.org/officeDocument/2006/relationships/image" Target="../media/image218.gif"/><Relationship Id="rId5" Type="http://schemas.openxmlformats.org/officeDocument/2006/relationships/image" Target="../media/image222.png"/><Relationship Id="rId4" Type="http://schemas.openxmlformats.org/officeDocument/2006/relationships/image" Target="../media/image198.gif"/></Relationships>
</file>

<file path=ppt/slides/_rels/slide23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gif"/><Relationship Id="rId1" Type="http://schemas.openxmlformats.org/officeDocument/2006/relationships/slideLayout" Target="../slideLayouts/slideLayout201.xml"/><Relationship Id="rId5" Type="http://schemas.openxmlformats.org/officeDocument/2006/relationships/image" Target="../media/image226.png"/><Relationship Id="rId4" Type="http://schemas.openxmlformats.org/officeDocument/2006/relationships/image" Target="../media/image225.gif"/></Relationships>
</file>

<file path=ppt/slides/_rels/slide23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01.xml"/></Relationships>
</file>

<file path=ppt/slides/_rels/slide23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01.xml"/></Relationships>
</file>

<file path=ppt/slides/_rels/slide235.xml.rels><?xml version="1.0" encoding="UTF-8" standalone="yes"?>
<Relationships xmlns="http://schemas.openxmlformats.org/package/2006/relationships"><Relationship Id="rId2" Type="http://schemas.openxmlformats.org/officeDocument/2006/relationships/hyperlink" Target="https://icml.cc/2016/tutorials/deep_rl_tutorial.pdf" TargetMode="External"/><Relationship Id="rId1" Type="http://schemas.openxmlformats.org/officeDocument/2006/relationships/slideLayout" Target="../slideLayouts/slideLayout20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01.xml"/></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47.xml"/><Relationship Id="rId1" Type="http://schemas.openxmlformats.org/officeDocument/2006/relationships/vmlDrawing" Target="../drawings/vmlDrawing25.vml"/><Relationship Id="rId4" Type="http://schemas.openxmlformats.org/officeDocument/2006/relationships/image" Target="../media/image4.emf"/></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23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49.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2.xml"/></Relationships>
</file>

<file path=ppt/slides/_rels/slide24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50.xml"/></Relationships>
</file>

<file path=ppt/slides/_rels/slide24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5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43.xml.rels><?xml version="1.0" encoding="UTF-8" standalone="yes"?>
<Relationships xmlns="http://schemas.openxmlformats.org/package/2006/relationships"><Relationship Id="rId2" Type="http://schemas.openxmlformats.org/officeDocument/2006/relationships/image" Target="../media/image232.gif"/><Relationship Id="rId1" Type="http://schemas.openxmlformats.org/officeDocument/2006/relationships/slideLayout" Target="../slideLayouts/slideLayout152.xml"/></Relationships>
</file>

<file path=ppt/slides/_rels/slide244.xml.rels><?xml version="1.0" encoding="UTF-8" standalone="yes"?>
<Relationships xmlns="http://schemas.openxmlformats.org/package/2006/relationships"><Relationship Id="rId3" Type="http://schemas.openxmlformats.org/officeDocument/2006/relationships/image" Target="../media/image234.gif"/><Relationship Id="rId2" Type="http://schemas.openxmlformats.org/officeDocument/2006/relationships/image" Target="../media/image233.gif"/><Relationship Id="rId1" Type="http://schemas.openxmlformats.org/officeDocument/2006/relationships/slideLayout" Target="../slideLayouts/slideLayout152.xml"/></Relationships>
</file>

<file path=ppt/slides/_rels/slide245.xml.rels><?xml version="1.0" encoding="UTF-8" standalone="yes"?>
<Relationships xmlns="http://schemas.openxmlformats.org/package/2006/relationships"><Relationship Id="rId3" Type="http://schemas.openxmlformats.org/officeDocument/2006/relationships/image" Target="../media/image236.jpg"/><Relationship Id="rId2" Type="http://schemas.openxmlformats.org/officeDocument/2006/relationships/image" Target="../media/image235.jpg"/><Relationship Id="rId1" Type="http://schemas.openxmlformats.org/officeDocument/2006/relationships/slideLayout" Target="../slideLayouts/slideLayout152.xml"/><Relationship Id="rId4" Type="http://schemas.openxmlformats.org/officeDocument/2006/relationships/image" Target="../media/image237.jpg"/></Relationships>
</file>

<file path=ppt/slides/_rels/slide24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5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4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5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2.xml"/></Relationships>
</file>

<file path=ppt/slides/_rels/slide25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5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25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0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55.xml"/><Relationship Id="rId1" Type="http://schemas.openxmlformats.org/officeDocument/2006/relationships/vmlDrawing" Target="../drawings/vmlDrawing26.vml"/><Relationship Id="rId4" Type="http://schemas.openxmlformats.org/officeDocument/2006/relationships/image" Target="../media/image242.wmf"/></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25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43.png"/><Relationship Id="rId1" Type="http://schemas.openxmlformats.org/officeDocument/2006/relationships/slideLayout" Target="../slideLayouts/slideLayout15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59.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package" Target="../embeddings/package4.package"/><Relationship Id="rId7" Type="http://schemas.openxmlformats.org/officeDocument/2006/relationships/package" Target="../embeddings/package6.package"/><Relationship Id="rId2" Type="http://schemas.openxmlformats.org/officeDocument/2006/relationships/slideLayout" Target="../slideLayouts/slideLayout157.xml"/><Relationship Id="rId1" Type="http://schemas.openxmlformats.org/officeDocument/2006/relationships/vmlDrawing" Target="../drawings/vmlDrawing27.vml"/><Relationship Id="rId6" Type="http://schemas.openxmlformats.org/officeDocument/2006/relationships/image" Target="../media/image245.emf"/><Relationship Id="rId5" Type="http://schemas.openxmlformats.org/officeDocument/2006/relationships/package" Target="../embeddings/package5.package"/><Relationship Id="rId4" Type="http://schemas.openxmlformats.org/officeDocument/2006/relationships/image" Target="../media/image244.emf"/></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260.xml.rels><?xml version="1.0" encoding="UTF-8" standalone="yes"?>
<Relationships xmlns="http://schemas.openxmlformats.org/package/2006/relationships"><Relationship Id="rId3" Type="http://schemas.openxmlformats.org/officeDocument/2006/relationships/package" Target="../embeddings/package7.package"/><Relationship Id="rId2" Type="http://schemas.openxmlformats.org/officeDocument/2006/relationships/slideLayout" Target="../slideLayouts/slideLayout158.xml"/><Relationship Id="rId1" Type="http://schemas.openxmlformats.org/officeDocument/2006/relationships/vmlDrawing" Target="../drawings/vmlDrawing28.vml"/><Relationship Id="rId4" Type="http://schemas.openxmlformats.org/officeDocument/2006/relationships/image" Target="../media/image247.emf"/></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62.xml.rels><?xml version="1.0" encoding="UTF-8" standalone="yes"?>
<Relationships xmlns="http://schemas.openxmlformats.org/package/2006/relationships"><Relationship Id="rId2" Type="http://schemas.openxmlformats.org/officeDocument/2006/relationships/image" Target="../media/image248.jpg"/><Relationship Id="rId1" Type="http://schemas.openxmlformats.org/officeDocument/2006/relationships/slideLayout" Target="../slideLayouts/slideLayout159.xml"/></Relationships>
</file>

<file path=ppt/slides/_rels/slide263.xml.rels><?xml version="1.0" encoding="UTF-8" standalone="yes"?>
<Relationships xmlns="http://schemas.openxmlformats.org/package/2006/relationships"><Relationship Id="rId3" Type="http://schemas.openxmlformats.org/officeDocument/2006/relationships/image" Target="../media/image250.gif"/><Relationship Id="rId2" Type="http://schemas.openxmlformats.org/officeDocument/2006/relationships/image" Target="../media/image249.jpg"/><Relationship Id="rId1" Type="http://schemas.openxmlformats.org/officeDocument/2006/relationships/slideLayout" Target="../slideLayouts/slideLayout159.xml"/></Relationships>
</file>

<file path=ppt/slides/_rels/slide264.xml.rels><?xml version="1.0" encoding="UTF-8" standalone="yes"?>
<Relationships xmlns="http://schemas.openxmlformats.org/package/2006/relationships"><Relationship Id="rId2" Type="http://schemas.openxmlformats.org/officeDocument/2006/relationships/image" Target="../media/image251.jpg"/><Relationship Id="rId1" Type="http://schemas.openxmlformats.org/officeDocument/2006/relationships/slideLayout" Target="../slideLayouts/slideLayout159.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hyperlink" Target="https://zh.wikipedia.org/wiki/E_(%E6%95%B0%E5%AD%A6%E5%B8%B8%E6%95%B0)" TargetMode="External"/><Relationship Id="rId2" Type="http://schemas.openxmlformats.org/officeDocument/2006/relationships/slideLayout" Target="../slideLayouts/slideLayout163.xml"/><Relationship Id="rId1" Type="http://schemas.openxmlformats.org/officeDocument/2006/relationships/vmlDrawing" Target="../drawings/vmlDrawing29.vml"/><Relationship Id="rId6" Type="http://schemas.openxmlformats.org/officeDocument/2006/relationships/hyperlink" Target="https://zh.wikipedia.org/wiki/%E5%BA%95%E6%95%B0_(%E5%AF%B9%E6%95%B0)" TargetMode="External"/><Relationship Id="rId5" Type="http://schemas.openxmlformats.org/officeDocument/2006/relationships/hyperlink" Target="https://zh.wikipedia.org/wiki/%E5%B0%8D%E6%95%B8" TargetMode="External"/><Relationship Id="rId4" Type="http://schemas.openxmlformats.org/officeDocument/2006/relationships/image" Target="../media/image252.wmf"/></Relationships>
</file>

<file path=ppt/slides/_rels/slide269.xml.rels><?xml version="1.0" encoding="UTF-8" standalone="yes"?>
<Relationships xmlns="http://schemas.openxmlformats.org/package/2006/relationships"><Relationship Id="rId8" Type="http://schemas.openxmlformats.org/officeDocument/2006/relationships/image" Target="../media/image255.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164.xml"/><Relationship Id="rId1" Type="http://schemas.openxmlformats.org/officeDocument/2006/relationships/vmlDrawing" Target="../drawings/vmlDrawing30.vml"/><Relationship Id="rId6" Type="http://schemas.openxmlformats.org/officeDocument/2006/relationships/image" Target="../media/image254.wmf"/><Relationship Id="rId5" Type="http://schemas.openxmlformats.org/officeDocument/2006/relationships/oleObject" Target="../embeddings/oleObject33.bin"/><Relationship Id="rId4" Type="http://schemas.openxmlformats.org/officeDocument/2006/relationships/image" Target="../media/image253.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6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76.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17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2.xml"/></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74.xml"/><Relationship Id="rId1" Type="http://schemas.openxmlformats.org/officeDocument/2006/relationships/vmlDrawing" Target="../drawings/vmlDrawing31.vml"/><Relationship Id="rId4" Type="http://schemas.openxmlformats.org/officeDocument/2006/relationships/image" Target="../media/image4.emf"/></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283.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17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28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8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89.xml.rels><?xml version="1.0" encoding="UTF-8" standalone="yes"?>
<Relationships xmlns="http://schemas.openxmlformats.org/package/2006/relationships"><Relationship Id="rId2" Type="http://schemas.openxmlformats.org/officeDocument/2006/relationships/image" Target="../media/image260.jpeg"/><Relationship Id="rId1" Type="http://schemas.openxmlformats.org/officeDocument/2006/relationships/slideLayout" Target="../slideLayouts/slideLayout183.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7.xml"/><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1.png"/><Relationship Id="rId1" Type="http://schemas.openxmlformats.org/officeDocument/2006/relationships/slideLayout" Target="../slideLayouts/slideLayout67.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67.xml"/><Relationship Id="rId4" Type="http://schemas.openxmlformats.org/officeDocument/2006/relationships/image" Target="../media/image69.jp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2.png"/><Relationship Id="rId4" Type="http://schemas.openxmlformats.org/officeDocument/2006/relationships/oleObject" Target="../embeddings/oleObject2.bin"/></Relationships>
</file>

<file path=ppt/slides/_rels/slide6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time_continue=22&amp;v=ilP4aPDTBPE" TargetMode="External"/><Relationship Id="rId2" Type="http://schemas.openxmlformats.org/officeDocument/2006/relationships/image" Target="../media/image75.gif"/><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42.xml"/><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png"/><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gif"/><Relationship Id="rId1" Type="http://schemas.openxmlformats.org/officeDocument/2006/relationships/slideLayout" Target="../slideLayouts/slideLayout43.xml"/><Relationship Id="rId5" Type="http://schemas.openxmlformats.org/officeDocument/2006/relationships/image" Target="../media/image87.png"/><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4.xml"/></Relationships>
</file>

<file path=ppt/slides/_rels/slide81.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45.xml"/></Relationships>
</file>

<file path=ppt/slides/_rels/slide8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jp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3.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7.xml"/><Relationship Id="rId1" Type="http://schemas.openxmlformats.org/officeDocument/2006/relationships/vmlDrawing" Target="../drawings/vmlDrawing3.vml"/><Relationship Id="rId4" Type="http://schemas.openxmlformats.org/officeDocument/2006/relationships/image" Target="../media/image4.emf"/></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vmlDrawing" Target="../drawings/vmlDrawing4.vml"/><Relationship Id="rId5" Type="http://schemas.openxmlformats.org/officeDocument/2006/relationships/image" Target="../media/image106.emf"/><Relationship Id="rId4" Type="http://schemas.openxmlformats.org/officeDocument/2006/relationships/package" Target="../embeddings/package1.package"/></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1.xml"/><Relationship Id="rId1" Type="http://schemas.openxmlformats.org/officeDocument/2006/relationships/vmlDrawing" Target="../drawings/vmlDrawing5.vml"/><Relationship Id="rId4" Type="http://schemas.openxmlformats.org/officeDocument/2006/relationships/image" Target="../media/image4.emf"/></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标题 1"/>
          <p:cNvSpPr>
            <a:spLocks noGrp="1"/>
          </p:cNvSpPr>
          <p:nvPr>
            <p:ph type="ctrTitle"/>
          </p:nvPr>
        </p:nvSpPr>
        <p:spPr/>
        <p:txBody>
          <a:bodyPr/>
          <a:lstStyle/>
          <a:p>
            <a:r>
              <a:rPr lang="zh-CN" altLang="en-US" dirty="0"/>
              <a:t>第</a:t>
            </a:r>
            <a:r>
              <a:rPr lang="en-US" altLang="zh-CN"/>
              <a:t>5</a:t>
            </a:r>
            <a:r>
              <a:rPr lang="zh-CN" altLang="en-US"/>
              <a:t>章  </a:t>
            </a:r>
            <a:r>
              <a:rPr lang="zh-CN" altLang="en-US" dirty="0"/>
              <a:t>机器学习</a:t>
            </a:r>
          </a:p>
        </p:txBody>
      </p:sp>
      <p:sp>
        <p:nvSpPr>
          <p:cNvPr id="14339" name="副标题 2"/>
          <p:cNvSpPr>
            <a:spLocks noGrp="1"/>
          </p:cNvSpPr>
          <p:nvPr>
            <p:ph type="subTitle" idx="1"/>
          </p:nvPr>
        </p:nvSpPr>
        <p:spPr>
          <a:xfrm>
            <a:off x="3786188" y="3886200"/>
            <a:ext cx="3986212" cy="1752600"/>
          </a:xfrm>
        </p:spPr>
        <p:txBody>
          <a:bodyPr/>
          <a:lstStyle/>
          <a:p>
            <a:r>
              <a:rPr lang="zh-CN" altLang="en-US" sz="2400" dirty="0"/>
              <a:t>万夕里</a:t>
            </a:r>
            <a:endParaRPr lang="en-US" altLang="zh-CN" sz="2400" dirty="0"/>
          </a:p>
          <a:p>
            <a:r>
              <a:rPr lang="zh-CN" altLang="en-US" sz="2400" dirty="0"/>
              <a:t>南京工业大学</a:t>
            </a:r>
            <a:endParaRPr lang="en-US" altLang="zh-CN" sz="2400" dirty="0"/>
          </a:p>
          <a:p>
            <a:r>
              <a:rPr lang="en-US" altLang="zh-CN" sz="2400"/>
              <a:t>XiliWan@njtech.edu.cn</a:t>
            </a:r>
            <a:endParaRPr lang="zh-CN" altLang="en-US" sz="2400" dirty="0"/>
          </a:p>
        </p:txBody>
      </p:sp>
    </p:spTree>
  </p:cSld>
  <p:clrMapOvr>
    <a:masterClrMapping/>
  </p:clrMapOvr>
  <p:transition>
    <p:blinds dir="vert"/>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机器学习的重要性</a:t>
            </a:r>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331640" y="1500175"/>
            <a:ext cx="6624736" cy="4340082"/>
          </a:xfrm>
          <a:prstGeom prst="rect">
            <a:avLst/>
          </a:prstGeom>
        </p:spPr>
      </p:pic>
      <p:cxnSp>
        <p:nvCxnSpPr>
          <p:cNvPr id="7" name="直接连接符 6"/>
          <p:cNvCxnSpPr/>
          <p:nvPr/>
        </p:nvCxnSpPr>
        <p:spPr>
          <a:xfrm>
            <a:off x="2123728" y="3933056"/>
            <a:ext cx="489654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5" idx="3"/>
          </p:cNvCxnSpPr>
          <p:nvPr/>
        </p:nvCxnSpPr>
        <p:spPr>
          <a:xfrm>
            <a:off x="2051720" y="3645024"/>
            <a:ext cx="5904656" cy="251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556412" y="3382184"/>
            <a:ext cx="1339416" cy="26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203848" y="4221088"/>
            <a:ext cx="489654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157188" y="2859307"/>
            <a:ext cx="738640" cy="267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126806" y="3146206"/>
            <a:ext cx="5685554" cy="2556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123728" y="3382184"/>
            <a:ext cx="4176464" cy="110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349441"/>
      </p:ext>
    </p:extLst>
  </p:cSld>
  <p:clrMapOvr>
    <a:masterClrMapping/>
  </p:clrMapOvr>
  <p:transition>
    <p:blinds dir="vert"/>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683568" y="4653136"/>
            <a:ext cx="6993053" cy="504056"/>
          </a:xfrm>
          <a:prstGeom prst="rect">
            <a:avLst/>
          </a:prstGeom>
          <a:solidFill>
            <a:schemeClr val="accent1">
              <a:lumMod val="60000"/>
              <a:lumOff val="40000"/>
            </a:schemeClr>
          </a:solidFill>
          <a:ln>
            <a:solidFill>
              <a:srgbClr val="FF0000"/>
            </a:solidFill>
          </a:ln>
        </p:spPr>
        <p:txBody>
          <a:bodyPr wrap="square" rtlCol="0">
            <a:spAutoFit/>
          </a:bodyPr>
          <a:lstStyle/>
          <a:p>
            <a:endParaRPr lang="zh-CN" altLang="en-US" dirty="0"/>
          </a:p>
        </p:txBody>
      </p:sp>
      <p:sp>
        <p:nvSpPr>
          <p:cNvPr id="2" name="标题 1"/>
          <p:cNvSpPr>
            <a:spLocks noGrp="1"/>
          </p:cNvSpPr>
          <p:nvPr>
            <p:ph type="title"/>
          </p:nvPr>
        </p:nvSpPr>
        <p:spPr/>
        <p:txBody>
          <a:bodyPr/>
          <a:lstStyle/>
          <a:p>
            <a:r>
              <a:rPr lang="en-US" altLang="zh-CN" dirty="0"/>
              <a:t>5.2.2 </a:t>
            </a:r>
            <a:r>
              <a:rPr lang="zh-CN" altLang="en-US" dirty="0"/>
              <a:t>目标函数的选择</a:t>
            </a:r>
          </a:p>
        </p:txBody>
      </p:sp>
      <p:sp>
        <p:nvSpPr>
          <p:cNvPr id="3" name="内容占位符 2"/>
          <p:cNvSpPr>
            <a:spLocks noGrp="1"/>
          </p:cNvSpPr>
          <p:nvPr>
            <p:ph idx="1"/>
          </p:nvPr>
        </p:nvSpPr>
        <p:spPr/>
        <p:txBody>
          <a:bodyPr/>
          <a:lstStyle/>
          <a:p>
            <a:r>
              <a:rPr lang="zh-CN" altLang="en-US" b="1" dirty="0"/>
              <a:t>学习系统的目的是</a:t>
            </a:r>
            <a:r>
              <a:rPr lang="zh-CN" altLang="en-US" b="1" i="1" u="sng" dirty="0"/>
              <a:t>改进在完成某一类任务</a:t>
            </a:r>
            <a:r>
              <a:rPr lang="en-US" altLang="zh-CN" b="1" i="1" u="sng" dirty="0"/>
              <a:t>T</a:t>
            </a:r>
            <a:r>
              <a:rPr lang="zh-CN" altLang="en-US" b="1" i="1" u="sng" dirty="0"/>
              <a:t>时的性能</a:t>
            </a:r>
            <a:r>
              <a:rPr lang="en-US" altLang="zh-CN" b="1" i="1" u="sng" dirty="0"/>
              <a:t>P</a:t>
            </a:r>
            <a:r>
              <a:rPr lang="zh-CN" altLang="en-US" b="1" dirty="0"/>
              <a:t>。</a:t>
            </a:r>
            <a:endParaRPr lang="en-US" altLang="zh-CN" b="1" dirty="0"/>
          </a:p>
          <a:p>
            <a:r>
              <a:rPr lang="zh-CN" altLang="en-US" b="1" dirty="0"/>
              <a:t>通常把这一目的</a:t>
            </a:r>
            <a:r>
              <a:rPr lang="zh-CN" altLang="en-US" b="1" u="sng" dirty="0">
                <a:solidFill>
                  <a:srgbClr val="FF0000"/>
                </a:solidFill>
              </a:rPr>
              <a:t>转换为对目标函数的学习</a:t>
            </a:r>
            <a:r>
              <a:rPr lang="zh-CN" altLang="en-US" b="1" dirty="0"/>
              <a:t>。</a:t>
            </a:r>
            <a:endParaRPr lang="en-US" altLang="zh-CN" b="1" dirty="0"/>
          </a:p>
          <a:p>
            <a:pPr marL="0" indent="0">
              <a:buNone/>
            </a:pPr>
            <a:r>
              <a:rPr lang="en-US" altLang="zh-CN" b="1" dirty="0"/>
              <a:t>  </a:t>
            </a:r>
            <a:r>
              <a:rPr lang="zh-CN" altLang="en-US" b="1" dirty="0"/>
              <a:t>（</a:t>
            </a:r>
            <a:r>
              <a:rPr lang="zh-CN" altLang="en-US" b="1" dirty="0">
                <a:solidFill>
                  <a:srgbClr val="FF0000"/>
                </a:solidFill>
              </a:rPr>
              <a:t>从机器角度出发，需要对性能进行度量，目标函数是度量手段</a:t>
            </a:r>
            <a:r>
              <a:rPr lang="zh-CN" altLang="en-US" b="1" dirty="0"/>
              <a:t>）</a:t>
            </a:r>
            <a:endParaRPr lang="en-US" altLang="zh-CN" b="1" dirty="0"/>
          </a:p>
          <a:p>
            <a:endParaRPr lang="en-US" altLang="zh-CN" b="1" dirty="0"/>
          </a:p>
          <a:p>
            <a:r>
              <a:rPr lang="zh-CN" altLang="en-US" b="1" dirty="0"/>
              <a:t>我们可以把</a:t>
            </a:r>
            <a:r>
              <a:rPr lang="zh-CN" altLang="en-US" b="1" u="sng" dirty="0">
                <a:solidFill>
                  <a:srgbClr val="FF0000"/>
                </a:solidFill>
              </a:rPr>
              <a:t>机器学习的任务</a:t>
            </a:r>
            <a:r>
              <a:rPr lang="zh-CN" altLang="en-US" b="1" dirty="0"/>
              <a:t>归结为</a:t>
            </a:r>
            <a:r>
              <a:rPr lang="zh-CN" altLang="en-US" b="1" i="1" u="sng" dirty="0">
                <a:solidFill>
                  <a:srgbClr val="FF0000"/>
                </a:solidFill>
              </a:rPr>
              <a:t>发现目标函数</a:t>
            </a:r>
            <a:r>
              <a:rPr lang="en-US" b="1" i="1" u="sng" dirty="0">
                <a:solidFill>
                  <a:srgbClr val="FF0000"/>
                </a:solidFill>
              </a:rPr>
              <a:t>(T)</a:t>
            </a:r>
            <a:r>
              <a:rPr lang="zh-CN" altLang="en-US" b="1" i="1" u="sng" dirty="0">
                <a:solidFill>
                  <a:srgbClr val="FF0000"/>
                </a:solidFill>
              </a:rPr>
              <a:t>的可操作描述。</a:t>
            </a:r>
            <a:endParaRPr lang="en-US" altLang="zh-CN" b="1" i="1" u="sng" dirty="0">
              <a:solidFill>
                <a:srgbClr val="FF0000"/>
              </a:solidFill>
            </a:endParaRPr>
          </a:p>
          <a:p>
            <a:pPr marL="0" indent="0">
              <a:buNone/>
            </a:pPr>
            <a:endParaRPr lang="en-US" altLang="zh-CN" b="1" i="1" u="sng" dirty="0">
              <a:solidFill>
                <a:srgbClr val="FF0000"/>
              </a:solidFill>
            </a:endParaRPr>
          </a:p>
          <a:p>
            <a:r>
              <a:rPr lang="zh-CN" altLang="en-US" i="1" u="sng" dirty="0"/>
              <a:t>目标函数的学习是学习系统设计的一个</a:t>
            </a:r>
            <a:r>
              <a:rPr lang="zh-CN" altLang="en-US" b="1" i="1" u="sng" dirty="0">
                <a:solidFill>
                  <a:srgbClr val="FF0000"/>
                </a:solidFill>
              </a:rPr>
              <a:t>关键问题</a:t>
            </a:r>
            <a:r>
              <a:rPr lang="zh-CN" altLang="en-US" i="1" u="sng" dirty="0"/>
              <a:t>。</a:t>
            </a:r>
            <a:endParaRPr lang="en-US" altLang="zh-CN" i="1" u="sng" dirty="0"/>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Tree>
  </p:cSld>
  <p:clrMapOvr>
    <a:masterClrMapping/>
  </p:clrMapOvr>
  <p:transition>
    <p:blinds dir="vert"/>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5.2.2 </a:t>
            </a:r>
            <a:r>
              <a:rPr lang="zh-CN" altLang="en-US" dirty="0"/>
              <a:t>理解目标函数的选择</a:t>
            </a:r>
          </a:p>
        </p:txBody>
      </p:sp>
      <p:sp>
        <p:nvSpPr>
          <p:cNvPr id="3" name="内容占位符 2"/>
          <p:cNvSpPr>
            <a:spLocks noGrp="1"/>
          </p:cNvSpPr>
          <p:nvPr>
            <p:ph idx="1"/>
          </p:nvPr>
        </p:nvSpPr>
        <p:spPr/>
        <p:txBody>
          <a:bodyPr/>
          <a:lstStyle/>
          <a:p>
            <a:pPr marL="0" indent="0">
              <a:buNone/>
            </a:pPr>
            <a:r>
              <a:rPr lang="zh-CN" altLang="en-US" b="1" dirty="0"/>
              <a:t>以</a:t>
            </a:r>
            <a:r>
              <a:rPr lang="en-US" altLang="zh-CN" b="1" dirty="0"/>
              <a:t>TD-Gammon</a:t>
            </a:r>
            <a:r>
              <a:rPr lang="zh-CN" altLang="en-US" b="1" dirty="0"/>
              <a:t>（西洋双陆棋学习）系统为例子，</a:t>
            </a:r>
            <a:r>
              <a:rPr lang="zh-CN" altLang="en-US" b="1" u="sng" dirty="0"/>
              <a:t>选择训练经验后（</a:t>
            </a:r>
            <a:r>
              <a:rPr lang="en-US" altLang="zh-CN" b="1" i="1" dirty="0"/>
              <a:t>i.e., </a:t>
            </a:r>
            <a:r>
              <a:rPr lang="zh-CN" altLang="en-US" b="1" i="1" dirty="0"/>
              <a:t>给定输入了）</a:t>
            </a:r>
            <a:endParaRPr lang="en-US" altLang="zh-CN" b="1" dirty="0"/>
          </a:p>
          <a:p>
            <a:pPr marL="0" indent="0">
              <a:buNone/>
            </a:pPr>
            <a:r>
              <a:rPr lang="zh-CN" altLang="en-US" b="1" dirty="0"/>
              <a:t>还有一个</a:t>
            </a:r>
            <a:r>
              <a:rPr lang="zh-CN" altLang="en-US" b="1" dirty="0">
                <a:solidFill>
                  <a:srgbClr val="FF0000"/>
                </a:solidFill>
              </a:rPr>
              <a:t>问题</a:t>
            </a:r>
            <a:r>
              <a:rPr lang="zh-CN" altLang="en-US" b="1" dirty="0"/>
              <a:t>：</a:t>
            </a:r>
            <a:r>
              <a:rPr lang="zh-CN" altLang="en-US" b="1" u="sng" dirty="0">
                <a:solidFill>
                  <a:srgbClr val="00B0F0"/>
                </a:solidFill>
              </a:rPr>
              <a:t>如何从多个合法走子中选择最优走子</a:t>
            </a:r>
            <a:r>
              <a:rPr lang="en-US" altLang="zh-CN" b="1" u="sng" dirty="0">
                <a:solidFill>
                  <a:srgbClr val="00B0F0"/>
                </a:solidFill>
              </a:rPr>
              <a:t>?</a:t>
            </a:r>
          </a:p>
          <a:p>
            <a:r>
              <a:rPr lang="zh-CN" altLang="en-US" b="1" dirty="0"/>
              <a:t>合法走子（</a:t>
            </a:r>
            <a:r>
              <a:rPr lang="en-US" altLang="zh-CN" b="1" dirty="0"/>
              <a:t>Feasible solution</a:t>
            </a:r>
            <a:r>
              <a:rPr lang="zh-CN" altLang="en-US" b="1" dirty="0"/>
              <a:t>）定义了</a:t>
            </a:r>
            <a:r>
              <a:rPr lang="zh-CN" altLang="en-US" b="1" u="sng" dirty="0"/>
              <a:t>已知的搜索空间</a:t>
            </a:r>
            <a:r>
              <a:rPr lang="zh-CN" altLang="en-US" b="1" dirty="0"/>
              <a:t>，而</a:t>
            </a:r>
            <a:r>
              <a:rPr lang="zh-CN" altLang="en-US" b="1" u="sng" dirty="0">
                <a:effectLst>
                  <a:outerShdw blurRad="38100" dist="38100" dir="2700000" algn="tl">
                    <a:srgbClr val="000000">
                      <a:alpha val="43137"/>
                    </a:srgbClr>
                  </a:outerShdw>
                </a:effectLst>
              </a:rPr>
              <a:t>目标函数（</a:t>
            </a:r>
            <a:r>
              <a:rPr lang="en-US" altLang="zh-CN" b="1" u="sng" dirty="0" err="1">
                <a:effectLst>
                  <a:outerShdw blurRad="38100" dist="38100" dir="2700000" algn="tl">
                    <a:srgbClr val="000000">
                      <a:alpha val="43137"/>
                    </a:srgbClr>
                  </a:outerShdw>
                </a:effectLst>
              </a:rPr>
              <a:t>ChooseMove</a:t>
            </a:r>
            <a:r>
              <a:rPr lang="zh-CN" altLang="en-US" b="1" u="sng" dirty="0">
                <a:effectLst>
                  <a:outerShdw blurRad="38100" dist="38100" dir="2700000" algn="tl">
                    <a:srgbClr val="000000">
                      <a:alpha val="43137"/>
                    </a:srgbClr>
                  </a:outerShdw>
                </a:effectLst>
              </a:rPr>
              <a:t>）是用来找最优走子的策略</a:t>
            </a:r>
            <a:r>
              <a:rPr lang="zh-CN" altLang="en-US" b="1" dirty="0"/>
              <a:t>。</a:t>
            </a:r>
            <a:endParaRPr lang="en-US" altLang="zh-CN" b="1" dirty="0"/>
          </a:p>
          <a:p>
            <a:pPr marL="0" indent="0">
              <a:buNone/>
            </a:pPr>
            <a:r>
              <a:rPr lang="en-US" altLang="zh-CN" b="1" dirty="0"/>
              <a:t>     </a:t>
            </a:r>
            <a:r>
              <a:rPr lang="en-US" altLang="zh-CN" b="1" dirty="0" err="1"/>
              <a:t>ChooseMove</a:t>
            </a:r>
            <a:r>
              <a:rPr lang="zh-CN" altLang="en-US" b="1" dirty="0"/>
              <a:t>：</a:t>
            </a:r>
            <a:r>
              <a:rPr lang="en-US" altLang="zh-CN" b="1" dirty="0"/>
              <a:t>B</a:t>
            </a:r>
            <a:r>
              <a:rPr lang="en-US" altLang="zh-CN" b="1" dirty="0">
                <a:sym typeface="Wingdings" panose="05000000000000000000" pitchFamily="2" charset="2"/>
              </a:rPr>
              <a:t>M</a:t>
            </a:r>
          </a:p>
          <a:p>
            <a:pPr marL="0" indent="0">
              <a:buNone/>
            </a:pPr>
            <a:r>
              <a:rPr lang="en-US" altLang="zh-CN" b="1" dirty="0">
                <a:sym typeface="Wingdings" panose="05000000000000000000" pitchFamily="2" charset="2"/>
              </a:rPr>
              <a:t>     B</a:t>
            </a:r>
            <a:r>
              <a:rPr lang="zh-CN" altLang="en-US" b="1" dirty="0">
                <a:sym typeface="Wingdings" panose="05000000000000000000" pitchFamily="2" charset="2"/>
              </a:rPr>
              <a:t>为</a:t>
            </a:r>
            <a:r>
              <a:rPr lang="zh-CN" altLang="en-US" b="1" i="1" u="sng" dirty="0">
                <a:sym typeface="Wingdings" panose="05000000000000000000" pitchFamily="2" charset="2"/>
              </a:rPr>
              <a:t>合法棋盘态势集</a:t>
            </a:r>
            <a:r>
              <a:rPr lang="zh-CN" altLang="en-US" b="1" dirty="0">
                <a:sym typeface="Wingdings" panose="05000000000000000000" pitchFamily="2" charset="2"/>
              </a:rPr>
              <a:t>，</a:t>
            </a:r>
            <a:r>
              <a:rPr lang="en-US" altLang="zh-CN" b="1" dirty="0">
                <a:sym typeface="Wingdings" panose="05000000000000000000" pitchFamily="2" charset="2"/>
              </a:rPr>
              <a:t>M</a:t>
            </a:r>
            <a:r>
              <a:rPr lang="zh-CN" altLang="en-US" b="1" dirty="0">
                <a:sym typeface="Wingdings" panose="05000000000000000000" pitchFamily="2" charset="2"/>
              </a:rPr>
              <a:t>为</a:t>
            </a:r>
            <a:r>
              <a:rPr lang="zh-CN" altLang="en-US" b="1" i="1" u="sng" dirty="0">
                <a:sym typeface="Wingdings" panose="05000000000000000000" pitchFamily="2" charset="2"/>
              </a:rPr>
              <a:t>合法走步集</a:t>
            </a:r>
            <a:endParaRPr lang="en-US" altLang="zh-CN" b="1" i="1" u="sng" dirty="0"/>
          </a:p>
          <a:p>
            <a:r>
              <a:rPr lang="zh-CN" altLang="en-US" b="1" dirty="0"/>
              <a:t>给定任意</a:t>
            </a:r>
            <a:r>
              <a:rPr lang="zh-CN" altLang="en-US" b="1" u="sng" dirty="0"/>
              <a:t>棋盘态势</a:t>
            </a:r>
            <a:r>
              <a:rPr lang="en-US" altLang="zh-CN" b="1" u="sng" dirty="0"/>
              <a:t>b</a:t>
            </a:r>
            <a:r>
              <a:rPr lang="zh-CN" altLang="en-US" b="1" dirty="0"/>
              <a:t>，</a:t>
            </a:r>
            <a:r>
              <a:rPr lang="en-US" altLang="zh-CN" b="1" u="sng" dirty="0" err="1"/>
              <a:t>ChooseMove</a:t>
            </a:r>
            <a:r>
              <a:rPr lang="en-US" altLang="zh-CN" b="1" u="sng" dirty="0"/>
              <a:t>(b)</a:t>
            </a:r>
            <a:r>
              <a:rPr lang="zh-CN" altLang="en-US" b="1" dirty="0"/>
              <a:t>给出对应的最佳步</a:t>
            </a:r>
            <a:endParaRPr lang="zh-CN" altLang="en-US" dirty="0"/>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
        <p:nvSpPr>
          <p:cNvPr id="5" name="文本框 4"/>
          <p:cNvSpPr txBox="1"/>
          <p:nvPr/>
        </p:nvSpPr>
        <p:spPr>
          <a:xfrm>
            <a:off x="1657617" y="5517232"/>
            <a:ext cx="2376264" cy="369332"/>
          </a:xfrm>
          <a:prstGeom prst="rect">
            <a:avLst/>
          </a:prstGeom>
          <a:noFill/>
          <a:ln>
            <a:solidFill>
              <a:srgbClr val="FF0000"/>
            </a:solidFill>
          </a:ln>
        </p:spPr>
        <p:txBody>
          <a:bodyPr wrap="square" rtlCol="0">
            <a:spAutoFit/>
          </a:bodyPr>
          <a:lstStyle/>
          <a:p>
            <a:r>
              <a:rPr lang="zh-CN" altLang="en-US" dirty="0"/>
              <a:t>就是合法棋盘的集合</a:t>
            </a:r>
            <a:endParaRPr lang="en-US" dirty="0"/>
          </a:p>
        </p:txBody>
      </p:sp>
      <p:cxnSp>
        <p:nvCxnSpPr>
          <p:cNvPr id="7" name="曲线连接符 6"/>
          <p:cNvCxnSpPr>
            <a:endCxn id="5" idx="0"/>
          </p:cNvCxnSpPr>
          <p:nvPr/>
        </p:nvCxnSpPr>
        <p:spPr>
          <a:xfrm rot="16200000" flipH="1">
            <a:off x="2196706" y="4868189"/>
            <a:ext cx="864096" cy="43398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865874" y="5517232"/>
            <a:ext cx="2658454" cy="369332"/>
          </a:xfrm>
          <a:prstGeom prst="rect">
            <a:avLst/>
          </a:prstGeom>
          <a:noFill/>
          <a:ln>
            <a:solidFill>
              <a:srgbClr val="FF0000"/>
            </a:solidFill>
          </a:ln>
        </p:spPr>
        <p:txBody>
          <a:bodyPr wrap="square" rtlCol="0">
            <a:spAutoFit/>
          </a:bodyPr>
          <a:lstStyle/>
          <a:p>
            <a:r>
              <a:rPr lang="zh-CN" altLang="en-US" dirty="0"/>
              <a:t>合法走子的集合的子集</a:t>
            </a:r>
            <a:endParaRPr lang="en-US" dirty="0"/>
          </a:p>
        </p:txBody>
      </p:sp>
      <p:cxnSp>
        <p:nvCxnSpPr>
          <p:cNvPr id="10" name="曲线连接符 9"/>
          <p:cNvCxnSpPr/>
          <p:nvPr/>
        </p:nvCxnSpPr>
        <p:spPr>
          <a:xfrm rot="16200000" flipH="1">
            <a:off x="5174305" y="4870245"/>
            <a:ext cx="792088" cy="46805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816285"/>
      </p:ext>
    </p:extLst>
  </p:cSld>
  <p:clrMapOvr>
    <a:masterClrMapping/>
  </p:clrMapOvr>
  <p:transition>
    <p:blinds dir="vert"/>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5.2.2</a:t>
            </a:r>
            <a:r>
              <a:rPr lang="zh-CN" altLang="en-US" dirty="0"/>
              <a:t>目标函数的选择</a:t>
            </a:r>
          </a:p>
        </p:txBody>
      </p:sp>
      <p:sp>
        <p:nvSpPr>
          <p:cNvPr id="3" name="内容占位符 2"/>
          <p:cNvSpPr>
            <a:spLocks noGrp="1"/>
          </p:cNvSpPr>
          <p:nvPr>
            <p:ph idx="1"/>
          </p:nvPr>
        </p:nvSpPr>
        <p:spPr>
          <a:xfrm>
            <a:off x="611560" y="1346282"/>
            <a:ext cx="8153400" cy="5179061"/>
          </a:xfrm>
        </p:spPr>
        <p:txBody>
          <a:bodyPr>
            <a:normAutofit/>
          </a:bodyPr>
          <a:lstStyle/>
          <a:p>
            <a:r>
              <a:rPr lang="zh-CN" altLang="en-US" dirty="0"/>
              <a:t>在许多实际问题的结果过程中，</a:t>
            </a:r>
            <a:r>
              <a:rPr lang="zh-CN" altLang="en-US" i="1" u="sng" dirty="0">
                <a:solidFill>
                  <a:srgbClr val="FF0000"/>
                </a:solidFill>
              </a:rPr>
              <a:t>学习目标函数</a:t>
            </a:r>
            <a:r>
              <a:rPr lang="en-US" i="1" u="sng" dirty="0">
                <a:solidFill>
                  <a:srgbClr val="FF0000"/>
                </a:solidFill>
              </a:rPr>
              <a:t>(T)</a:t>
            </a:r>
            <a:r>
              <a:rPr lang="zh-CN" altLang="en-US" i="1" u="sng" dirty="0">
                <a:solidFill>
                  <a:srgbClr val="FF0000"/>
                </a:solidFill>
              </a:rPr>
              <a:t>是一个十分困难的任务</a:t>
            </a:r>
            <a:r>
              <a:rPr lang="zh-CN" altLang="en-US" dirty="0"/>
              <a:t>，</a:t>
            </a:r>
            <a:r>
              <a:rPr lang="zh-CN" altLang="en-US" u="sng" dirty="0">
                <a:solidFill>
                  <a:srgbClr val="FF0000"/>
                </a:solidFill>
              </a:rPr>
              <a:t>无法找到准确的目标函数</a:t>
            </a:r>
            <a:r>
              <a:rPr lang="en-US" u="sng" dirty="0">
                <a:solidFill>
                  <a:srgbClr val="FF0000"/>
                </a:solidFill>
              </a:rPr>
              <a:t>(T)</a:t>
            </a:r>
            <a:r>
              <a:rPr lang="zh-CN" altLang="en-US" u="sng" dirty="0">
                <a:solidFill>
                  <a:srgbClr val="FF0000"/>
                </a:solidFill>
              </a:rPr>
              <a:t>。</a:t>
            </a:r>
            <a:endParaRPr lang="en-US" altLang="zh-CN" dirty="0">
              <a:solidFill>
                <a:srgbClr val="FF0000"/>
              </a:solidFill>
            </a:endParaRPr>
          </a:p>
          <a:p>
            <a:pPr marL="0" indent="0">
              <a:buNone/>
            </a:pPr>
            <a:r>
              <a:rPr lang="en-US" dirty="0">
                <a:solidFill>
                  <a:srgbClr val="FF0000"/>
                </a:solidFill>
              </a:rPr>
              <a:t>   i.e., </a:t>
            </a:r>
            <a:r>
              <a:rPr lang="en-US" altLang="zh-CN" b="1" u="sng" dirty="0" err="1"/>
              <a:t>ChooseMove</a:t>
            </a:r>
            <a:r>
              <a:rPr lang="en-US" altLang="zh-CN" b="1" u="sng" dirty="0"/>
              <a:t>(b)</a:t>
            </a:r>
            <a:r>
              <a:rPr lang="zh-CN" altLang="en-US" b="1" u="sng" dirty="0">
                <a:effectLst>
                  <a:outerShdw blurRad="38100" dist="38100" dir="2700000" algn="tl">
                    <a:srgbClr val="000000">
                      <a:alpha val="43137"/>
                    </a:srgbClr>
                  </a:outerShdw>
                </a:effectLst>
              </a:rPr>
              <a:t>函数究竟是怎样的函数是不知道的</a:t>
            </a:r>
            <a:r>
              <a:rPr lang="zh-CN" altLang="en-US" dirty="0"/>
              <a:t>。</a:t>
            </a:r>
            <a:endParaRPr lang="en-US" dirty="0">
              <a:solidFill>
                <a:srgbClr val="FF0000"/>
              </a:solidFill>
            </a:endParaRPr>
          </a:p>
          <a:p>
            <a:r>
              <a:rPr lang="zh-CN" altLang="en-US" dirty="0">
                <a:solidFill>
                  <a:srgbClr val="FF0000"/>
                </a:solidFill>
              </a:rPr>
              <a:t>因此，一般采用</a:t>
            </a:r>
            <a:r>
              <a:rPr lang="zh-CN" altLang="en-US" b="1" dirty="0">
                <a:solidFill>
                  <a:srgbClr val="FF0000"/>
                </a:solidFill>
              </a:rPr>
              <a:t>函数逼近（</a:t>
            </a:r>
            <a:r>
              <a:rPr lang="en-US" b="1" dirty="0">
                <a:solidFill>
                  <a:srgbClr val="FF0000"/>
                </a:solidFill>
              </a:rPr>
              <a:t>Function approximation</a:t>
            </a:r>
            <a:r>
              <a:rPr lang="zh-CN" altLang="en-US" b="1" dirty="0">
                <a:solidFill>
                  <a:srgbClr val="FF0000"/>
                </a:solidFill>
              </a:rPr>
              <a:t>）的方法</a:t>
            </a:r>
            <a:r>
              <a:rPr lang="zh-CN" altLang="en-US" dirty="0">
                <a:solidFill>
                  <a:srgbClr val="FF0000"/>
                </a:solidFill>
              </a:rPr>
              <a:t>，仅希望学习到一个近似的目标函数</a:t>
            </a:r>
            <a:r>
              <a:rPr lang="en-US" i="1" dirty="0">
                <a:solidFill>
                  <a:srgbClr val="FF0000"/>
                </a:solidFill>
              </a:rPr>
              <a:t>V</a:t>
            </a:r>
            <a:r>
              <a:rPr lang="zh-CN" altLang="en-US" dirty="0"/>
              <a:t>。</a:t>
            </a:r>
            <a:r>
              <a:rPr lang="zh-CN" altLang="en-US" b="1" dirty="0"/>
              <a:t>所以，学习目标函数的算法通常称为</a:t>
            </a:r>
            <a:r>
              <a:rPr lang="zh-CN" altLang="en-US" b="1" dirty="0">
                <a:solidFill>
                  <a:srgbClr val="FF0000"/>
                </a:solidFill>
              </a:rPr>
              <a:t>函数近似算法</a:t>
            </a:r>
            <a:r>
              <a:rPr lang="zh-CN" altLang="en-US" dirty="0"/>
              <a:t>。</a:t>
            </a:r>
            <a:endParaRPr lang="en-US" altLang="zh-CN" dirty="0"/>
          </a:p>
          <a:p>
            <a:endParaRPr lang="en-US" altLang="zh-CN" dirty="0"/>
          </a:p>
          <a:p>
            <a:r>
              <a:rPr lang="zh-CN" altLang="en-US" dirty="0"/>
              <a:t>近似函数（</a:t>
            </a:r>
            <a:r>
              <a:rPr lang="en-US" altLang="zh-CN" dirty="0"/>
              <a:t>V</a:t>
            </a:r>
            <a:r>
              <a:rPr lang="zh-CN" altLang="en-US" dirty="0"/>
              <a:t>）的设计应</a:t>
            </a:r>
            <a:r>
              <a:rPr lang="zh-CN" altLang="en-US" u="sng" dirty="0">
                <a:solidFill>
                  <a:srgbClr val="FF0000"/>
                </a:solidFill>
              </a:rPr>
              <a:t>避免采用“不可操作的方法”</a:t>
            </a:r>
            <a:r>
              <a:rPr lang="zh-CN" altLang="en-US" dirty="0"/>
              <a:t>：也就是</a:t>
            </a:r>
            <a:r>
              <a:rPr lang="zh-CN" altLang="en-US" u="sng" dirty="0"/>
              <a:t>理论上是可行的，但实现起来特别困难或不符合实际任务需要的方法</a:t>
            </a:r>
            <a:r>
              <a:rPr lang="zh-CN" altLang="en-US" dirty="0"/>
              <a:t>。</a:t>
            </a:r>
            <a:endParaRPr lang="en-US" altLang="zh-CN" dirty="0"/>
          </a:p>
          <a:p>
            <a:pPr marL="0" indent="0">
              <a:buNone/>
            </a:pPr>
            <a:r>
              <a:rPr lang="en-US" altLang="zh-CN" dirty="0"/>
              <a:t>  </a:t>
            </a:r>
            <a:r>
              <a:rPr lang="zh-CN" altLang="en-US" dirty="0"/>
              <a:t>（如，采用穷举法则是不可操作的方法，</a:t>
            </a:r>
            <a:endParaRPr lang="en-US" altLang="zh-CN" dirty="0"/>
          </a:p>
          <a:p>
            <a:pPr marL="0" indent="0">
              <a:buNone/>
            </a:pPr>
            <a:r>
              <a:rPr lang="en-US" altLang="zh-CN" dirty="0"/>
              <a:t>      or </a:t>
            </a:r>
            <a:r>
              <a:rPr lang="zh-CN" altLang="en-US" dirty="0"/>
              <a:t>采用某种方法计算量特别大，而现实中不可能达到这个计算水平）</a:t>
            </a:r>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Tree>
    <p:extLst>
      <p:ext uri="{BB962C8B-B14F-4D97-AF65-F5344CB8AC3E}">
        <p14:creationId xmlns:p14="http://schemas.microsoft.com/office/powerpoint/2010/main" val="2787853732"/>
      </p:ext>
    </p:extLst>
  </p:cSld>
  <p:clrMapOvr>
    <a:masterClrMapping/>
  </p:clrMapOvr>
  <p:transition>
    <p:blinds dir="vert"/>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857232"/>
            <a:ext cx="7929618" cy="4762910"/>
          </a:xfrm>
        </p:spPr>
        <p:txBody>
          <a:bodyPr/>
          <a:lstStyle/>
          <a:p>
            <a:r>
              <a:rPr lang="zh-CN" altLang="en-US" dirty="0"/>
              <a:t>以</a:t>
            </a:r>
            <a:r>
              <a:rPr lang="en-US" dirty="0"/>
              <a:t>TD-Gammon</a:t>
            </a:r>
            <a:r>
              <a:rPr lang="zh-CN" altLang="en-US" dirty="0"/>
              <a:t>系统（西洋双陆棋学习系统）为例，经过</a:t>
            </a:r>
            <a:r>
              <a:rPr lang="zh-CN" altLang="en-US" u="sng" dirty="0"/>
              <a:t>目标函数的选择活动</a:t>
            </a:r>
            <a:r>
              <a:rPr lang="zh-CN" altLang="en-US" dirty="0"/>
              <a:t>之后的</a:t>
            </a:r>
            <a:r>
              <a:rPr lang="zh-CN" altLang="en-US" b="1" u="sng" dirty="0"/>
              <a:t>系统描述</a:t>
            </a:r>
            <a:r>
              <a:rPr lang="zh-CN" altLang="en-US" dirty="0"/>
              <a:t>如下：</a:t>
            </a:r>
          </a:p>
          <a:p>
            <a:endParaRPr lang="zh-CN" altLang="en-US" dirty="0"/>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graphicFrame>
        <p:nvGraphicFramePr>
          <p:cNvPr id="6" name="表格 5"/>
          <p:cNvGraphicFramePr>
            <a:graphicFrameLocks noGrp="1"/>
          </p:cNvGraphicFramePr>
          <p:nvPr>
            <p:extLst>
              <p:ext uri="{D42A27DB-BD31-4B8C-83A1-F6EECF244321}">
                <p14:modId xmlns:p14="http://schemas.microsoft.com/office/powerpoint/2010/main" val="2524060678"/>
              </p:ext>
            </p:extLst>
          </p:nvPr>
        </p:nvGraphicFramePr>
        <p:xfrm>
          <a:off x="928662" y="2357430"/>
          <a:ext cx="7429552" cy="2786082"/>
        </p:xfrm>
        <a:graphic>
          <a:graphicData uri="http://schemas.openxmlformats.org/drawingml/2006/table">
            <a:tbl>
              <a:tblPr/>
              <a:tblGrid>
                <a:gridCol w="7429552">
                  <a:extLst>
                    <a:ext uri="{9D8B030D-6E8A-4147-A177-3AD203B41FA5}">
                      <a16:colId xmlns:a16="http://schemas.microsoft.com/office/drawing/2014/main" val="20000"/>
                    </a:ext>
                  </a:extLst>
                </a:gridCol>
              </a:tblGrid>
              <a:tr h="2786082">
                <a:tc>
                  <a:txBody>
                    <a:bodyPr/>
                    <a:lstStyle/>
                    <a:p>
                      <a:pPr algn="l">
                        <a:spcAft>
                          <a:spcPts val="0"/>
                        </a:spcAft>
                      </a:pPr>
                      <a:endParaRPr lang="en-US" sz="2400" kern="0" dirty="0">
                        <a:solidFill>
                          <a:srgbClr val="FF0000"/>
                        </a:solidFill>
                        <a:latin typeface="Times New Roman"/>
                        <a:ea typeface="宋体"/>
                        <a:cs typeface="Times New Roman"/>
                      </a:endParaRPr>
                    </a:p>
                    <a:p>
                      <a:pPr algn="l">
                        <a:spcAft>
                          <a:spcPts val="0"/>
                        </a:spcAft>
                      </a:pPr>
                      <a:r>
                        <a:rPr lang="zh-CN" sz="2800" kern="0" dirty="0">
                          <a:solidFill>
                            <a:srgbClr val="FF0000"/>
                          </a:solidFill>
                          <a:latin typeface="Times New Roman"/>
                          <a:ea typeface="宋体"/>
                          <a:cs typeface="Times New Roman"/>
                        </a:rPr>
                        <a:t>任务</a:t>
                      </a:r>
                      <a:r>
                        <a:rPr lang="en-US" sz="2800" kern="0" dirty="0">
                          <a:solidFill>
                            <a:srgbClr val="FF0000"/>
                          </a:solidFill>
                          <a:latin typeface="Times New Roman"/>
                          <a:ea typeface="宋体"/>
                          <a:cs typeface="Times New Roman"/>
                        </a:rPr>
                        <a:t>T:</a:t>
                      </a:r>
                      <a:r>
                        <a:rPr lang="zh-CN" sz="2800" kern="0" dirty="0">
                          <a:solidFill>
                            <a:srgbClr val="FF0000"/>
                          </a:solidFill>
                          <a:latin typeface="Times New Roman"/>
                          <a:ea typeface="宋体"/>
                          <a:cs typeface="Times New Roman"/>
                        </a:rPr>
                        <a:t>下西洋跳棋</a:t>
                      </a:r>
                      <a:endParaRPr lang="zh-CN" sz="2800" kern="100" dirty="0">
                        <a:latin typeface="Calibri"/>
                        <a:ea typeface="宋体"/>
                        <a:cs typeface="Times New Roman"/>
                      </a:endParaRPr>
                    </a:p>
                    <a:p>
                      <a:pPr algn="l">
                        <a:spcAft>
                          <a:spcPts val="0"/>
                        </a:spcAft>
                      </a:pPr>
                      <a:r>
                        <a:rPr lang="zh-CN" sz="2800" kern="0" dirty="0">
                          <a:solidFill>
                            <a:srgbClr val="FF0000"/>
                          </a:solidFill>
                          <a:latin typeface="Times New Roman"/>
                          <a:ea typeface="宋体"/>
                          <a:cs typeface="Times New Roman"/>
                        </a:rPr>
                        <a:t>性能标准</a:t>
                      </a:r>
                      <a:r>
                        <a:rPr lang="en-US" sz="2800" kern="0" dirty="0">
                          <a:solidFill>
                            <a:srgbClr val="FF0000"/>
                          </a:solidFill>
                          <a:latin typeface="Times New Roman"/>
                          <a:ea typeface="宋体"/>
                          <a:cs typeface="Times New Roman"/>
                        </a:rPr>
                        <a:t>P: </a:t>
                      </a:r>
                      <a:r>
                        <a:rPr lang="zh-CN" sz="2800" kern="0" dirty="0">
                          <a:solidFill>
                            <a:srgbClr val="FF0000"/>
                          </a:solidFill>
                          <a:latin typeface="Times New Roman"/>
                          <a:ea typeface="宋体"/>
                          <a:cs typeface="Times New Roman"/>
                        </a:rPr>
                        <a:t>击败对手的百分比</a:t>
                      </a:r>
                      <a:endParaRPr lang="zh-CN" sz="2800" kern="100" dirty="0">
                        <a:latin typeface="Calibri"/>
                        <a:ea typeface="宋体"/>
                        <a:cs typeface="Times New Roman"/>
                      </a:endParaRPr>
                    </a:p>
                    <a:p>
                      <a:pPr algn="l">
                        <a:spcAft>
                          <a:spcPts val="0"/>
                        </a:spcAft>
                      </a:pPr>
                      <a:r>
                        <a:rPr lang="zh-CN" sz="2800" kern="0" dirty="0">
                          <a:solidFill>
                            <a:srgbClr val="FF0000"/>
                          </a:solidFill>
                          <a:latin typeface="Times New Roman"/>
                          <a:ea typeface="宋体"/>
                          <a:cs typeface="Times New Roman"/>
                        </a:rPr>
                        <a:t>训练经验</a:t>
                      </a:r>
                      <a:r>
                        <a:rPr lang="en-US" sz="2800" kern="0" dirty="0">
                          <a:solidFill>
                            <a:srgbClr val="FF0000"/>
                          </a:solidFill>
                          <a:latin typeface="Times New Roman"/>
                          <a:ea typeface="宋体"/>
                          <a:cs typeface="Times New Roman"/>
                        </a:rPr>
                        <a:t>E: </a:t>
                      </a:r>
                      <a:r>
                        <a:rPr lang="zh-CN" sz="2800" kern="0" dirty="0">
                          <a:solidFill>
                            <a:srgbClr val="FF0000"/>
                          </a:solidFill>
                          <a:latin typeface="Times New Roman"/>
                          <a:ea typeface="宋体"/>
                          <a:cs typeface="Times New Roman"/>
                        </a:rPr>
                        <a:t>和自己进行训练对弈</a:t>
                      </a:r>
                      <a:endParaRPr lang="zh-CN" sz="2800" kern="100" dirty="0">
                        <a:latin typeface="Calibri"/>
                        <a:ea typeface="宋体"/>
                        <a:cs typeface="Times New Roman"/>
                      </a:endParaRPr>
                    </a:p>
                    <a:p>
                      <a:pPr algn="l">
                        <a:spcAft>
                          <a:spcPts val="0"/>
                        </a:spcAft>
                      </a:pPr>
                      <a:r>
                        <a:rPr lang="zh-CN" sz="2800" kern="0" dirty="0">
                          <a:solidFill>
                            <a:srgbClr val="FF0000"/>
                          </a:solidFill>
                          <a:latin typeface="Times New Roman"/>
                          <a:ea typeface="宋体"/>
                          <a:cs typeface="Times New Roman"/>
                        </a:rPr>
                        <a:t>目标函数：</a:t>
                      </a:r>
                      <a:r>
                        <a:rPr lang="en-US" sz="2800" kern="0" dirty="0">
                          <a:solidFill>
                            <a:srgbClr val="FF0000"/>
                          </a:solidFill>
                          <a:latin typeface="Times New Roman"/>
                          <a:ea typeface="宋体"/>
                          <a:cs typeface="Times New Roman"/>
                        </a:rPr>
                        <a:t>V: </a:t>
                      </a:r>
                      <a:r>
                        <a:rPr lang="en-US" sz="2800" kern="0" dirty="0" err="1">
                          <a:solidFill>
                            <a:srgbClr val="FF0000"/>
                          </a:solidFill>
                          <a:latin typeface="Times New Roman"/>
                          <a:ea typeface="宋体"/>
                          <a:cs typeface="Times New Roman"/>
                        </a:rPr>
                        <a:t>Board→</a:t>
                      </a:r>
                      <a:r>
                        <a:rPr lang="en-US" sz="2800" i="1" kern="0" dirty="0" err="1">
                          <a:solidFill>
                            <a:srgbClr val="FF0000"/>
                          </a:solidFill>
                          <a:latin typeface="Times New Roman"/>
                          <a:ea typeface="宋体"/>
                          <a:cs typeface="Times New Roman"/>
                        </a:rPr>
                        <a:t>R</a:t>
                      </a:r>
                      <a:r>
                        <a:rPr lang="en-US" sz="2800" i="1" kern="0" dirty="0">
                          <a:solidFill>
                            <a:srgbClr val="FF0000"/>
                          </a:solidFill>
                          <a:latin typeface="Times New Roman"/>
                          <a:ea typeface="宋体"/>
                          <a:cs typeface="Times New Roman"/>
                        </a:rPr>
                        <a:t>  </a:t>
                      </a:r>
                      <a:r>
                        <a:rPr lang="zh-CN" altLang="en-US" sz="2800" i="1" kern="0" dirty="0">
                          <a:solidFill>
                            <a:srgbClr val="FF0000"/>
                          </a:solidFill>
                          <a:latin typeface="Times New Roman"/>
                          <a:ea typeface="宋体"/>
                          <a:cs typeface="Times New Roman"/>
                        </a:rPr>
                        <a:t>（</a:t>
                      </a:r>
                      <a:r>
                        <a:rPr lang="en-US" altLang="zh-CN" sz="2800" i="1" kern="0" dirty="0">
                          <a:solidFill>
                            <a:srgbClr val="FF0000"/>
                          </a:solidFill>
                          <a:latin typeface="Times New Roman"/>
                          <a:ea typeface="宋体"/>
                          <a:cs typeface="Times New Roman"/>
                        </a:rPr>
                        <a:t>R</a:t>
                      </a:r>
                      <a:r>
                        <a:rPr lang="zh-CN" altLang="en-US" sz="2800" i="0" kern="0" dirty="0">
                          <a:solidFill>
                            <a:srgbClr val="FF0000"/>
                          </a:solidFill>
                          <a:latin typeface="Times New Roman"/>
                          <a:ea typeface="宋体"/>
                          <a:cs typeface="Times New Roman"/>
                        </a:rPr>
                        <a:t>是实数集合</a:t>
                      </a:r>
                      <a:r>
                        <a:rPr lang="zh-CN" altLang="en-US" sz="2800" i="1" kern="0" dirty="0">
                          <a:solidFill>
                            <a:srgbClr val="FF0000"/>
                          </a:solidFill>
                          <a:latin typeface="Times New Roman"/>
                          <a:ea typeface="宋体"/>
                          <a:cs typeface="Times New Roman"/>
                        </a:rPr>
                        <a:t>）</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bl>
          </a:graphicData>
        </a:graphic>
      </p:graphicFrame>
    </p:spTree>
  </p:cSld>
  <p:clrMapOvr>
    <a:masterClrMapping/>
  </p:clrMapOvr>
  <p:transition>
    <p:blinds dir="vert"/>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5.2.3</a:t>
            </a:r>
            <a:r>
              <a:rPr lang="zh-CN" altLang="en-US" dirty="0"/>
              <a:t>目标函数的表示</a:t>
            </a:r>
          </a:p>
        </p:txBody>
      </p:sp>
      <p:sp>
        <p:nvSpPr>
          <p:cNvPr id="3" name="内容占位符 2"/>
          <p:cNvSpPr>
            <a:spLocks noGrp="1"/>
          </p:cNvSpPr>
          <p:nvPr>
            <p:ph idx="1"/>
          </p:nvPr>
        </p:nvSpPr>
        <p:spPr>
          <a:xfrm>
            <a:off x="609600" y="1546410"/>
            <a:ext cx="8153400" cy="4762910"/>
          </a:xfrm>
        </p:spPr>
        <p:txBody>
          <a:bodyPr/>
          <a:lstStyle/>
          <a:p>
            <a:r>
              <a:rPr lang="zh-CN" altLang="en-US" dirty="0"/>
              <a:t>由于理想的目标函数</a:t>
            </a:r>
            <a:r>
              <a:rPr lang="en-US" dirty="0"/>
              <a:t>(T)</a:t>
            </a:r>
            <a:r>
              <a:rPr lang="zh-CN" altLang="en-US" dirty="0"/>
              <a:t>很难找到。</a:t>
            </a:r>
            <a:r>
              <a:rPr lang="zh-CN" altLang="en-US" b="1" dirty="0"/>
              <a:t>目标函数</a:t>
            </a:r>
            <a:r>
              <a:rPr lang="en-US" b="1" dirty="0"/>
              <a:t>(T)</a:t>
            </a:r>
            <a:r>
              <a:rPr lang="zh-CN" altLang="en-US" b="1" dirty="0"/>
              <a:t>的表示</a:t>
            </a:r>
            <a:r>
              <a:rPr lang="zh-CN" altLang="en-US" dirty="0"/>
              <a:t>是指它的</a:t>
            </a:r>
            <a:r>
              <a:rPr lang="zh-CN" altLang="en-US" i="1" u="sng" dirty="0"/>
              <a:t>近似函数</a:t>
            </a:r>
            <a:r>
              <a:rPr lang="en-US" i="1" u="sng" dirty="0"/>
              <a:t>(V)</a:t>
            </a:r>
            <a:r>
              <a:rPr lang="zh-CN" altLang="en-US" i="1" u="sng" dirty="0"/>
              <a:t>的表示方法</a:t>
            </a:r>
            <a:r>
              <a:rPr lang="zh-CN" altLang="en-US" dirty="0"/>
              <a:t>。</a:t>
            </a:r>
            <a:endParaRPr lang="en-US" altLang="zh-CN" dirty="0"/>
          </a:p>
          <a:p>
            <a:r>
              <a:rPr lang="zh-CN" altLang="en-US" dirty="0"/>
              <a:t>目标函数的表示需要综合</a:t>
            </a:r>
            <a:r>
              <a:rPr lang="zh-CN" altLang="en-US" b="1" i="1" u="sng" dirty="0"/>
              <a:t>考虑目标函数的表达能力</a:t>
            </a:r>
            <a:r>
              <a:rPr lang="zh-CN" altLang="en-US" dirty="0"/>
              <a:t>（</a:t>
            </a:r>
            <a:r>
              <a:rPr lang="en-US" altLang="zh-CN" dirty="0"/>
              <a:t>i.e.,</a:t>
            </a:r>
            <a:r>
              <a:rPr lang="zh-CN" altLang="en-US" b="1" u="sng" dirty="0"/>
              <a:t>选择什么样的目标函数</a:t>
            </a:r>
            <a:r>
              <a:rPr lang="zh-CN" altLang="en-US" dirty="0"/>
              <a:t>适合具体的应用场景，如是</a:t>
            </a:r>
            <a:r>
              <a:rPr lang="zh-CN" altLang="en-US" dirty="0">
                <a:solidFill>
                  <a:srgbClr val="FF0000"/>
                </a:solidFill>
                <a:effectLst>
                  <a:outerShdw blurRad="38100" dist="38100" dir="2700000" algn="tl">
                    <a:srgbClr val="000000">
                      <a:alpha val="43137"/>
                    </a:srgbClr>
                  </a:outerShdw>
                </a:effectLst>
              </a:rPr>
              <a:t>线</a:t>
            </a:r>
            <a:r>
              <a:rPr lang="zh-CN" altLang="en-US" dirty="0">
                <a:solidFill>
                  <a:srgbClr val="FF0000"/>
                </a:solidFill>
              </a:rPr>
              <a:t>性</a:t>
            </a:r>
            <a:r>
              <a:rPr lang="zh-CN" altLang="en-US" dirty="0"/>
              <a:t>、还是</a:t>
            </a:r>
            <a:r>
              <a:rPr lang="zh-CN" altLang="en-US" dirty="0">
                <a:solidFill>
                  <a:srgbClr val="FF0000"/>
                </a:solidFill>
                <a:effectLst>
                  <a:outerShdw blurRad="38100" dist="38100" dir="2700000" algn="tl">
                    <a:srgbClr val="000000">
                      <a:alpha val="43137"/>
                    </a:srgbClr>
                  </a:outerShdw>
                </a:effectLst>
              </a:rPr>
              <a:t>多项式函数</a:t>
            </a:r>
            <a:r>
              <a:rPr lang="zh-CN" altLang="en-US" dirty="0"/>
              <a:t>等等）和</a:t>
            </a:r>
            <a:r>
              <a:rPr lang="zh-CN" altLang="en-US" i="1" u="sng" dirty="0">
                <a:solidFill>
                  <a:srgbClr val="FF0000"/>
                </a:solidFill>
              </a:rPr>
              <a:t>训练数据的规模</a:t>
            </a:r>
            <a:r>
              <a:rPr lang="zh-CN" altLang="en-US" dirty="0"/>
              <a:t>，</a:t>
            </a:r>
            <a:r>
              <a:rPr lang="zh-CN" altLang="en-US" u="sng" dirty="0">
                <a:solidFill>
                  <a:srgbClr val="FF0000"/>
                </a:solidFill>
              </a:rPr>
              <a:t>进而确定近似函数的</a:t>
            </a:r>
            <a:r>
              <a:rPr lang="zh-CN" altLang="en-US" sz="2800" u="sng" dirty="0">
                <a:solidFill>
                  <a:srgbClr val="FF0000"/>
                </a:solidFill>
              </a:rPr>
              <a:t>各个参数</a:t>
            </a:r>
            <a:r>
              <a:rPr lang="zh-CN" altLang="en-US" dirty="0"/>
              <a:t>，达到表示目标函数的目的。</a:t>
            </a:r>
            <a:endParaRPr lang="en-US" altLang="zh-CN" dirty="0"/>
          </a:p>
          <a:p>
            <a:pPr marL="0" indent="0">
              <a:buNone/>
            </a:pPr>
            <a:r>
              <a:rPr lang="en-US" altLang="zh-CN" dirty="0"/>
              <a:t>   </a:t>
            </a:r>
            <a:r>
              <a:rPr lang="zh-CN" altLang="en-US" dirty="0"/>
              <a:t>（如</a:t>
            </a:r>
            <a:r>
              <a:rPr lang="en-US" altLang="zh-CN" dirty="0"/>
              <a:t>Google</a:t>
            </a:r>
            <a:r>
              <a:rPr lang="zh-CN" altLang="en-US" dirty="0"/>
              <a:t>流感预测模型，用的就是类似于线性函数）</a:t>
            </a:r>
            <a:endParaRPr lang="en-US" altLang="zh-CN" dirty="0"/>
          </a:p>
          <a:p>
            <a:pPr marL="0" indent="0">
              <a:buNone/>
            </a:pPr>
            <a:r>
              <a:rPr lang="en-US" altLang="zh-CN" dirty="0"/>
              <a:t>      </a:t>
            </a:r>
            <a:r>
              <a:rPr lang="zh-CN" altLang="en-US" dirty="0"/>
              <a:t>（</a:t>
            </a:r>
            <a:r>
              <a:rPr lang="zh-CN" altLang="en-US" u="sng" dirty="0">
                <a:solidFill>
                  <a:srgbClr val="FF0000"/>
                </a:solidFill>
              </a:rPr>
              <a:t>为什么</a:t>
            </a:r>
            <a:r>
              <a:rPr lang="zh-CN" altLang="en-US" u="sng" dirty="0"/>
              <a:t>用这种类似于线性的方法，而不用其它方法</a:t>
            </a:r>
            <a:r>
              <a:rPr lang="zh-CN" altLang="en-US" u="sng" dirty="0">
                <a:solidFill>
                  <a:srgbClr val="FF0000"/>
                </a:solidFill>
              </a:rPr>
              <a:t>？</a:t>
            </a:r>
            <a:r>
              <a:rPr lang="zh-CN" altLang="en-US" dirty="0"/>
              <a:t>）</a:t>
            </a:r>
            <a:endParaRPr lang="en-US" altLang="zh-CN" dirty="0"/>
          </a:p>
          <a:p>
            <a:pPr marL="0" indent="0">
              <a:buNone/>
            </a:pPr>
            <a:endParaRPr lang="en-US" altLang="zh-CN" dirty="0"/>
          </a:p>
          <a:p>
            <a:r>
              <a:rPr lang="zh-CN" altLang="en-US" dirty="0"/>
              <a:t>以</a:t>
            </a:r>
            <a:r>
              <a:rPr lang="en-US" dirty="0"/>
              <a:t>TD-Gammon</a:t>
            </a:r>
            <a:r>
              <a:rPr lang="zh-CN" altLang="en-US" dirty="0"/>
              <a:t>系统（西洋双陆棋学习）为例，我们可以采用线性组合、决策表、二次多项式函数、人工神经网络等多种方式的</a:t>
            </a:r>
            <a:r>
              <a:rPr lang="zh-CN" altLang="en-US" dirty="0">
                <a:solidFill>
                  <a:srgbClr val="FF0000"/>
                </a:solidFill>
              </a:rPr>
              <a:t>目标函数</a:t>
            </a:r>
            <a:r>
              <a:rPr lang="zh-CN" altLang="en-US" dirty="0"/>
              <a:t>。</a:t>
            </a:r>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Tree>
  </p:cSld>
  <p:clrMapOvr>
    <a:masterClrMapping/>
  </p:clrMapOvr>
  <p:transition>
    <p:blinds dir="vert"/>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p:cNvSpPr txBox="1"/>
          <p:nvPr/>
        </p:nvSpPr>
        <p:spPr>
          <a:xfrm>
            <a:off x="1022924" y="4131641"/>
            <a:ext cx="7437508" cy="449487"/>
          </a:xfrm>
          <a:prstGeom prst="rect">
            <a:avLst/>
          </a:prstGeom>
          <a:solidFill>
            <a:schemeClr val="accent1">
              <a:lumMod val="40000"/>
              <a:lumOff val="60000"/>
            </a:schemeClr>
          </a:solidFill>
          <a:ln>
            <a:solidFill>
              <a:srgbClr val="FF0000"/>
            </a:solidFill>
          </a:ln>
        </p:spPr>
        <p:txBody>
          <a:bodyPr wrap="square" rtlCol="0">
            <a:spAutoFit/>
          </a:bodyPr>
          <a:lstStyle/>
          <a:p>
            <a:endParaRPr lang="zh-CN" altLang="en-US" sz="2400" dirty="0"/>
          </a:p>
        </p:txBody>
      </p:sp>
      <p:sp>
        <p:nvSpPr>
          <p:cNvPr id="3" name="内容占位符 2"/>
          <p:cNvSpPr>
            <a:spLocks noGrp="1"/>
          </p:cNvSpPr>
          <p:nvPr>
            <p:ph idx="1"/>
          </p:nvPr>
        </p:nvSpPr>
        <p:spPr>
          <a:xfrm>
            <a:off x="500034" y="714356"/>
            <a:ext cx="8153400" cy="5666972"/>
          </a:xfrm>
        </p:spPr>
        <p:txBody>
          <a:bodyPr/>
          <a:lstStyle/>
          <a:p>
            <a:r>
              <a:rPr lang="zh-CN" altLang="en-US" dirty="0"/>
              <a:t>采用棋盘特性的一个</a:t>
            </a:r>
            <a:r>
              <a:rPr lang="zh-CN" altLang="en-US" b="1" dirty="0">
                <a:solidFill>
                  <a:srgbClr val="FF0000"/>
                </a:solidFill>
              </a:rPr>
              <a:t>线性组合</a:t>
            </a:r>
            <a:r>
              <a:rPr lang="zh-CN" altLang="en-US" dirty="0"/>
              <a:t>来表示</a:t>
            </a:r>
            <a:r>
              <a:rPr lang="en-US" i="1" strike="sngStrike" dirty="0"/>
              <a:t>V</a:t>
            </a:r>
            <a:r>
              <a:rPr lang="zh-CN" altLang="en-US" dirty="0"/>
              <a:t>：</a:t>
            </a:r>
          </a:p>
          <a:p>
            <a:pPr>
              <a:buNone/>
            </a:pPr>
            <a:r>
              <a:rPr lang="en-US" strike="sngStrike" dirty="0"/>
              <a:t>V</a:t>
            </a:r>
            <a:r>
              <a:rPr lang="en-US" dirty="0"/>
              <a:t>(b)  =  w</a:t>
            </a:r>
            <a:r>
              <a:rPr lang="en-US" baseline="-25000" dirty="0"/>
              <a:t>0</a:t>
            </a:r>
            <a:r>
              <a:rPr lang="en-US" dirty="0"/>
              <a:t> + </a:t>
            </a:r>
            <a:r>
              <a:rPr lang="en-US" dirty="0">
                <a:solidFill>
                  <a:srgbClr val="FF0000"/>
                </a:solidFill>
              </a:rPr>
              <a:t>w</a:t>
            </a:r>
            <a:r>
              <a:rPr lang="en-US" baseline="-25000" dirty="0">
                <a:solidFill>
                  <a:srgbClr val="FF0000"/>
                </a:solidFill>
              </a:rPr>
              <a:t>1</a:t>
            </a:r>
            <a:r>
              <a:rPr lang="en-US" dirty="0"/>
              <a:t>x</a:t>
            </a:r>
            <a:r>
              <a:rPr lang="en-US" baseline="-25000" dirty="0"/>
              <a:t>1 </a:t>
            </a:r>
            <a:r>
              <a:rPr lang="en-US" dirty="0"/>
              <a:t>+ </a:t>
            </a:r>
            <a:r>
              <a:rPr lang="en-US" dirty="0">
                <a:solidFill>
                  <a:srgbClr val="FF0000"/>
                </a:solidFill>
              </a:rPr>
              <a:t>w</a:t>
            </a:r>
            <a:r>
              <a:rPr lang="en-US" baseline="-25000" dirty="0">
                <a:solidFill>
                  <a:srgbClr val="FF0000"/>
                </a:solidFill>
              </a:rPr>
              <a:t>2</a:t>
            </a:r>
            <a:r>
              <a:rPr lang="en-US" dirty="0"/>
              <a:t>x</a:t>
            </a:r>
            <a:r>
              <a:rPr lang="en-US" baseline="-25000" dirty="0"/>
              <a:t>2 </a:t>
            </a:r>
            <a:r>
              <a:rPr lang="en-US" dirty="0"/>
              <a:t>+ </a:t>
            </a:r>
            <a:r>
              <a:rPr lang="en-US" dirty="0">
                <a:solidFill>
                  <a:srgbClr val="FF0000"/>
                </a:solidFill>
              </a:rPr>
              <a:t>w</a:t>
            </a:r>
            <a:r>
              <a:rPr lang="en-US" baseline="-25000" dirty="0">
                <a:solidFill>
                  <a:srgbClr val="FF0000"/>
                </a:solidFill>
              </a:rPr>
              <a:t>3</a:t>
            </a:r>
            <a:r>
              <a:rPr lang="en-US" dirty="0"/>
              <a:t>x</a:t>
            </a:r>
            <a:r>
              <a:rPr lang="en-US" baseline="-25000" dirty="0"/>
              <a:t>3 </a:t>
            </a:r>
            <a:r>
              <a:rPr lang="en-US" dirty="0"/>
              <a:t>+ </a:t>
            </a:r>
            <a:r>
              <a:rPr lang="en-US" dirty="0">
                <a:solidFill>
                  <a:srgbClr val="FF0000"/>
                </a:solidFill>
              </a:rPr>
              <a:t>w</a:t>
            </a:r>
            <a:r>
              <a:rPr lang="en-US" baseline="-25000" dirty="0">
                <a:solidFill>
                  <a:srgbClr val="FF0000"/>
                </a:solidFill>
              </a:rPr>
              <a:t>4</a:t>
            </a:r>
            <a:r>
              <a:rPr lang="en-US" dirty="0"/>
              <a:t>x</a:t>
            </a:r>
            <a:r>
              <a:rPr lang="en-US" baseline="-25000" dirty="0"/>
              <a:t>4 </a:t>
            </a:r>
            <a:r>
              <a:rPr lang="en-US" dirty="0"/>
              <a:t>+ </a:t>
            </a:r>
            <a:r>
              <a:rPr lang="en-US" dirty="0">
                <a:solidFill>
                  <a:srgbClr val="FF0000"/>
                </a:solidFill>
              </a:rPr>
              <a:t>w</a:t>
            </a:r>
            <a:r>
              <a:rPr lang="en-US" baseline="-25000" dirty="0">
                <a:solidFill>
                  <a:srgbClr val="FF0000"/>
                </a:solidFill>
              </a:rPr>
              <a:t>5</a:t>
            </a:r>
            <a:r>
              <a:rPr lang="en-US" dirty="0"/>
              <a:t>x</a:t>
            </a:r>
            <a:r>
              <a:rPr lang="en-US" baseline="-25000" dirty="0"/>
              <a:t>5 </a:t>
            </a:r>
            <a:r>
              <a:rPr lang="en-US" dirty="0"/>
              <a:t>+ </a:t>
            </a:r>
            <a:r>
              <a:rPr lang="en-US" dirty="0">
                <a:solidFill>
                  <a:srgbClr val="FF0000"/>
                </a:solidFill>
              </a:rPr>
              <a:t>w</a:t>
            </a:r>
            <a:r>
              <a:rPr lang="en-US" baseline="-25000" dirty="0">
                <a:solidFill>
                  <a:srgbClr val="FF0000"/>
                </a:solidFill>
              </a:rPr>
              <a:t>6</a:t>
            </a:r>
            <a:r>
              <a:rPr lang="en-US" dirty="0"/>
              <a:t>x</a:t>
            </a:r>
            <a:r>
              <a:rPr lang="en-US" baseline="-25000" dirty="0"/>
              <a:t>6 </a:t>
            </a:r>
            <a:r>
              <a:rPr lang="zh-CN" altLang="en-US" dirty="0"/>
              <a:t>式中，</a:t>
            </a:r>
          </a:p>
          <a:p>
            <a:pPr>
              <a:buNone/>
            </a:pPr>
            <a:r>
              <a:rPr lang="en-US" dirty="0"/>
              <a:t>    </a:t>
            </a:r>
            <a:r>
              <a:rPr lang="en-US" dirty="0">
                <a:sym typeface="Symbol"/>
              </a:rPr>
              <a:t></a:t>
            </a:r>
            <a:r>
              <a:rPr lang="en-US" dirty="0"/>
              <a:t>  </a:t>
            </a:r>
            <a:r>
              <a:rPr lang="en-US" b="1" i="1" dirty="0"/>
              <a:t>x</a:t>
            </a:r>
            <a:r>
              <a:rPr lang="en-US" b="1" i="1" baseline="-25000" dirty="0"/>
              <a:t>1</a:t>
            </a:r>
            <a:r>
              <a:rPr lang="zh-CN" altLang="en-US" dirty="0"/>
              <a:t>为棋盘</a:t>
            </a:r>
            <a:r>
              <a:rPr lang="en-US" i="1" dirty="0"/>
              <a:t>b</a:t>
            </a:r>
            <a:r>
              <a:rPr lang="zh-CN" altLang="en-US" dirty="0"/>
              <a:t>上</a:t>
            </a:r>
            <a:r>
              <a:rPr lang="zh-CN" altLang="en-US" b="1" dirty="0"/>
              <a:t>黑子</a:t>
            </a:r>
            <a:r>
              <a:rPr lang="zh-CN" altLang="en-US" dirty="0"/>
              <a:t>的个数</a:t>
            </a:r>
          </a:p>
          <a:p>
            <a:pPr>
              <a:buNone/>
            </a:pPr>
            <a:r>
              <a:rPr lang="en-US" dirty="0"/>
              <a:t>    </a:t>
            </a:r>
            <a:r>
              <a:rPr lang="en-US" dirty="0">
                <a:sym typeface="Symbol"/>
              </a:rPr>
              <a:t></a:t>
            </a:r>
            <a:r>
              <a:rPr lang="en-US" dirty="0"/>
              <a:t>  </a:t>
            </a:r>
            <a:r>
              <a:rPr lang="en-US" i="1" dirty="0">
                <a:solidFill>
                  <a:srgbClr val="FF0000"/>
                </a:solidFill>
              </a:rPr>
              <a:t>x</a:t>
            </a:r>
            <a:r>
              <a:rPr lang="en-US" i="1" baseline="-25000" dirty="0">
                <a:solidFill>
                  <a:srgbClr val="FF0000"/>
                </a:solidFill>
              </a:rPr>
              <a:t>2</a:t>
            </a:r>
            <a:r>
              <a:rPr lang="zh-CN" altLang="en-US" dirty="0"/>
              <a:t>为棋盘</a:t>
            </a:r>
            <a:r>
              <a:rPr lang="en-US" i="1" dirty="0"/>
              <a:t>b</a:t>
            </a:r>
            <a:r>
              <a:rPr lang="zh-CN" altLang="en-US" dirty="0"/>
              <a:t>上</a:t>
            </a:r>
            <a:r>
              <a:rPr lang="zh-CN" altLang="en-US" dirty="0">
                <a:solidFill>
                  <a:srgbClr val="FF0000"/>
                </a:solidFill>
              </a:rPr>
              <a:t>红子</a:t>
            </a:r>
            <a:r>
              <a:rPr lang="zh-CN" altLang="en-US" dirty="0"/>
              <a:t>的个数</a:t>
            </a:r>
          </a:p>
          <a:p>
            <a:pPr>
              <a:buNone/>
            </a:pPr>
            <a:r>
              <a:rPr lang="en-US" dirty="0"/>
              <a:t>    </a:t>
            </a:r>
            <a:r>
              <a:rPr lang="en-US" dirty="0">
                <a:sym typeface="Symbol"/>
              </a:rPr>
              <a:t></a:t>
            </a:r>
            <a:r>
              <a:rPr lang="en-US" dirty="0"/>
              <a:t>  </a:t>
            </a:r>
            <a:r>
              <a:rPr lang="en-US" b="1" i="1" dirty="0"/>
              <a:t>x</a:t>
            </a:r>
            <a:r>
              <a:rPr lang="en-US" b="1" i="1" baseline="-25000" dirty="0"/>
              <a:t>3</a:t>
            </a:r>
            <a:r>
              <a:rPr lang="zh-CN" altLang="en-US" dirty="0"/>
              <a:t>为棋盘</a:t>
            </a:r>
            <a:r>
              <a:rPr lang="en-US" i="1" dirty="0"/>
              <a:t>b</a:t>
            </a:r>
            <a:r>
              <a:rPr lang="zh-CN" altLang="en-US" dirty="0"/>
              <a:t>上</a:t>
            </a:r>
            <a:r>
              <a:rPr lang="zh-CN" altLang="en-US" b="1" dirty="0"/>
              <a:t>黑王</a:t>
            </a:r>
            <a:r>
              <a:rPr lang="zh-CN" altLang="en-US" dirty="0"/>
              <a:t>的个数</a:t>
            </a:r>
          </a:p>
          <a:p>
            <a:pPr>
              <a:buNone/>
            </a:pPr>
            <a:r>
              <a:rPr lang="en-US" dirty="0"/>
              <a:t>    </a:t>
            </a:r>
            <a:r>
              <a:rPr lang="en-US" dirty="0">
                <a:sym typeface="Symbol"/>
              </a:rPr>
              <a:t></a:t>
            </a:r>
            <a:r>
              <a:rPr lang="en-US" dirty="0"/>
              <a:t> </a:t>
            </a:r>
            <a:r>
              <a:rPr lang="en-US" dirty="0">
                <a:solidFill>
                  <a:srgbClr val="FF0000"/>
                </a:solidFill>
              </a:rPr>
              <a:t> </a:t>
            </a:r>
            <a:r>
              <a:rPr lang="en-US" i="1" dirty="0">
                <a:solidFill>
                  <a:srgbClr val="FF0000"/>
                </a:solidFill>
              </a:rPr>
              <a:t>x</a:t>
            </a:r>
            <a:r>
              <a:rPr lang="en-US" i="1" baseline="-25000" dirty="0">
                <a:solidFill>
                  <a:srgbClr val="FF0000"/>
                </a:solidFill>
              </a:rPr>
              <a:t>4</a:t>
            </a:r>
            <a:r>
              <a:rPr lang="zh-CN" altLang="en-US" dirty="0"/>
              <a:t>为棋盘</a:t>
            </a:r>
            <a:r>
              <a:rPr lang="en-US" i="1" dirty="0"/>
              <a:t>b</a:t>
            </a:r>
            <a:r>
              <a:rPr lang="zh-CN" altLang="en-US" dirty="0"/>
              <a:t>上</a:t>
            </a:r>
            <a:r>
              <a:rPr lang="zh-CN" altLang="en-US" dirty="0">
                <a:solidFill>
                  <a:srgbClr val="FF0000"/>
                </a:solidFill>
              </a:rPr>
              <a:t>红王</a:t>
            </a:r>
            <a:r>
              <a:rPr lang="zh-CN" altLang="en-US" dirty="0"/>
              <a:t>的个数</a:t>
            </a:r>
          </a:p>
          <a:p>
            <a:pPr>
              <a:buNone/>
            </a:pPr>
            <a:r>
              <a:rPr lang="en-US" dirty="0"/>
              <a:t>    </a:t>
            </a:r>
            <a:r>
              <a:rPr lang="en-US" dirty="0">
                <a:sym typeface="Symbol"/>
              </a:rPr>
              <a:t></a:t>
            </a:r>
            <a:r>
              <a:rPr lang="en-US" dirty="0"/>
              <a:t>  </a:t>
            </a:r>
            <a:r>
              <a:rPr lang="en-US" b="1" i="1" dirty="0"/>
              <a:t>x</a:t>
            </a:r>
            <a:r>
              <a:rPr lang="en-US" b="1" i="1" baseline="-25000" dirty="0"/>
              <a:t>5</a:t>
            </a:r>
            <a:r>
              <a:rPr lang="zh-CN" altLang="en-US" dirty="0"/>
              <a:t>为棋盘</a:t>
            </a:r>
            <a:r>
              <a:rPr lang="en-US" i="1" dirty="0"/>
              <a:t>b</a:t>
            </a:r>
            <a:r>
              <a:rPr lang="zh-CN" altLang="en-US" dirty="0"/>
              <a:t>上受</a:t>
            </a:r>
            <a:r>
              <a:rPr lang="zh-CN" altLang="en-US" b="1" dirty="0"/>
              <a:t>红方威胁的黑子</a:t>
            </a:r>
            <a:r>
              <a:rPr lang="zh-CN" altLang="en-US" dirty="0"/>
              <a:t>的个数</a:t>
            </a:r>
          </a:p>
          <a:p>
            <a:pPr>
              <a:buNone/>
            </a:pPr>
            <a:r>
              <a:rPr lang="en-US" dirty="0"/>
              <a:t>    </a:t>
            </a:r>
            <a:r>
              <a:rPr lang="en-US" dirty="0">
                <a:sym typeface="Symbol"/>
              </a:rPr>
              <a:t></a:t>
            </a:r>
            <a:r>
              <a:rPr lang="en-US" dirty="0"/>
              <a:t>  </a:t>
            </a:r>
            <a:r>
              <a:rPr lang="en-US" i="1" dirty="0">
                <a:solidFill>
                  <a:srgbClr val="FF0000"/>
                </a:solidFill>
              </a:rPr>
              <a:t>x</a:t>
            </a:r>
            <a:r>
              <a:rPr lang="en-US" i="1" baseline="-25000" dirty="0">
                <a:solidFill>
                  <a:srgbClr val="FF0000"/>
                </a:solidFill>
              </a:rPr>
              <a:t>6</a:t>
            </a:r>
            <a:r>
              <a:rPr lang="zh-CN" altLang="en-US" dirty="0"/>
              <a:t>为棋盘</a:t>
            </a:r>
            <a:r>
              <a:rPr lang="en-US" i="1" dirty="0"/>
              <a:t>b</a:t>
            </a:r>
            <a:r>
              <a:rPr lang="zh-CN" altLang="en-US" dirty="0"/>
              <a:t>上受</a:t>
            </a:r>
            <a:r>
              <a:rPr lang="zh-CN" altLang="en-US" dirty="0">
                <a:solidFill>
                  <a:srgbClr val="FF0000"/>
                </a:solidFill>
              </a:rPr>
              <a:t>黑方威胁的红子</a:t>
            </a:r>
            <a:r>
              <a:rPr lang="zh-CN" altLang="en-US" dirty="0"/>
              <a:t>的个数</a:t>
            </a:r>
          </a:p>
          <a:p>
            <a:pPr>
              <a:buNone/>
            </a:pPr>
            <a:r>
              <a:rPr lang="en-US" dirty="0"/>
              <a:t>    </a:t>
            </a:r>
            <a:r>
              <a:rPr lang="en-US" dirty="0">
                <a:sym typeface="Symbol"/>
              </a:rPr>
              <a:t></a:t>
            </a:r>
            <a:r>
              <a:rPr lang="en-US" dirty="0"/>
              <a:t>  </a:t>
            </a:r>
            <a:r>
              <a:rPr lang="en-US" i="1" dirty="0"/>
              <a:t>w</a:t>
            </a:r>
            <a:r>
              <a:rPr lang="en-US" i="1" baseline="-25000" dirty="0"/>
              <a:t>0</a:t>
            </a:r>
            <a:r>
              <a:rPr lang="en-US" i="1" dirty="0"/>
              <a:t> , w</a:t>
            </a:r>
            <a:r>
              <a:rPr lang="en-US" i="1" baseline="-25000" dirty="0"/>
              <a:t>1</a:t>
            </a:r>
            <a:r>
              <a:rPr lang="en-US" i="1" dirty="0"/>
              <a:t> , w</a:t>
            </a:r>
            <a:r>
              <a:rPr lang="en-US" i="1" baseline="-25000" dirty="0"/>
              <a:t>2</a:t>
            </a:r>
            <a:r>
              <a:rPr lang="en-US" i="1" dirty="0"/>
              <a:t> , w</a:t>
            </a:r>
            <a:r>
              <a:rPr lang="en-US" i="1" baseline="-25000" dirty="0"/>
              <a:t>3</a:t>
            </a:r>
            <a:r>
              <a:rPr lang="en-US" i="1" dirty="0"/>
              <a:t> , w</a:t>
            </a:r>
            <a:r>
              <a:rPr lang="en-US" i="1" baseline="-25000" dirty="0"/>
              <a:t>4</a:t>
            </a:r>
            <a:r>
              <a:rPr lang="en-US" i="1" dirty="0"/>
              <a:t> , w</a:t>
            </a:r>
            <a:r>
              <a:rPr lang="en-US" i="1" baseline="-25000" dirty="0"/>
              <a:t>5</a:t>
            </a:r>
            <a:r>
              <a:rPr lang="en-US" i="1" dirty="0"/>
              <a:t> , w</a:t>
            </a:r>
            <a:r>
              <a:rPr lang="en-US" i="1" baseline="-25000" dirty="0"/>
              <a:t>6</a:t>
            </a:r>
            <a:r>
              <a:rPr lang="zh-CN" altLang="en-US" dirty="0"/>
              <a:t>为</a:t>
            </a:r>
            <a:r>
              <a:rPr lang="zh-CN" altLang="en-US" b="1" dirty="0"/>
              <a:t>待定系数（你要求解的）</a:t>
            </a:r>
            <a:r>
              <a:rPr lang="zh-CN" altLang="en-US" dirty="0"/>
              <a:t>。</a:t>
            </a:r>
          </a:p>
          <a:p>
            <a:pPr indent="0">
              <a:buNone/>
            </a:pPr>
            <a:r>
              <a:rPr lang="zh-CN" altLang="en-US" dirty="0"/>
              <a:t>可见，系数</a:t>
            </a:r>
            <a:r>
              <a:rPr lang="en-US" i="1" dirty="0" err="1"/>
              <a:t>w</a:t>
            </a:r>
            <a:r>
              <a:rPr lang="en-US" i="1" baseline="-25000" dirty="0" err="1"/>
              <a:t>i</a:t>
            </a:r>
            <a:r>
              <a:rPr lang="en-US" i="1" baseline="-25000" dirty="0"/>
              <a:t>  </a:t>
            </a:r>
            <a:r>
              <a:rPr lang="en-US" dirty="0"/>
              <a:t>( </a:t>
            </a:r>
            <a:r>
              <a:rPr lang="en-US" dirty="0" err="1"/>
              <a:t>i</a:t>
            </a:r>
            <a:r>
              <a:rPr lang="en-US" dirty="0"/>
              <a:t> = 1,2,…,6 )</a:t>
            </a:r>
            <a:r>
              <a:rPr lang="zh-CN" altLang="en-US" dirty="0"/>
              <a:t>表达棋盘特性</a:t>
            </a:r>
            <a:r>
              <a:rPr lang="en-US" i="1" dirty="0"/>
              <a:t>x</a:t>
            </a:r>
            <a:r>
              <a:rPr lang="en-US" i="1" baseline="-25000" dirty="0"/>
              <a:t>i</a:t>
            </a:r>
            <a:r>
              <a:rPr lang="zh-CN" altLang="en-US" dirty="0"/>
              <a:t>的相对重要性，</a:t>
            </a:r>
            <a:r>
              <a:rPr lang="zh-CN" altLang="en-US" dirty="0">
                <a:solidFill>
                  <a:srgbClr val="FF0000"/>
                </a:solidFill>
              </a:rPr>
              <a:t>确定系数</a:t>
            </a:r>
            <a:r>
              <a:rPr lang="en-US" i="1" dirty="0" err="1">
                <a:solidFill>
                  <a:srgbClr val="FF0000"/>
                </a:solidFill>
              </a:rPr>
              <a:t>w</a:t>
            </a:r>
            <a:r>
              <a:rPr lang="en-US" i="1" baseline="-25000" dirty="0" err="1">
                <a:solidFill>
                  <a:srgbClr val="FF0000"/>
                </a:solidFill>
              </a:rPr>
              <a:t>i</a:t>
            </a:r>
            <a:r>
              <a:rPr lang="zh-CN" altLang="en-US" dirty="0">
                <a:solidFill>
                  <a:srgbClr val="FF0000"/>
                </a:solidFill>
              </a:rPr>
              <a:t>的值是该算法的关键所在</a:t>
            </a:r>
            <a:r>
              <a:rPr lang="zh-CN" altLang="en-US" dirty="0"/>
              <a:t>。</a:t>
            </a:r>
            <a:endParaRPr lang="en-US" altLang="zh-CN" dirty="0"/>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
        <p:nvSpPr>
          <p:cNvPr id="2" name="文本框 1"/>
          <p:cNvSpPr txBox="1"/>
          <p:nvPr/>
        </p:nvSpPr>
        <p:spPr>
          <a:xfrm>
            <a:off x="5292080" y="1896913"/>
            <a:ext cx="3168352" cy="646331"/>
          </a:xfrm>
          <a:prstGeom prst="rect">
            <a:avLst/>
          </a:prstGeom>
          <a:noFill/>
          <a:ln>
            <a:solidFill>
              <a:srgbClr val="FF0000"/>
            </a:solidFill>
          </a:ln>
        </p:spPr>
        <p:txBody>
          <a:bodyPr wrap="square" rtlCol="0">
            <a:spAutoFit/>
          </a:bodyPr>
          <a:lstStyle/>
          <a:p>
            <a:r>
              <a:rPr lang="zh-CN" altLang="en-US" dirty="0"/>
              <a:t>每个棋盘态势中</a:t>
            </a:r>
            <a:r>
              <a:rPr lang="en-US" altLang="zh-CN" dirty="0"/>
              <a:t>X={X1,X2…,X6}</a:t>
            </a:r>
            <a:r>
              <a:rPr lang="zh-CN" altLang="en-US" dirty="0"/>
              <a:t>是有差别的。</a:t>
            </a:r>
          </a:p>
        </p:txBody>
      </p:sp>
      <p:sp>
        <p:nvSpPr>
          <p:cNvPr id="5" name="矩形 4"/>
          <p:cNvSpPr/>
          <p:nvPr/>
        </p:nvSpPr>
        <p:spPr>
          <a:xfrm>
            <a:off x="5292080" y="2812286"/>
            <a:ext cx="3288080" cy="369332"/>
          </a:xfrm>
          <a:prstGeom prst="rect">
            <a:avLst/>
          </a:prstGeom>
          <a:ln>
            <a:solidFill>
              <a:srgbClr val="FF0000"/>
            </a:solidFill>
          </a:ln>
        </p:spPr>
        <p:txBody>
          <a:bodyPr wrap="none">
            <a:spAutoFit/>
          </a:bodyPr>
          <a:lstStyle/>
          <a:p>
            <a:r>
              <a:rPr lang="en-US" altLang="zh-CN" strike="sngStrike" dirty="0"/>
              <a:t>V</a:t>
            </a:r>
            <a:r>
              <a:rPr lang="en-US" altLang="zh-CN" dirty="0"/>
              <a:t>(b) </a:t>
            </a:r>
            <a:r>
              <a:rPr lang="zh-CN" altLang="en-US" dirty="0"/>
              <a:t>值代表当前棋盘的评估值</a:t>
            </a:r>
          </a:p>
        </p:txBody>
      </p:sp>
      <p:sp>
        <p:nvSpPr>
          <p:cNvPr id="6" name="文本框 5"/>
          <p:cNvSpPr txBox="1"/>
          <p:nvPr/>
        </p:nvSpPr>
        <p:spPr>
          <a:xfrm>
            <a:off x="827584" y="5589240"/>
            <a:ext cx="7416824" cy="461665"/>
          </a:xfrm>
          <a:prstGeom prst="rect">
            <a:avLst/>
          </a:prstGeom>
          <a:noFill/>
          <a:ln>
            <a:solidFill>
              <a:srgbClr val="FF0000"/>
            </a:solidFill>
          </a:ln>
        </p:spPr>
        <p:txBody>
          <a:bodyPr wrap="square" rtlCol="0">
            <a:spAutoFit/>
          </a:bodyPr>
          <a:lstStyle/>
          <a:p>
            <a:r>
              <a:rPr lang="zh-CN" altLang="en-US" sz="2400"/>
              <a:t>此处</a:t>
            </a:r>
            <a:r>
              <a:rPr lang="en-US" altLang="zh-CN" sz="2400" i="1">
                <a:solidFill>
                  <a:srgbClr val="FF0000"/>
                </a:solidFill>
              </a:rPr>
              <a:t>w</a:t>
            </a:r>
            <a:r>
              <a:rPr lang="en-US" altLang="zh-CN" sz="2400" i="1" baseline="-25000">
                <a:solidFill>
                  <a:srgbClr val="FF0000"/>
                </a:solidFill>
              </a:rPr>
              <a:t>i</a:t>
            </a:r>
            <a:r>
              <a:rPr lang="zh-CN" altLang="en-US" sz="2400">
                <a:solidFill>
                  <a:srgbClr val="FF0000"/>
                </a:solidFill>
              </a:rPr>
              <a:t>的就是人工智能系统中需要调整和确定的参数</a:t>
            </a:r>
            <a:endParaRPr lang="zh-CN" altLang="en-US" sz="2400" dirty="0"/>
          </a:p>
        </p:txBody>
      </p:sp>
      <p:sp>
        <p:nvSpPr>
          <p:cNvPr id="8" name="矩形 7"/>
          <p:cNvSpPr/>
          <p:nvPr/>
        </p:nvSpPr>
        <p:spPr>
          <a:xfrm>
            <a:off x="6012160" y="733383"/>
            <a:ext cx="2852063" cy="369332"/>
          </a:xfrm>
          <a:prstGeom prst="rect">
            <a:avLst/>
          </a:prstGeom>
        </p:spPr>
        <p:txBody>
          <a:bodyPr wrap="none">
            <a:spAutoFit/>
          </a:bodyPr>
          <a:lstStyle/>
          <a:p>
            <a:r>
              <a:rPr lang="en-US" altLang="zh-CN" strike="sngStrike" dirty="0"/>
              <a:t>V</a:t>
            </a:r>
            <a:r>
              <a:rPr lang="en-US" altLang="zh-CN" dirty="0"/>
              <a:t>(b)(</a:t>
            </a:r>
            <a:r>
              <a:rPr lang="zh-CN" altLang="en-US" u="sng" dirty="0"/>
              <a:t>对当前状态的评估值</a:t>
            </a:r>
            <a:r>
              <a:rPr lang="en-US" altLang="zh-CN" dirty="0"/>
              <a:t>)</a:t>
            </a:r>
            <a:endParaRPr lang="zh-CN" altLang="en-US" dirty="0"/>
          </a:p>
        </p:txBody>
      </p:sp>
    </p:spTree>
  </p:cSld>
  <p:clrMapOvr>
    <a:masterClrMapping/>
  </p:clrMapOvr>
  <p:transition>
    <p:blinds dir="vert"/>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圆角矩形 4"/>
          <p:cNvSpPr/>
          <p:nvPr/>
        </p:nvSpPr>
        <p:spPr>
          <a:xfrm>
            <a:off x="899592" y="3212976"/>
            <a:ext cx="6984776"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系数的确定</a:t>
            </a:r>
          </a:p>
        </p:txBody>
      </p:sp>
      <p:sp>
        <p:nvSpPr>
          <p:cNvPr id="3" name="内容占位符 2"/>
          <p:cNvSpPr>
            <a:spLocks noGrp="1"/>
          </p:cNvSpPr>
          <p:nvPr>
            <p:ph idx="1"/>
          </p:nvPr>
        </p:nvSpPr>
        <p:spPr/>
        <p:txBody>
          <a:bodyPr>
            <a:normAutofit/>
          </a:bodyPr>
          <a:lstStyle/>
          <a:p>
            <a:r>
              <a:rPr lang="zh-CN" altLang="en-US" sz="2800" dirty="0"/>
              <a:t>一旦</a:t>
            </a:r>
            <a:r>
              <a:rPr lang="zh-CN" altLang="en-US" sz="2800" u="sng" dirty="0"/>
              <a:t>系数确定了</a:t>
            </a:r>
            <a:r>
              <a:rPr lang="zh-CN" altLang="en-US" sz="2800" dirty="0"/>
              <a:t>，对于任何棋盘态势</a:t>
            </a:r>
            <a:r>
              <a:rPr lang="en-US" altLang="zh-CN" sz="2800" dirty="0"/>
              <a:t>b</a:t>
            </a:r>
            <a:r>
              <a:rPr lang="zh-CN" altLang="en-US" sz="2800" dirty="0"/>
              <a:t>，计算下一跳棋系统则很容易计算</a:t>
            </a:r>
            <a:r>
              <a:rPr lang="en-US" altLang="zh-CN" sz="2800" strike="sngStrike" dirty="0"/>
              <a:t>V</a:t>
            </a:r>
            <a:r>
              <a:rPr lang="en-US" altLang="zh-CN" sz="2800" dirty="0"/>
              <a:t>(b)(</a:t>
            </a:r>
            <a:r>
              <a:rPr lang="zh-CN" altLang="en-US" sz="2800" u="sng" dirty="0"/>
              <a:t>对当前状态的评估值</a:t>
            </a:r>
            <a:r>
              <a:rPr lang="en-US" altLang="zh-CN" sz="2800" dirty="0"/>
              <a:t>)</a:t>
            </a:r>
            <a:r>
              <a:rPr lang="zh-CN" altLang="en-US" sz="2800" dirty="0"/>
              <a:t>的值，然后再选择最佳走步。</a:t>
            </a:r>
          </a:p>
          <a:p>
            <a:r>
              <a:rPr lang="zh-CN" altLang="en-US" sz="2800" b="1" dirty="0">
                <a:solidFill>
                  <a:srgbClr val="FF0000"/>
                </a:solidFill>
              </a:rPr>
              <a:t>注意</a:t>
            </a:r>
            <a:r>
              <a:rPr lang="zh-CN" altLang="en-US" sz="2800" dirty="0"/>
              <a:t>：在具体实现过程中，</a:t>
            </a:r>
            <a:endParaRPr lang="en-US" altLang="zh-CN" sz="2800" dirty="0"/>
          </a:p>
          <a:p>
            <a:pPr marL="0" indent="0">
              <a:buNone/>
            </a:pPr>
            <a:r>
              <a:rPr lang="en-US" altLang="zh-CN" sz="2800" b="1" dirty="0"/>
              <a:t>    </a:t>
            </a:r>
            <a:r>
              <a:rPr lang="zh-CN" altLang="en-US" sz="2800" b="1" dirty="0"/>
              <a:t>系数</a:t>
            </a:r>
            <a:r>
              <a:rPr lang="en-US" altLang="zh-CN" sz="2800" b="1" i="1" dirty="0" err="1"/>
              <a:t>w</a:t>
            </a:r>
            <a:r>
              <a:rPr lang="en-US" altLang="zh-CN" sz="2800" b="1" i="1" baseline="-25000" dirty="0" err="1"/>
              <a:t>i</a:t>
            </a:r>
            <a:r>
              <a:rPr lang="en-US" altLang="zh-CN" sz="2800" b="1" i="1" baseline="-25000" dirty="0"/>
              <a:t>  </a:t>
            </a:r>
            <a:r>
              <a:rPr lang="en-US" altLang="zh-CN" sz="2800" b="1" dirty="0"/>
              <a:t>( </a:t>
            </a:r>
            <a:r>
              <a:rPr lang="en-US" altLang="zh-CN" sz="2800" b="1" dirty="0" err="1"/>
              <a:t>i</a:t>
            </a:r>
            <a:r>
              <a:rPr lang="en-US" altLang="zh-CN" sz="2800" b="1" dirty="0"/>
              <a:t> = 1,2,…,6 )</a:t>
            </a:r>
            <a:r>
              <a:rPr lang="zh-CN" altLang="en-US" sz="2800" b="1" dirty="0"/>
              <a:t>的值</a:t>
            </a:r>
            <a:r>
              <a:rPr lang="zh-CN" altLang="en-US" sz="2800" b="1" dirty="0">
                <a:solidFill>
                  <a:srgbClr val="FF0000"/>
                </a:solidFill>
              </a:rPr>
              <a:t>并非是一次性确定</a:t>
            </a:r>
            <a:r>
              <a:rPr lang="zh-CN" altLang="en-US" sz="2800" b="1" dirty="0"/>
              <a:t>。（系数是动态变化的）</a:t>
            </a:r>
            <a:endParaRPr lang="en-US" altLang="zh-CN" sz="2800" b="1" dirty="0"/>
          </a:p>
          <a:p>
            <a:r>
              <a:rPr lang="zh-CN" altLang="en-US" sz="2800" dirty="0"/>
              <a:t>一般是开始设定一个初值，然后在</a:t>
            </a:r>
            <a:r>
              <a:rPr lang="zh-CN" altLang="en-US" sz="2800" b="1" dirty="0"/>
              <a:t>学习过程中</a:t>
            </a:r>
            <a:r>
              <a:rPr lang="zh-CN" altLang="en-US" sz="2800" b="1" dirty="0">
                <a:solidFill>
                  <a:srgbClr val="FF0000"/>
                </a:solidFill>
              </a:rPr>
              <a:t>不断对它们进行调整和改进</a:t>
            </a:r>
            <a:r>
              <a:rPr lang="zh-CN" altLang="en-US" sz="2800" dirty="0"/>
              <a:t>。</a:t>
            </a:r>
          </a:p>
        </p:txBody>
      </p:sp>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510541818"/>
      </p:ext>
    </p:extLst>
  </p:cSld>
  <p:clrMapOvr>
    <a:masterClrMapping/>
  </p:clrMapOvr>
  <p:transition>
    <p:blinds dir="vert"/>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714356"/>
            <a:ext cx="8153400" cy="4762910"/>
          </a:xfrm>
        </p:spPr>
        <p:txBody>
          <a:bodyPr/>
          <a:lstStyle/>
          <a:p>
            <a:r>
              <a:rPr lang="zh-CN" altLang="en-US" dirty="0"/>
              <a:t>以</a:t>
            </a:r>
            <a:r>
              <a:rPr lang="en-US" dirty="0"/>
              <a:t>TD-Gammon</a:t>
            </a:r>
            <a:r>
              <a:rPr lang="zh-CN" altLang="en-US" dirty="0"/>
              <a:t>系统（西洋双陆棋学习系统）为例，</a:t>
            </a:r>
            <a:r>
              <a:rPr lang="zh-CN" altLang="en-US" b="1" u="sng" dirty="0"/>
              <a:t>经过目标函数的表示活动之后</a:t>
            </a:r>
            <a:r>
              <a:rPr lang="zh-CN" altLang="en-US" dirty="0"/>
              <a:t>的</a:t>
            </a:r>
            <a:r>
              <a:rPr lang="zh-CN" altLang="en-US" b="1" dirty="0"/>
              <a:t>系统描述</a:t>
            </a:r>
            <a:r>
              <a:rPr lang="zh-CN" altLang="en-US" dirty="0"/>
              <a:t>如下：</a:t>
            </a:r>
          </a:p>
          <a:p>
            <a:endParaRPr lang="zh-CN" altLang="en-US" dirty="0"/>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graphicFrame>
        <p:nvGraphicFramePr>
          <p:cNvPr id="178177" name="Object 1"/>
          <p:cNvGraphicFramePr>
            <a:graphicFrameLocks noChangeAspect="1"/>
          </p:cNvGraphicFramePr>
          <p:nvPr/>
        </p:nvGraphicFramePr>
        <p:xfrm>
          <a:off x="468759" y="1781175"/>
          <a:ext cx="8032331" cy="5076825"/>
        </p:xfrm>
        <a:graphic>
          <a:graphicData uri="http://schemas.openxmlformats.org/presentationml/2006/ole">
            <mc:AlternateContent xmlns:mc="http://schemas.openxmlformats.org/markup-compatibility/2006">
              <mc:Choice xmlns:v="urn:schemas-microsoft-com:vml" Requires="v">
                <p:oleObj spid="_x0000_s6149" name="文档" r:id="rId3" imgW="8165951" imgH="5062083" progId="Word.Document.12">
                  <p:embed/>
                </p:oleObj>
              </mc:Choice>
              <mc:Fallback>
                <p:oleObj name="文档" r:id="rId3" imgW="8165951" imgH="5062083" progId="Word.Document.12">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59" y="1781175"/>
                        <a:ext cx="8032331"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5.2.4</a:t>
            </a:r>
            <a:r>
              <a:rPr lang="zh-CN" altLang="en-US" dirty="0"/>
              <a:t>函数逼近算法的选择</a:t>
            </a:r>
          </a:p>
        </p:txBody>
      </p:sp>
      <p:sp>
        <p:nvSpPr>
          <p:cNvPr id="3" name="内容占位符 2"/>
          <p:cNvSpPr>
            <a:spLocks noGrp="1"/>
          </p:cNvSpPr>
          <p:nvPr>
            <p:ph idx="1"/>
          </p:nvPr>
        </p:nvSpPr>
        <p:spPr>
          <a:xfrm>
            <a:off x="609600" y="1500175"/>
            <a:ext cx="7820052" cy="4762910"/>
          </a:xfrm>
        </p:spPr>
        <p:txBody>
          <a:bodyPr/>
          <a:lstStyle/>
          <a:p>
            <a:pPr marL="0" indent="0">
              <a:buNone/>
            </a:pPr>
            <a:r>
              <a:rPr lang="zh-CN" altLang="en-US" dirty="0"/>
              <a:t>目标函数的表示的</a:t>
            </a:r>
            <a:r>
              <a:rPr lang="zh-CN" altLang="en-US" b="1" u="sng" dirty="0">
                <a:solidFill>
                  <a:srgbClr val="FF0000"/>
                </a:solidFill>
              </a:rPr>
              <a:t>关键在找出确定系数</a:t>
            </a:r>
            <a:r>
              <a:rPr lang="en-US" b="1" i="1" u="sng" dirty="0" err="1">
                <a:solidFill>
                  <a:srgbClr val="FF0000"/>
                </a:solidFill>
              </a:rPr>
              <a:t>w</a:t>
            </a:r>
            <a:r>
              <a:rPr lang="en-US" b="1" i="1" u="sng" baseline="-25000" dirty="0" err="1">
                <a:solidFill>
                  <a:srgbClr val="FF0000"/>
                </a:solidFill>
              </a:rPr>
              <a:t>i</a:t>
            </a:r>
            <a:r>
              <a:rPr lang="zh-CN" altLang="en-US" b="1" u="sng" dirty="0">
                <a:solidFill>
                  <a:srgbClr val="FF0000"/>
                </a:solidFill>
              </a:rPr>
              <a:t>的算法</a:t>
            </a:r>
            <a:r>
              <a:rPr lang="en-US" dirty="0"/>
              <a:t>——</a:t>
            </a:r>
            <a:r>
              <a:rPr lang="zh-CN" altLang="en-US" dirty="0"/>
              <a:t>函数逼近算法。</a:t>
            </a:r>
            <a:endParaRPr lang="en-US" altLang="zh-CN" dirty="0"/>
          </a:p>
          <a:p>
            <a:pPr marL="0" indent="0">
              <a:buNone/>
            </a:pPr>
            <a:endParaRPr lang="en-US" altLang="zh-CN" dirty="0"/>
          </a:p>
          <a:p>
            <a:pPr marL="0" indent="0">
              <a:buNone/>
            </a:pPr>
            <a:r>
              <a:rPr lang="zh-CN" altLang="en-US" dirty="0"/>
              <a:t>如果我们采用</a:t>
            </a:r>
            <a:r>
              <a:rPr lang="en-US" i="1" dirty="0"/>
              <a:t>V(b)</a:t>
            </a:r>
            <a:r>
              <a:rPr lang="zh-CN" altLang="en-US" dirty="0"/>
              <a:t>作为目标函数</a:t>
            </a:r>
            <a:r>
              <a:rPr lang="en-US" dirty="0"/>
              <a:t>(T)</a:t>
            </a:r>
            <a:r>
              <a:rPr lang="zh-CN" altLang="en-US" dirty="0"/>
              <a:t>的近似表达，</a:t>
            </a:r>
            <a:r>
              <a:rPr lang="zh-CN" altLang="en-US" b="1" u="sng" dirty="0"/>
              <a:t>棋盘态势</a:t>
            </a:r>
            <a:r>
              <a:rPr lang="en-US" b="1" i="1" u="sng" dirty="0"/>
              <a:t>b</a:t>
            </a:r>
            <a:r>
              <a:rPr lang="zh-CN" altLang="en-US" b="1" u="sng" dirty="0"/>
              <a:t>就可以表达为元组</a:t>
            </a:r>
            <a:r>
              <a:rPr lang="en-US" dirty="0"/>
              <a:t>&lt;</a:t>
            </a:r>
            <a:r>
              <a:rPr lang="en-US" i="1" dirty="0"/>
              <a:t>x</a:t>
            </a:r>
            <a:r>
              <a:rPr lang="en-US" i="1" baseline="-25000" dirty="0"/>
              <a:t>1 </a:t>
            </a:r>
            <a:r>
              <a:rPr lang="en-US" i="1" dirty="0"/>
              <a:t>,x</a:t>
            </a:r>
            <a:r>
              <a:rPr lang="en-US" i="1" baseline="-25000" dirty="0"/>
              <a:t>2 </a:t>
            </a:r>
            <a:r>
              <a:rPr lang="en-US" i="1" dirty="0"/>
              <a:t>,x</a:t>
            </a:r>
            <a:r>
              <a:rPr lang="en-US" i="1" baseline="-25000" dirty="0"/>
              <a:t>3 </a:t>
            </a:r>
            <a:r>
              <a:rPr lang="en-US" i="1" dirty="0"/>
              <a:t>,x</a:t>
            </a:r>
            <a:r>
              <a:rPr lang="en-US" i="1" baseline="-25000" dirty="0"/>
              <a:t>4 </a:t>
            </a:r>
            <a:r>
              <a:rPr lang="en-US" i="1" dirty="0"/>
              <a:t>,x</a:t>
            </a:r>
            <a:r>
              <a:rPr lang="en-US" i="1" baseline="-25000" dirty="0"/>
              <a:t>5 </a:t>
            </a:r>
            <a:r>
              <a:rPr lang="en-US" i="1" dirty="0"/>
              <a:t>,x</a:t>
            </a:r>
            <a:r>
              <a:rPr lang="en-US" i="1" baseline="-25000" dirty="0"/>
              <a:t>6</a:t>
            </a:r>
            <a:r>
              <a:rPr lang="en-US" dirty="0"/>
              <a:t>&gt;</a:t>
            </a:r>
            <a:r>
              <a:rPr lang="zh-CN" altLang="en-US" dirty="0"/>
              <a:t>。</a:t>
            </a:r>
            <a:endParaRPr lang="en-US" altLang="zh-CN" dirty="0"/>
          </a:p>
          <a:p>
            <a:pPr>
              <a:buNone/>
            </a:pPr>
            <a:endParaRPr lang="en-US" altLang="zh-CN" b="1" dirty="0"/>
          </a:p>
          <a:p>
            <a:pPr>
              <a:buNone/>
            </a:pPr>
            <a:r>
              <a:rPr lang="zh-CN" altLang="en-US" b="1" dirty="0"/>
              <a:t>第</a:t>
            </a:r>
            <a:r>
              <a:rPr lang="en-US" b="1" dirty="0"/>
              <a:t>1</a:t>
            </a:r>
            <a:r>
              <a:rPr lang="zh-CN" altLang="en-US" b="1" dirty="0"/>
              <a:t>步，估计训练值</a:t>
            </a:r>
            <a:endParaRPr lang="en-US" altLang="zh-CN" b="1" dirty="0"/>
          </a:p>
          <a:p>
            <a:pPr>
              <a:buNone/>
            </a:pPr>
            <a:endParaRPr lang="en-US" altLang="zh-CN" b="1" dirty="0"/>
          </a:p>
          <a:p>
            <a:pPr>
              <a:buNone/>
            </a:pPr>
            <a:r>
              <a:rPr lang="zh-CN" altLang="en-US" b="1" dirty="0"/>
              <a:t>第</a:t>
            </a:r>
            <a:r>
              <a:rPr lang="en-US" b="1" dirty="0"/>
              <a:t>2</a:t>
            </a:r>
            <a:r>
              <a:rPr lang="zh-CN" altLang="en-US" b="1" dirty="0"/>
              <a:t>步，调整权值</a:t>
            </a:r>
            <a:endParaRPr lang="zh-CN" altLang="en-US" dirty="0"/>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Tree>
  </p:cSld>
  <p:clrMapOvr>
    <a:masterClrMapping/>
  </p:clrMapOvr>
  <p:transition>
    <p:blinds dir="vert"/>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2407" y="980728"/>
            <a:ext cx="8153400" cy="4762910"/>
          </a:xfrm>
        </p:spPr>
        <p:txBody>
          <a:bodyPr/>
          <a:lstStyle/>
          <a:p>
            <a:pPr lvl="0">
              <a:buNone/>
            </a:pPr>
            <a:r>
              <a:rPr lang="zh-CN" altLang="en-US" b="1" dirty="0"/>
              <a:t>第</a:t>
            </a:r>
            <a:r>
              <a:rPr lang="en-US" b="1" dirty="0"/>
              <a:t>1</a:t>
            </a:r>
            <a:r>
              <a:rPr lang="zh-CN" altLang="en-US" b="1" dirty="0"/>
              <a:t>步，估计训练值</a:t>
            </a:r>
            <a:endParaRPr lang="en-US" altLang="zh-CN" b="1" dirty="0"/>
          </a:p>
          <a:p>
            <a:pPr lvl="0"/>
            <a:r>
              <a:rPr lang="zh-CN" altLang="en-US" dirty="0"/>
              <a:t>从</a:t>
            </a:r>
            <a:r>
              <a:rPr lang="zh-CN" altLang="en-US" u="sng" dirty="0"/>
              <a:t>间接训练经验</a:t>
            </a:r>
            <a:r>
              <a:rPr lang="zh-CN" altLang="en-US" dirty="0"/>
              <a:t>提取形如</a:t>
            </a:r>
            <a:r>
              <a:rPr lang="en-US" dirty="0"/>
              <a:t> (</a:t>
            </a:r>
            <a:r>
              <a:rPr lang="en-US" i="1" dirty="0"/>
              <a:t>b</a:t>
            </a:r>
            <a:r>
              <a:rPr lang="en-US" dirty="0"/>
              <a:t>, </a:t>
            </a:r>
            <a:r>
              <a:rPr lang="en-US" i="1" dirty="0" err="1"/>
              <a:t>V</a:t>
            </a:r>
            <a:r>
              <a:rPr lang="en-US" i="1" baseline="-25000" dirty="0" err="1"/>
              <a:t>train</a:t>
            </a:r>
            <a:r>
              <a:rPr lang="en-US" i="1" dirty="0"/>
              <a:t>(b)</a:t>
            </a:r>
            <a:r>
              <a:rPr lang="en-US" dirty="0"/>
              <a:t>) </a:t>
            </a:r>
            <a:r>
              <a:rPr lang="zh-CN" altLang="en-US" dirty="0"/>
              <a:t>的</a:t>
            </a:r>
            <a:r>
              <a:rPr lang="zh-CN" altLang="en-US" u="sng" dirty="0"/>
              <a:t>直接训练样本</a:t>
            </a:r>
            <a:r>
              <a:rPr lang="zh-CN" altLang="en-US" dirty="0"/>
              <a:t>。其中</a:t>
            </a:r>
            <a:r>
              <a:rPr lang="en-US" i="1" dirty="0" err="1"/>
              <a:t>V</a:t>
            </a:r>
            <a:r>
              <a:rPr lang="en-US" i="1" baseline="-25000" dirty="0" err="1"/>
              <a:t>train</a:t>
            </a:r>
            <a:r>
              <a:rPr lang="en-US" i="1" dirty="0"/>
              <a:t>(b)</a:t>
            </a:r>
            <a:r>
              <a:rPr lang="zh-CN" altLang="en-US" dirty="0"/>
              <a:t>称为训练值，即</a:t>
            </a:r>
            <a:r>
              <a:rPr lang="en-US" i="1" dirty="0"/>
              <a:t>V(b)</a:t>
            </a:r>
            <a:r>
              <a:rPr lang="zh-CN" altLang="en-US" dirty="0"/>
              <a:t>的估计值。</a:t>
            </a:r>
            <a:endParaRPr lang="en-US" altLang="zh-CN" dirty="0"/>
          </a:p>
          <a:p>
            <a:pPr lvl="0"/>
            <a:endParaRPr lang="en-US" altLang="zh-CN" dirty="0"/>
          </a:p>
          <a:p>
            <a:pPr lvl="0">
              <a:buNone/>
            </a:pPr>
            <a:r>
              <a:rPr lang="zh-CN" altLang="en-US" b="1" dirty="0"/>
              <a:t>第</a:t>
            </a:r>
            <a:r>
              <a:rPr lang="en-US" b="1" dirty="0"/>
              <a:t>2</a:t>
            </a:r>
            <a:r>
              <a:rPr lang="zh-CN" altLang="en-US" b="1" dirty="0"/>
              <a:t>步，</a:t>
            </a:r>
            <a:r>
              <a:rPr lang="zh-CN" altLang="en-US" b="1" dirty="0">
                <a:solidFill>
                  <a:srgbClr val="FF0000"/>
                </a:solidFill>
              </a:rPr>
              <a:t>调整权值</a:t>
            </a:r>
            <a:endParaRPr lang="en-US" altLang="zh-CN" b="1" dirty="0">
              <a:solidFill>
                <a:srgbClr val="FF0000"/>
              </a:solidFill>
            </a:endParaRPr>
          </a:p>
          <a:p>
            <a:pPr lvl="0"/>
            <a:r>
              <a:rPr lang="zh-CN" altLang="en-US" dirty="0"/>
              <a:t>用一组</a:t>
            </a:r>
            <a:r>
              <a:rPr lang="en-US" dirty="0"/>
              <a:t>(</a:t>
            </a:r>
            <a:r>
              <a:rPr lang="en-US" i="1" dirty="0"/>
              <a:t>b</a:t>
            </a:r>
            <a:r>
              <a:rPr lang="en-US" dirty="0"/>
              <a:t>, </a:t>
            </a:r>
            <a:r>
              <a:rPr lang="en-US" i="1" dirty="0" err="1"/>
              <a:t>V</a:t>
            </a:r>
            <a:r>
              <a:rPr lang="en-US" i="1" baseline="-25000" dirty="0" err="1"/>
              <a:t>train</a:t>
            </a:r>
            <a:r>
              <a:rPr lang="en-US" i="1" dirty="0"/>
              <a:t>(b)</a:t>
            </a:r>
            <a:r>
              <a:rPr lang="en-US" dirty="0"/>
              <a:t>)</a:t>
            </a:r>
            <a:r>
              <a:rPr lang="zh-CN" altLang="en-US" dirty="0"/>
              <a:t>样本调节系数</a:t>
            </a:r>
            <a:r>
              <a:rPr lang="en-US" i="1" dirty="0" err="1"/>
              <a:t>w</a:t>
            </a:r>
            <a:r>
              <a:rPr lang="en-US" i="1" baseline="-25000" dirty="0" err="1"/>
              <a:t>i</a:t>
            </a:r>
            <a:r>
              <a:rPr lang="zh-CN" altLang="en-US" dirty="0"/>
              <a:t>的值。</a:t>
            </a:r>
            <a:endParaRPr lang="en-US" altLang="zh-CN" dirty="0"/>
          </a:p>
          <a:p>
            <a:pPr lvl="0"/>
            <a:r>
              <a:rPr lang="zh-CN" altLang="en-US" dirty="0"/>
              <a:t>一种常用的方法是把最佳的假设定义为</a:t>
            </a:r>
            <a:r>
              <a:rPr lang="zh-CN" altLang="en-US" b="1" dirty="0"/>
              <a:t>使训练值和假设</a:t>
            </a:r>
            <a:r>
              <a:rPr lang="en-US" b="1" i="1" strike="sngStrike" dirty="0"/>
              <a:t>V</a:t>
            </a:r>
            <a:r>
              <a:rPr lang="zh-CN" altLang="en-US" b="1" dirty="0"/>
              <a:t>预测的值之间的误差平方和（</a:t>
            </a:r>
            <a:r>
              <a:rPr lang="en-US" b="1" dirty="0"/>
              <a:t>E</a:t>
            </a:r>
            <a:r>
              <a:rPr lang="zh-CN" altLang="en-US" b="1" dirty="0"/>
              <a:t>）最小</a:t>
            </a:r>
            <a:r>
              <a:rPr lang="zh-CN" altLang="en-US" dirty="0"/>
              <a:t>。（实际上就是残差）</a:t>
            </a:r>
          </a:p>
          <a:p>
            <a:endParaRPr lang="zh-CN" altLang="en-US" dirty="0"/>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pic>
        <p:nvPicPr>
          <p:cNvPr id="176129" name="Picture 1"/>
          <p:cNvPicPr>
            <a:picLocks noChangeAspect="1" noChangeArrowheads="1"/>
          </p:cNvPicPr>
          <p:nvPr/>
        </p:nvPicPr>
        <p:blipFill>
          <a:blip r:embed="rId2"/>
          <a:srcRect/>
          <a:stretch>
            <a:fillRect/>
          </a:stretch>
        </p:blipFill>
        <p:spPr bwMode="auto">
          <a:xfrm>
            <a:off x="1848694" y="4581128"/>
            <a:ext cx="5580825" cy="920836"/>
          </a:xfrm>
          <a:prstGeom prst="rect">
            <a:avLst/>
          </a:prstGeom>
          <a:noFill/>
          <a:ln w="9525">
            <a:noFill/>
            <a:miter lim="800000"/>
            <a:headEnd/>
            <a:tailEnd/>
          </a:ln>
          <a:effectLst/>
        </p:spPr>
      </p:pic>
    </p:spTree>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机器学习的重要性</a:t>
            </a:r>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98450" y="1214422"/>
            <a:ext cx="8130481" cy="5169185"/>
          </a:xfrm>
          <a:prstGeom prst="rect">
            <a:avLst/>
          </a:prstGeom>
        </p:spPr>
      </p:pic>
      <p:sp>
        <p:nvSpPr>
          <p:cNvPr id="6" name="椭圆 5"/>
          <p:cNvSpPr/>
          <p:nvPr/>
        </p:nvSpPr>
        <p:spPr>
          <a:xfrm>
            <a:off x="1547664" y="2934927"/>
            <a:ext cx="1008112" cy="3600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p:cNvCxnSpPr/>
          <p:nvPr/>
        </p:nvCxnSpPr>
        <p:spPr>
          <a:xfrm>
            <a:off x="1691680" y="3580721"/>
            <a:ext cx="64087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91680" y="3968852"/>
            <a:ext cx="4608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66370" y="3764726"/>
            <a:ext cx="1152128" cy="161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996716"/>
      </p:ext>
    </p:extLst>
  </p:cSld>
  <p:clrMapOvr>
    <a:masterClrMapping/>
  </p:clrMapOvr>
  <p:transition>
    <p:blinds dir="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
        <p:nvSpPr>
          <p:cNvPr id="7" name="TextBox 6"/>
          <p:cNvSpPr txBox="1"/>
          <p:nvPr/>
        </p:nvSpPr>
        <p:spPr>
          <a:xfrm>
            <a:off x="642910" y="908720"/>
            <a:ext cx="7786742" cy="29546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endParaRPr lang="en-US" dirty="0">
              <a:solidFill>
                <a:schemeClr val="tx1"/>
              </a:solidFill>
            </a:endParaRPr>
          </a:p>
          <a:p>
            <a:r>
              <a:rPr lang="en-US" sz="2400" dirty="0">
                <a:solidFill>
                  <a:schemeClr val="tx1"/>
                </a:solidFill>
              </a:rPr>
              <a:t>LMS</a:t>
            </a:r>
            <a:r>
              <a:rPr lang="zh-CN" altLang="en-US" sz="2400" dirty="0">
                <a:solidFill>
                  <a:srgbClr val="FF0000"/>
                </a:solidFill>
              </a:rPr>
              <a:t>系数调整规则：</a:t>
            </a:r>
          </a:p>
          <a:p>
            <a:r>
              <a:rPr lang="zh-CN" altLang="en-US" sz="2400" dirty="0">
                <a:solidFill>
                  <a:schemeClr val="tx1"/>
                </a:solidFill>
              </a:rPr>
              <a:t>对每一个训练例</a:t>
            </a:r>
            <a:r>
              <a:rPr lang="en-US" sz="2400" dirty="0">
                <a:solidFill>
                  <a:schemeClr val="tx1"/>
                </a:solidFill>
              </a:rPr>
              <a:t>(</a:t>
            </a:r>
            <a:r>
              <a:rPr lang="en-US" sz="2400" i="1" dirty="0">
                <a:solidFill>
                  <a:schemeClr val="tx1"/>
                </a:solidFill>
              </a:rPr>
              <a:t>b</a:t>
            </a:r>
            <a:r>
              <a:rPr lang="en-US" sz="2400" dirty="0">
                <a:solidFill>
                  <a:schemeClr val="tx1"/>
                </a:solidFill>
              </a:rPr>
              <a:t>, </a:t>
            </a:r>
            <a:r>
              <a:rPr lang="en-US" sz="2400" i="1" dirty="0" err="1">
                <a:solidFill>
                  <a:schemeClr val="tx1"/>
                </a:solidFill>
              </a:rPr>
              <a:t>V</a:t>
            </a:r>
            <a:r>
              <a:rPr lang="en-US" sz="2400" i="1" baseline="-25000" dirty="0" err="1">
                <a:solidFill>
                  <a:schemeClr val="tx1"/>
                </a:solidFill>
              </a:rPr>
              <a:t>train</a:t>
            </a:r>
            <a:r>
              <a:rPr lang="en-US" sz="2400" i="1" dirty="0">
                <a:solidFill>
                  <a:schemeClr val="tx1"/>
                </a:solidFill>
              </a:rPr>
              <a:t>(b)</a:t>
            </a:r>
            <a:r>
              <a:rPr lang="en-US" sz="2400" dirty="0">
                <a:solidFill>
                  <a:schemeClr val="tx1"/>
                </a:solidFill>
              </a:rPr>
              <a:t>)</a:t>
            </a:r>
            <a:r>
              <a:rPr lang="zh-CN" altLang="en-US" sz="2400" dirty="0">
                <a:solidFill>
                  <a:schemeClr val="tx1"/>
                </a:solidFill>
              </a:rPr>
              <a:t>：</a:t>
            </a:r>
            <a:r>
              <a:rPr lang="en-US" sz="2400" b="1" dirty="0">
                <a:solidFill>
                  <a:schemeClr val="tx1"/>
                </a:solidFill>
              </a:rPr>
              <a:t> </a:t>
            </a:r>
            <a:endParaRPr lang="zh-CN" altLang="en-US" sz="2400" dirty="0">
              <a:solidFill>
                <a:schemeClr val="tx1"/>
              </a:solidFill>
            </a:endParaRPr>
          </a:p>
          <a:p>
            <a:r>
              <a:rPr lang="en-US" sz="2400" b="1" dirty="0">
                <a:solidFill>
                  <a:schemeClr val="tx1"/>
                </a:solidFill>
              </a:rPr>
              <a:t>    </a:t>
            </a:r>
            <a:r>
              <a:rPr lang="en-US" sz="2400" dirty="0">
                <a:solidFill>
                  <a:schemeClr val="tx1"/>
                </a:solidFill>
                <a:sym typeface="Symbol"/>
              </a:rPr>
              <a:t></a:t>
            </a:r>
            <a:r>
              <a:rPr lang="en-US" sz="2400" dirty="0">
                <a:solidFill>
                  <a:schemeClr val="tx1"/>
                </a:solidFill>
              </a:rPr>
              <a:t>  </a:t>
            </a:r>
            <a:r>
              <a:rPr lang="zh-CN" altLang="en-US" sz="2400" dirty="0">
                <a:solidFill>
                  <a:schemeClr val="tx1"/>
                </a:solidFill>
              </a:rPr>
              <a:t>使用当前系数值计算</a:t>
            </a:r>
            <a:r>
              <a:rPr lang="en-US" sz="2400" i="1" strike="sngStrike" dirty="0">
                <a:solidFill>
                  <a:schemeClr val="tx1"/>
                </a:solidFill>
              </a:rPr>
              <a:t>V</a:t>
            </a:r>
            <a:r>
              <a:rPr lang="en-US" sz="2400" i="1" dirty="0">
                <a:solidFill>
                  <a:schemeClr val="tx1"/>
                </a:solidFill>
              </a:rPr>
              <a:t>(b)</a:t>
            </a:r>
            <a:endParaRPr lang="zh-CN" altLang="en-US" sz="2400" dirty="0">
              <a:solidFill>
                <a:schemeClr val="tx1"/>
              </a:solidFill>
            </a:endParaRPr>
          </a:p>
          <a:p>
            <a:r>
              <a:rPr lang="en-US" sz="2400" b="1" dirty="0">
                <a:solidFill>
                  <a:schemeClr val="tx1"/>
                </a:solidFill>
              </a:rPr>
              <a:t>    </a:t>
            </a:r>
            <a:r>
              <a:rPr lang="en-US" sz="2400" dirty="0">
                <a:solidFill>
                  <a:schemeClr val="tx1"/>
                </a:solidFill>
                <a:sym typeface="Symbol"/>
              </a:rPr>
              <a:t></a:t>
            </a:r>
            <a:r>
              <a:rPr lang="en-US" sz="2400" dirty="0">
                <a:solidFill>
                  <a:schemeClr val="tx1"/>
                </a:solidFill>
              </a:rPr>
              <a:t>  </a:t>
            </a:r>
            <a:r>
              <a:rPr lang="zh-CN" altLang="en-US" sz="2400" dirty="0">
                <a:solidFill>
                  <a:schemeClr val="tx1"/>
                </a:solidFill>
              </a:rPr>
              <a:t>对每一个系数</a:t>
            </a:r>
            <a:r>
              <a:rPr lang="en-US" sz="2400" i="1" dirty="0" err="1">
                <a:solidFill>
                  <a:schemeClr val="tx1"/>
                </a:solidFill>
              </a:rPr>
              <a:t>w</a:t>
            </a:r>
            <a:r>
              <a:rPr lang="en-US" sz="2400" i="1" baseline="-25000" dirty="0" err="1">
                <a:solidFill>
                  <a:schemeClr val="tx1"/>
                </a:solidFill>
              </a:rPr>
              <a:t>i</a:t>
            </a:r>
            <a:r>
              <a:rPr lang="zh-CN" altLang="en-US" sz="2400" dirty="0">
                <a:solidFill>
                  <a:schemeClr val="tx1"/>
                </a:solidFill>
              </a:rPr>
              <a:t>：</a:t>
            </a:r>
            <a:endParaRPr lang="en-US" altLang="zh-CN" sz="2400"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a:p>
            <a:endParaRPr lang="zh-CN" altLang="en-US" dirty="0">
              <a:solidFill>
                <a:schemeClr val="tx1"/>
              </a:solidFill>
            </a:endParaRPr>
          </a:p>
        </p:txBody>
      </p:sp>
      <p:sp>
        <p:nvSpPr>
          <p:cNvPr id="184323"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4322" name="Object 2"/>
          <p:cNvGraphicFramePr>
            <a:graphicFrameLocks noChangeAspect="1"/>
          </p:cNvGraphicFramePr>
          <p:nvPr/>
        </p:nvGraphicFramePr>
        <p:xfrm>
          <a:off x="2271713" y="2908981"/>
          <a:ext cx="4521200" cy="571500"/>
        </p:xfrm>
        <a:graphic>
          <a:graphicData uri="http://schemas.openxmlformats.org/presentationml/2006/ole">
            <mc:AlternateContent xmlns:mc="http://schemas.openxmlformats.org/markup-compatibility/2006">
              <mc:Choice xmlns:v="urn:schemas-microsoft-com:vml" Requires="v">
                <p:oleObj spid="_x0000_s7173" name="Equation" r:id="rId3" imgW="1866600" imgH="228600" progId="Equation.DSMT4">
                  <p:embed/>
                </p:oleObj>
              </mc:Choice>
              <mc:Fallback>
                <p:oleObj name="Equation" r:id="rId3" imgW="1866600" imgH="228600" progId="Equation.DSMT4">
                  <p:embed/>
                  <p:pic>
                    <p:nvPicPr>
                      <p:cNvPr id="0" name=""/>
                      <p:cNvPicPr>
                        <a:picLocks noChangeAspect="1" noChangeArrowheads="1"/>
                      </p:cNvPicPr>
                      <p:nvPr/>
                    </p:nvPicPr>
                    <p:blipFill>
                      <a:blip r:embed="rId4"/>
                      <a:srcRect/>
                      <a:stretch>
                        <a:fillRect/>
                      </a:stretch>
                    </p:blipFill>
                    <p:spPr bwMode="auto">
                      <a:xfrm>
                        <a:off x="2271713" y="2908981"/>
                        <a:ext cx="45212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矩形 1"/>
              <p:cNvSpPr/>
              <p:nvPr/>
            </p:nvSpPr>
            <p:spPr>
              <a:xfrm>
                <a:off x="1547663" y="4002405"/>
                <a:ext cx="5712141" cy="369332"/>
              </a:xfrm>
              <a:prstGeom prst="rect">
                <a:avLst/>
              </a:prstGeom>
              <a:ln w="19050">
                <a:solidFill>
                  <a:srgbClr val="00CC00"/>
                </a:solidFill>
              </a:ln>
            </p:spPr>
            <p:txBody>
              <a:bodyPr wrap="none">
                <a:spAutoFit/>
              </a:bodyPr>
              <a:lstStyle/>
              <a:p>
                <a14:m>
                  <m:oMath xmlns:m="http://schemas.openxmlformats.org/officeDocument/2006/math">
                    <m:r>
                      <a:rPr lang="zh-CN" altLang="en-US" b="1" i="1">
                        <a:latin typeface="Cambria Math" panose="02040503050406030204" pitchFamily="18" charset="0"/>
                      </a:rPr>
                      <m:t>𝜼</m:t>
                    </m:r>
                  </m:oMath>
                </a14:m>
                <a:r>
                  <a:rPr lang="zh-CN" altLang="en-US" dirty="0"/>
                  <a:t>为一个小常数（如</a:t>
                </a:r>
                <a:r>
                  <a:rPr lang="en-US" altLang="zh-CN" dirty="0"/>
                  <a:t>0.1</a:t>
                </a:r>
                <a:r>
                  <a:rPr lang="zh-CN" altLang="en-US" dirty="0"/>
                  <a:t>），使系数的每次改变不至于大</a:t>
                </a:r>
              </a:p>
            </p:txBody>
          </p:sp>
        </mc:Choice>
        <mc:Fallback xmlns="">
          <p:sp>
            <p:nvSpPr>
              <p:cNvPr id="2" name="矩形 1"/>
              <p:cNvSpPr>
                <a:spLocks noRot="1" noChangeAspect="1" noMove="1" noResize="1" noEditPoints="1" noAdjustHandles="1" noChangeArrowheads="1" noChangeShapeType="1" noTextEdit="1"/>
              </p:cNvSpPr>
              <p:nvPr/>
            </p:nvSpPr>
            <p:spPr>
              <a:xfrm>
                <a:off x="1547663" y="4002405"/>
                <a:ext cx="5712141" cy="369332"/>
              </a:xfrm>
              <a:prstGeom prst="rect">
                <a:avLst/>
              </a:prstGeom>
              <a:blipFill rotWithShape="0">
                <a:blip r:embed="rId5"/>
                <a:stretch>
                  <a:fillRect t="-11111" r="-213" b="-23810"/>
                </a:stretch>
              </a:blipFill>
              <a:ln w="19050">
                <a:solidFill>
                  <a:srgbClr val="00CC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35869" y="4361312"/>
                <a:ext cx="7992888" cy="2246769"/>
              </a:xfrm>
              <a:prstGeom prst="rect">
                <a:avLst/>
              </a:prstGeom>
            </p:spPr>
            <p:txBody>
              <a:bodyPr wrap="square">
                <a:spAutoFit/>
              </a:bodyPr>
              <a:lstStyle/>
              <a:p>
                <a14:m>
                  <m:oMath xmlns:m="http://schemas.openxmlformats.org/officeDocument/2006/math">
                    <m:r>
                      <a:rPr lang="en-US" altLang="zh-CN" sz="2000" i="1" smtClean="0">
                        <a:latin typeface="Cambria Math" panose="02040503050406030204" pitchFamily="18" charset="0"/>
                      </a:rPr>
                      <m:t>(</m:t>
                    </m:r>
                    <m:r>
                      <a:rPr lang="en-US" altLang="zh-CN" sz="2000" b="0" i="1" smtClean="0">
                        <a:latin typeface="Cambria Math" panose="02040503050406030204" pitchFamily="18" charset="0"/>
                      </a:rPr>
                      <m:t>1)</m:t>
                    </m:r>
                    <m:r>
                      <a:rPr lang="zh-CN" altLang="en-US" sz="2000" i="1" smtClean="0">
                        <a:latin typeface="Cambria Math" panose="02040503050406030204" pitchFamily="18" charset="0"/>
                      </a:rPr>
                      <m:t>若</m:t>
                    </m:r>
                    <m:d>
                      <m:dPr>
                        <m:beg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𝑉</m:t>
                            </m:r>
                          </m:e>
                          <m:sub>
                            <m:r>
                              <a:rPr lang="zh-CN" altLang="en-US" sz="2000" i="1">
                                <a:latin typeface="Cambria Math" panose="02040503050406030204" pitchFamily="18" charset="0"/>
                              </a:rPr>
                              <m:t>𝑡𝑟𝑎𝑖𝑛</m:t>
                            </m:r>
                          </m:sub>
                        </m:sSub>
                        <m:r>
                          <a:rPr lang="zh-CN" altLang="en-US" sz="2000" i="0">
                            <a:latin typeface="Cambria Math" panose="02040503050406030204" pitchFamily="18" charset="0"/>
                          </a:rPr>
                          <m:t>(</m:t>
                        </m:r>
                        <m:r>
                          <a:rPr lang="zh-CN" altLang="en-US" sz="2000" i="1">
                            <a:latin typeface="Cambria Math" panose="02040503050406030204" pitchFamily="18" charset="0"/>
                          </a:rPr>
                          <m:t>𝑏</m:t>
                        </m:r>
                        <m:r>
                          <a:rPr lang="zh-CN" altLang="en-US" sz="2000" i="0">
                            <a:latin typeface="Cambria Math" panose="02040503050406030204" pitchFamily="18" charset="0"/>
                          </a:rPr>
                          <m:t>)−</m:t>
                        </m:r>
                        <m:borderBox>
                          <m:borderBoxPr>
                            <m:hideTop m:val="on"/>
                            <m:hideBot m:val="on"/>
                            <m:hideLeft m:val="on"/>
                            <m:hideRight m:val="on"/>
                            <m:strikeH m:val="on"/>
                            <m:ctrlPr>
                              <a:rPr lang="zh-CN" altLang="en-US" sz="2000" i="1">
                                <a:latin typeface="Cambria Math" panose="02040503050406030204" pitchFamily="18" charset="0"/>
                              </a:rPr>
                            </m:ctrlPr>
                          </m:borderBoxPr>
                          <m:e>
                            <m:r>
                              <a:rPr lang="zh-CN" altLang="en-US" sz="2000" i="1">
                                <a:latin typeface="Cambria Math" panose="02040503050406030204" pitchFamily="18" charset="0"/>
                              </a:rPr>
                              <m:t>𝑉</m:t>
                            </m:r>
                          </m:e>
                        </m:borderBox>
                        <m:r>
                          <a:rPr lang="zh-CN" altLang="en-US" sz="2000" i="0">
                            <a:latin typeface="Cambria Math" panose="02040503050406030204" pitchFamily="18" charset="0"/>
                          </a:rPr>
                          <m:t>(</m:t>
                        </m:r>
                        <m:r>
                          <a:rPr lang="zh-CN" altLang="en-US" sz="2000" i="1">
                            <a:latin typeface="Cambria Math" panose="02040503050406030204" pitchFamily="18" charset="0"/>
                          </a:rPr>
                          <m:t>𝑏</m:t>
                        </m:r>
                      </m:e>
                    </m:d>
                  </m:oMath>
                </a14:m>
                <a:r>
                  <a:rPr lang="zh-CN" altLang="en-US" sz="2000" dirty="0"/>
                  <a:t>为</a:t>
                </a:r>
                <a:r>
                  <a:rPr lang="zh-CN" altLang="en-US" sz="2000" b="1" dirty="0"/>
                  <a:t>正数</a:t>
                </a:r>
                <a:r>
                  <a:rPr lang="zh-CN" altLang="en-US" sz="2000" dirty="0"/>
                  <a:t>，说明当前</a:t>
                </a:r>
                <a14:m>
                  <m:oMath xmlns:m="http://schemas.openxmlformats.org/officeDocument/2006/math">
                    <m:d>
                      <m:dPr>
                        <m:begChr m:val=""/>
                        <m:ctrlPr>
                          <a:rPr lang="zh-CN" altLang="en-US" sz="2000" i="1">
                            <a:latin typeface="Cambria Math" panose="02040503050406030204" pitchFamily="18" charset="0"/>
                          </a:rPr>
                        </m:ctrlPr>
                      </m:dPr>
                      <m:e>
                        <m:borderBox>
                          <m:borderBoxPr>
                            <m:hideTop m:val="on"/>
                            <m:hideBot m:val="on"/>
                            <m:hideLeft m:val="on"/>
                            <m:hideRight m:val="on"/>
                            <m:strikeH m:val="on"/>
                            <m:ctrlPr>
                              <a:rPr lang="zh-CN" altLang="en-US" sz="2000" i="1">
                                <a:latin typeface="Cambria Math" panose="02040503050406030204" pitchFamily="18" charset="0"/>
                              </a:rPr>
                            </m:ctrlPr>
                          </m:borderBoxPr>
                          <m:e>
                            <m:r>
                              <a:rPr lang="zh-CN" altLang="en-US" sz="2000" i="1">
                                <a:latin typeface="Cambria Math" panose="02040503050406030204" pitchFamily="18" charset="0"/>
                              </a:rPr>
                              <m:t>𝑉</m:t>
                            </m:r>
                          </m:e>
                        </m:borderBox>
                        <m:r>
                          <a:rPr lang="zh-CN" altLang="en-US" sz="2000">
                            <a:latin typeface="Cambria Math" panose="02040503050406030204" pitchFamily="18" charset="0"/>
                          </a:rPr>
                          <m:t>(</m:t>
                        </m:r>
                        <m:r>
                          <a:rPr lang="zh-CN" altLang="en-US" sz="2000" i="1">
                            <a:latin typeface="Cambria Math" panose="02040503050406030204" pitchFamily="18" charset="0"/>
                          </a:rPr>
                          <m:t>𝑏</m:t>
                        </m:r>
                      </m:e>
                    </m:d>
                  </m:oMath>
                </a14:m>
                <a:r>
                  <a:rPr lang="zh-CN" altLang="en-US" sz="2000" b="1" dirty="0"/>
                  <a:t>值偏低</a:t>
                </a:r>
                <a:r>
                  <a:rPr lang="zh-CN" altLang="en-US" sz="2000" dirty="0"/>
                  <a:t>，</a:t>
                </a:r>
                <a:r>
                  <a:rPr lang="zh-CN" altLang="en-US" sz="2000" b="1" dirty="0"/>
                  <a:t>则</a:t>
                </a:r>
                <a14:m>
                  <m:oMath xmlns:m="http://schemas.openxmlformats.org/officeDocument/2006/math">
                    <m:r>
                      <a:rPr lang="zh-CN" altLang="en-US" sz="2000" b="1" i="1" dirty="0">
                        <a:latin typeface="Cambria Math" panose="02040503050406030204" pitchFamily="18" charset="0"/>
                      </a:rPr>
                      <m:t>将</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𝝎</m:t>
                        </m:r>
                      </m:e>
                      <m:sub>
                        <m:r>
                          <a:rPr lang="zh-CN" altLang="en-US" sz="2000" b="1" i="1">
                            <a:latin typeface="Cambria Math" panose="02040503050406030204" pitchFamily="18" charset="0"/>
                          </a:rPr>
                          <m:t>𝒊</m:t>
                        </m:r>
                      </m:sub>
                    </m:sSub>
                    <m:r>
                      <a:rPr lang="zh-CN" altLang="en-US" sz="2000" b="1" i="1">
                        <a:latin typeface="Cambria Math" panose="02040503050406030204" pitchFamily="18" charset="0"/>
                      </a:rPr>
                      <m:t>增大</m:t>
                    </m:r>
                  </m:oMath>
                </a14:m>
                <a:r>
                  <a:rPr lang="zh-CN" altLang="en-US" sz="2000" dirty="0"/>
                  <a:t>；</a:t>
                </a:r>
              </a:p>
              <a:p>
                <a14:m>
                  <m:oMath xmlns:m="http://schemas.openxmlformats.org/officeDocument/2006/math">
                    <m:r>
                      <a:rPr lang="en-US" altLang="zh-CN" sz="2000" b="0" i="1" smtClean="0">
                        <a:latin typeface="Cambria Math" panose="02040503050406030204" pitchFamily="18" charset="0"/>
                      </a:rPr>
                      <m:t>(2)</m:t>
                    </m:r>
                    <m:r>
                      <a:rPr lang="zh-CN" altLang="en-US" sz="2000" i="1">
                        <a:latin typeface="Cambria Math" panose="02040503050406030204" pitchFamily="18" charset="0"/>
                      </a:rPr>
                      <m:t>若</m:t>
                    </m:r>
                    <m:d>
                      <m:dPr>
                        <m:beg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𝑉</m:t>
                            </m:r>
                          </m:e>
                          <m:sub>
                            <m:r>
                              <a:rPr lang="zh-CN" altLang="en-US" sz="2000" i="1">
                                <a:latin typeface="Cambria Math" panose="02040503050406030204" pitchFamily="18" charset="0"/>
                              </a:rPr>
                              <m:t>𝑡𝑟𝑎𝑖𝑛</m:t>
                            </m:r>
                          </m:sub>
                        </m:sSub>
                        <m:r>
                          <a:rPr lang="zh-CN" altLang="en-US" sz="2000">
                            <a:latin typeface="Cambria Math" panose="02040503050406030204" pitchFamily="18" charset="0"/>
                          </a:rPr>
                          <m:t>(</m:t>
                        </m:r>
                        <m:r>
                          <a:rPr lang="zh-CN" altLang="en-US" sz="2000" i="1">
                            <a:latin typeface="Cambria Math" panose="02040503050406030204" pitchFamily="18" charset="0"/>
                          </a:rPr>
                          <m:t>𝑏</m:t>
                        </m:r>
                        <m:r>
                          <a:rPr lang="zh-CN" altLang="en-US" sz="2000">
                            <a:latin typeface="Cambria Math" panose="02040503050406030204" pitchFamily="18" charset="0"/>
                          </a:rPr>
                          <m:t>)−</m:t>
                        </m:r>
                        <m:borderBox>
                          <m:borderBoxPr>
                            <m:hideTop m:val="on"/>
                            <m:hideBot m:val="on"/>
                            <m:hideLeft m:val="on"/>
                            <m:hideRight m:val="on"/>
                            <m:strikeH m:val="on"/>
                            <m:ctrlPr>
                              <a:rPr lang="zh-CN" altLang="en-US" sz="2000" i="1">
                                <a:latin typeface="Cambria Math" panose="02040503050406030204" pitchFamily="18" charset="0"/>
                              </a:rPr>
                            </m:ctrlPr>
                          </m:borderBoxPr>
                          <m:e>
                            <m:r>
                              <a:rPr lang="zh-CN" altLang="en-US" sz="2000" i="1">
                                <a:latin typeface="Cambria Math" panose="02040503050406030204" pitchFamily="18" charset="0"/>
                              </a:rPr>
                              <m:t>𝑉</m:t>
                            </m:r>
                          </m:e>
                        </m:borderBox>
                        <m:r>
                          <a:rPr lang="zh-CN" altLang="en-US" sz="2000">
                            <a:latin typeface="Cambria Math" panose="02040503050406030204" pitchFamily="18" charset="0"/>
                          </a:rPr>
                          <m:t>(</m:t>
                        </m:r>
                        <m:r>
                          <a:rPr lang="zh-CN" altLang="en-US" sz="2000" i="1">
                            <a:latin typeface="Cambria Math" panose="02040503050406030204" pitchFamily="18" charset="0"/>
                          </a:rPr>
                          <m:t>𝑏</m:t>
                        </m:r>
                      </m:e>
                    </m:d>
                  </m:oMath>
                </a14:m>
                <a:r>
                  <a:rPr lang="zh-CN" altLang="en-US" sz="2000" dirty="0"/>
                  <a:t>为</a:t>
                </a:r>
                <a:r>
                  <a:rPr lang="zh-CN" altLang="en-US" sz="2000" b="1" dirty="0"/>
                  <a:t>负数</a:t>
                </a:r>
                <a:r>
                  <a:rPr lang="zh-CN" altLang="en-US" sz="2000" dirty="0"/>
                  <a:t>，说明当前</a:t>
                </a:r>
                <a14:m>
                  <m:oMath xmlns:m="http://schemas.openxmlformats.org/officeDocument/2006/math">
                    <m:d>
                      <m:dPr>
                        <m:begChr m:val=""/>
                        <m:ctrlPr>
                          <a:rPr lang="zh-CN" altLang="en-US" sz="2000" i="1">
                            <a:latin typeface="Cambria Math" panose="02040503050406030204" pitchFamily="18" charset="0"/>
                          </a:rPr>
                        </m:ctrlPr>
                      </m:dPr>
                      <m:e>
                        <m:borderBox>
                          <m:borderBoxPr>
                            <m:hideTop m:val="on"/>
                            <m:hideBot m:val="on"/>
                            <m:hideLeft m:val="on"/>
                            <m:hideRight m:val="on"/>
                            <m:strikeH m:val="on"/>
                            <m:ctrlPr>
                              <a:rPr lang="zh-CN" altLang="en-US" sz="2000" i="1">
                                <a:latin typeface="Cambria Math" panose="02040503050406030204" pitchFamily="18" charset="0"/>
                              </a:rPr>
                            </m:ctrlPr>
                          </m:borderBoxPr>
                          <m:e>
                            <m:r>
                              <a:rPr lang="zh-CN" altLang="en-US" sz="2000" i="1">
                                <a:latin typeface="Cambria Math" panose="02040503050406030204" pitchFamily="18" charset="0"/>
                              </a:rPr>
                              <m:t>𝑉</m:t>
                            </m:r>
                          </m:e>
                        </m:borderBox>
                        <m:r>
                          <a:rPr lang="zh-CN" altLang="en-US" sz="2000">
                            <a:latin typeface="Cambria Math" panose="02040503050406030204" pitchFamily="18" charset="0"/>
                          </a:rPr>
                          <m:t>(</m:t>
                        </m:r>
                        <m:r>
                          <a:rPr lang="zh-CN" altLang="en-US" sz="2000" i="1">
                            <a:latin typeface="Cambria Math" panose="02040503050406030204" pitchFamily="18" charset="0"/>
                          </a:rPr>
                          <m:t>𝑏</m:t>
                        </m:r>
                      </m:e>
                    </m:d>
                  </m:oMath>
                </a14:m>
                <a:r>
                  <a:rPr lang="zh-CN" altLang="en-US" sz="2000" b="1" dirty="0"/>
                  <a:t>值偏大</a:t>
                </a:r>
                <a:r>
                  <a:rPr lang="zh-CN" altLang="en-US" sz="2000" dirty="0"/>
                  <a:t>，则</a:t>
                </a:r>
                <a14:m>
                  <m:oMath xmlns:m="http://schemas.openxmlformats.org/officeDocument/2006/math">
                    <m:r>
                      <a:rPr lang="zh-CN" altLang="en-US" sz="2000" i="1" dirty="0">
                        <a:latin typeface="Cambria Math" panose="02040503050406030204" pitchFamily="18" charset="0"/>
                      </a:rPr>
                      <m:t>将</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𝝎</m:t>
                        </m:r>
                      </m:e>
                      <m:sub>
                        <m:r>
                          <a:rPr lang="zh-CN" altLang="en-US" sz="2000" b="1" i="1">
                            <a:latin typeface="Cambria Math" panose="02040503050406030204" pitchFamily="18" charset="0"/>
                          </a:rPr>
                          <m:t>𝒊</m:t>
                        </m:r>
                      </m:sub>
                    </m:sSub>
                    <m:r>
                      <a:rPr lang="zh-CN" altLang="en-US" sz="2000" b="1" i="1">
                        <a:latin typeface="Cambria Math" panose="02040503050406030204" pitchFamily="18" charset="0"/>
                      </a:rPr>
                      <m:t>减少</m:t>
                    </m:r>
                  </m:oMath>
                </a14:m>
                <a:r>
                  <a:rPr lang="zh-CN" altLang="en-US" sz="2000" dirty="0"/>
                  <a:t>；</a:t>
                </a:r>
                <a:endParaRPr lang="en-US" altLang="zh-CN" sz="2000" dirty="0"/>
              </a:p>
              <a:p>
                <a14:m>
                  <m:oMath xmlns:m="http://schemas.openxmlformats.org/officeDocument/2006/math">
                    <m:r>
                      <a:rPr lang="en-US" altLang="zh-CN" sz="2000" b="0" i="1" smtClean="0">
                        <a:latin typeface="Cambria Math" panose="02040503050406030204" pitchFamily="18" charset="0"/>
                      </a:rPr>
                      <m:t>(3)</m:t>
                    </m:r>
                    <m:r>
                      <a:rPr lang="zh-CN" altLang="en-US" sz="2000" i="1">
                        <a:latin typeface="Cambria Math" panose="02040503050406030204" pitchFamily="18" charset="0"/>
                      </a:rPr>
                      <m:t>若</m:t>
                    </m:r>
                    <m:d>
                      <m:dPr>
                        <m:beg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𝑉</m:t>
                            </m:r>
                          </m:e>
                          <m:sub>
                            <m:r>
                              <a:rPr lang="zh-CN" altLang="en-US" sz="2000" i="1">
                                <a:latin typeface="Cambria Math" panose="02040503050406030204" pitchFamily="18" charset="0"/>
                              </a:rPr>
                              <m:t>𝑡𝑟𝑎𝑖𝑛</m:t>
                            </m:r>
                          </m:sub>
                        </m:sSub>
                        <m:r>
                          <a:rPr lang="zh-CN" altLang="en-US" sz="2000">
                            <a:latin typeface="Cambria Math" panose="02040503050406030204" pitchFamily="18" charset="0"/>
                          </a:rPr>
                          <m:t>(</m:t>
                        </m:r>
                        <m:r>
                          <a:rPr lang="zh-CN" altLang="en-US" sz="2000" i="1">
                            <a:latin typeface="Cambria Math" panose="02040503050406030204" pitchFamily="18" charset="0"/>
                          </a:rPr>
                          <m:t>𝑏</m:t>
                        </m:r>
                        <m:r>
                          <a:rPr lang="zh-CN" altLang="en-US" sz="2000">
                            <a:latin typeface="Cambria Math" panose="02040503050406030204" pitchFamily="18" charset="0"/>
                          </a:rPr>
                          <m:t>)−</m:t>
                        </m:r>
                        <m:borderBox>
                          <m:borderBoxPr>
                            <m:hideTop m:val="on"/>
                            <m:hideBot m:val="on"/>
                            <m:hideLeft m:val="on"/>
                            <m:hideRight m:val="on"/>
                            <m:strikeH m:val="on"/>
                            <m:ctrlPr>
                              <a:rPr lang="zh-CN" altLang="en-US" sz="2000" i="1">
                                <a:latin typeface="Cambria Math" panose="02040503050406030204" pitchFamily="18" charset="0"/>
                              </a:rPr>
                            </m:ctrlPr>
                          </m:borderBoxPr>
                          <m:e>
                            <m:r>
                              <a:rPr lang="zh-CN" altLang="en-US" sz="2000" i="1">
                                <a:latin typeface="Cambria Math" panose="02040503050406030204" pitchFamily="18" charset="0"/>
                              </a:rPr>
                              <m:t>𝑉</m:t>
                            </m:r>
                          </m:e>
                        </m:borderBox>
                        <m:r>
                          <a:rPr lang="zh-CN" altLang="en-US" sz="2000">
                            <a:latin typeface="Cambria Math" panose="02040503050406030204" pitchFamily="18" charset="0"/>
                          </a:rPr>
                          <m:t>(</m:t>
                        </m:r>
                        <m:r>
                          <a:rPr lang="zh-CN" altLang="en-US" sz="2000" i="1">
                            <a:latin typeface="Cambria Math" panose="02040503050406030204" pitchFamily="18" charset="0"/>
                          </a:rPr>
                          <m:t>𝑏</m:t>
                        </m:r>
                      </m:e>
                    </m:d>
                  </m:oMath>
                </a14:m>
                <a:r>
                  <a:rPr lang="zh-CN" altLang="en-US" sz="2000" dirty="0"/>
                  <a:t>为</a:t>
                </a:r>
                <a:r>
                  <a:rPr lang="en-US" altLang="zh-CN" sz="2000" dirty="0"/>
                  <a:t>0</a:t>
                </a:r>
                <a:r>
                  <a:rPr lang="zh-CN" altLang="en-US" sz="2000" dirty="0"/>
                  <a:t>，说明当前</a:t>
                </a:r>
                <a14:m>
                  <m:oMath xmlns:m="http://schemas.openxmlformats.org/officeDocument/2006/math">
                    <m:d>
                      <m:dPr>
                        <m:begChr m:val=""/>
                        <m:ctrlPr>
                          <a:rPr lang="zh-CN" altLang="en-US" sz="2000" i="1">
                            <a:latin typeface="Cambria Math" panose="02040503050406030204" pitchFamily="18" charset="0"/>
                          </a:rPr>
                        </m:ctrlPr>
                      </m:dPr>
                      <m:e>
                        <m:borderBox>
                          <m:borderBoxPr>
                            <m:hideTop m:val="on"/>
                            <m:hideBot m:val="on"/>
                            <m:hideLeft m:val="on"/>
                            <m:hideRight m:val="on"/>
                            <m:strikeH m:val="on"/>
                            <m:ctrlPr>
                              <a:rPr lang="zh-CN" altLang="en-US" sz="2000" i="1">
                                <a:latin typeface="Cambria Math" panose="02040503050406030204" pitchFamily="18" charset="0"/>
                              </a:rPr>
                            </m:ctrlPr>
                          </m:borderBoxPr>
                          <m:e>
                            <m:r>
                              <a:rPr lang="zh-CN" altLang="en-US" sz="2000" i="1">
                                <a:latin typeface="Cambria Math" panose="02040503050406030204" pitchFamily="18" charset="0"/>
                              </a:rPr>
                              <m:t>𝑉</m:t>
                            </m:r>
                          </m:e>
                        </m:borderBox>
                        <m:r>
                          <a:rPr lang="zh-CN" altLang="en-US" sz="2000">
                            <a:latin typeface="Cambria Math" panose="02040503050406030204" pitchFamily="18" charset="0"/>
                          </a:rPr>
                          <m:t>(</m:t>
                        </m:r>
                        <m:r>
                          <a:rPr lang="zh-CN" altLang="en-US" sz="2000" i="1">
                            <a:latin typeface="Cambria Math" panose="02040503050406030204" pitchFamily="18" charset="0"/>
                          </a:rPr>
                          <m:t>𝑏</m:t>
                        </m:r>
                      </m:e>
                    </m:d>
                  </m:oMath>
                </a14:m>
                <a:r>
                  <a:rPr lang="zh-CN" altLang="en-US" sz="2000" dirty="0"/>
                  <a:t>值</a:t>
                </a:r>
                <a:r>
                  <a:rPr lang="zh-CN" altLang="en-US" sz="2000" b="1" dirty="0"/>
                  <a:t>合适</a:t>
                </a:r>
                <a:r>
                  <a:rPr lang="zh-CN" altLang="en-US" sz="2000" dirty="0"/>
                  <a:t>，则</a:t>
                </a:r>
                <a14:m>
                  <m:oMath xmlns:m="http://schemas.openxmlformats.org/officeDocument/2006/math">
                    <m:r>
                      <a:rPr lang="zh-CN" altLang="en-US" sz="2000" i="1" dirty="0">
                        <a:latin typeface="Cambria Math" panose="02040503050406030204" pitchFamily="18" charset="0"/>
                      </a:rPr>
                      <m:t>将</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𝜔</m:t>
                        </m:r>
                      </m:e>
                      <m:sub>
                        <m:r>
                          <a:rPr lang="zh-CN" altLang="en-US" sz="2000" i="1">
                            <a:latin typeface="Cambria Math" panose="02040503050406030204" pitchFamily="18" charset="0"/>
                          </a:rPr>
                          <m:t>𝑖</m:t>
                        </m:r>
                      </m:sub>
                    </m:sSub>
                    <m:r>
                      <a:rPr lang="zh-CN" altLang="en-US" sz="2000" b="1" i="1">
                        <a:latin typeface="Cambria Math" panose="02040503050406030204" pitchFamily="18" charset="0"/>
                      </a:rPr>
                      <m:t>保持</m:t>
                    </m:r>
                  </m:oMath>
                </a14:m>
                <a:r>
                  <a:rPr lang="zh-CN" altLang="en-US" sz="2000" b="1" dirty="0"/>
                  <a:t>不变</a:t>
                </a:r>
                <a:r>
                  <a:rPr lang="zh-CN" altLang="en-US" sz="2000" dirty="0"/>
                  <a:t>；</a:t>
                </a:r>
                <a:endParaRPr lang="en-US" altLang="zh-CN" sz="2000" dirty="0"/>
              </a:p>
              <a:p>
                <a:endParaRPr lang="en-US" altLang="zh-CN" sz="2000" dirty="0"/>
              </a:p>
              <a:p>
                <a:r>
                  <a:rPr lang="en-US" altLang="zh-CN" sz="2000" dirty="0"/>
                  <a:t>(4)</a:t>
                </a:r>
                <a:r>
                  <a:rPr lang="zh-CN" altLang="en-US" sz="2000" dirty="0"/>
                  <a:t>各</a:t>
                </a:r>
                <a:r>
                  <a:rPr lang="zh-CN" altLang="en-US" sz="2000" b="1" dirty="0"/>
                  <a:t>系数</a:t>
                </a:r>
                <a14:m>
                  <m:oMath xmlns:m="http://schemas.openxmlformats.org/officeDocument/2006/math">
                    <m:r>
                      <a:rPr lang="zh-CN" altLang="en-US" sz="2000" b="1" i="1">
                        <a:latin typeface="Cambria Math" panose="02040503050406030204" pitchFamily="18" charset="0"/>
                      </a:rPr>
                      <m:t>𝝎</m:t>
                    </m:r>
                  </m:oMath>
                </a14:m>
                <a:r>
                  <a:rPr lang="zh-CN" altLang="en-US" sz="2000" b="1" dirty="0"/>
                  <a:t>变化的大小</a:t>
                </a:r>
                <a:r>
                  <a:rPr lang="zh-CN" altLang="en-US" sz="2000" dirty="0"/>
                  <a:t>与其相应特性在棋盘中出现的</a:t>
                </a:r>
                <a:r>
                  <a:rPr lang="zh-CN" altLang="en-US" sz="2000" b="1" dirty="0"/>
                  <a:t>次数（</a:t>
                </a:r>
                <a14:m>
                  <m:oMath xmlns:m="http://schemas.openxmlformats.org/officeDocument/2006/math">
                    <m:sSub>
                      <m:sSubPr>
                        <m:ctrlPr>
                          <a:rPr lang="zh-CN" altLang="en-US" sz="2000" b="1" i="1">
                            <a:latin typeface="Cambria Math" panose="02040503050406030204" pitchFamily="18" charset="0"/>
                          </a:rPr>
                        </m:ctrlPr>
                      </m:sSubPr>
                      <m:e>
                        <m:r>
                          <a:rPr lang="zh-CN" altLang="en-US" sz="2000" b="1" i="1" smtClean="0">
                            <a:latin typeface="Cambria Math" panose="02040503050406030204" pitchFamily="18" charset="0"/>
                          </a:rPr>
                          <m:t>即</m:t>
                        </m:r>
                        <m:r>
                          <a:rPr lang="zh-CN" altLang="en-US" sz="2000" b="1" i="1">
                            <a:latin typeface="Cambria Math" panose="02040503050406030204" pitchFamily="18" charset="0"/>
                          </a:rPr>
                          <m:t>𝒙</m:t>
                        </m:r>
                      </m:e>
                      <m:sub>
                        <m:r>
                          <a:rPr lang="zh-CN" altLang="en-US" sz="2000" b="1" i="1">
                            <a:latin typeface="Cambria Math" panose="02040503050406030204" pitchFamily="18" charset="0"/>
                          </a:rPr>
                          <m:t>𝒊</m:t>
                        </m:r>
                      </m:sub>
                    </m:sSub>
                  </m:oMath>
                </a14:m>
                <a:r>
                  <a:rPr lang="zh-CN" altLang="en-US" sz="2000" b="1" dirty="0"/>
                  <a:t>）</a:t>
                </a:r>
                <a:r>
                  <a:rPr lang="zh-CN" altLang="en-US" sz="2000" dirty="0"/>
                  <a:t>成</a:t>
                </a:r>
                <a:r>
                  <a:rPr lang="zh-CN" altLang="en-US" sz="2000" b="1" dirty="0"/>
                  <a:t>正比</a:t>
                </a:r>
                <a:r>
                  <a:rPr lang="zh-CN" altLang="en-US" sz="2000" dirty="0"/>
                  <a:t>。</a:t>
                </a:r>
                <a:endParaRPr lang="en-US" altLang="zh-CN" sz="2000" dirty="0"/>
              </a:p>
              <a:p>
                <a:r>
                  <a:rPr lang="zh-CN" altLang="en-US" sz="2000" b="1" dirty="0"/>
                  <a:t>理论上</a:t>
                </a:r>
                <a:r>
                  <a:rPr lang="zh-CN" altLang="en-US" sz="2000" dirty="0"/>
                  <a:t>，</a:t>
                </a:r>
                <a:r>
                  <a:rPr lang="en-US" altLang="zh-CN" sz="2000" dirty="0"/>
                  <a:t>LMS</a:t>
                </a:r>
                <a:r>
                  <a:rPr lang="zh-CN" altLang="en-US" sz="2000" dirty="0"/>
                  <a:t>系数调整规则是 </a:t>
                </a:r>
                <a:r>
                  <a:rPr lang="zh-CN" altLang="en-US" sz="2000" u="sng" dirty="0">
                    <a:solidFill>
                      <a:srgbClr val="FF0000"/>
                    </a:solidFill>
                  </a:rPr>
                  <a:t>随机梯度下降</a:t>
                </a:r>
                <a:r>
                  <a:rPr lang="zh-CN" altLang="en-US" sz="2000" dirty="0">
                    <a:solidFill>
                      <a:srgbClr val="FF0000"/>
                    </a:solidFill>
                  </a:rPr>
                  <a:t>搜索方法</a:t>
                </a:r>
                <a:r>
                  <a:rPr lang="zh-CN" altLang="en-US" sz="2000" dirty="0"/>
                  <a:t>。</a:t>
                </a:r>
              </a:p>
            </p:txBody>
          </p:sp>
        </mc:Choice>
        <mc:Fallback xmlns="">
          <p:sp>
            <p:nvSpPr>
              <p:cNvPr id="3" name="矩形 2"/>
              <p:cNvSpPr>
                <a:spLocks noRot="1" noChangeAspect="1" noMove="1" noResize="1" noEditPoints="1" noAdjustHandles="1" noChangeArrowheads="1" noChangeShapeType="1" noTextEdit="1"/>
              </p:cNvSpPr>
              <p:nvPr/>
            </p:nvSpPr>
            <p:spPr>
              <a:xfrm>
                <a:off x="535869" y="4361312"/>
                <a:ext cx="7992888" cy="2246769"/>
              </a:xfrm>
              <a:prstGeom prst="rect">
                <a:avLst/>
              </a:prstGeom>
              <a:blipFill rotWithShape="0">
                <a:blip r:embed="rId6"/>
                <a:stretch>
                  <a:fillRect l="-839" t="-21951" b="-4065"/>
                </a:stretch>
              </a:blipFill>
            </p:spPr>
            <p:txBody>
              <a:bodyPr/>
              <a:lstStyle/>
              <a:p>
                <a:r>
                  <a:rPr lang="zh-CN" altLang="en-US">
                    <a:noFill/>
                  </a:rPr>
                  <a:t> </a:t>
                </a:r>
              </a:p>
            </p:txBody>
          </p:sp>
        </mc:Fallback>
      </mc:AlternateContent>
      <p:sp>
        <p:nvSpPr>
          <p:cNvPr id="5" name="椭圆 4"/>
          <p:cNvSpPr/>
          <p:nvPr/>
        </p:nvSpPr>
        <p:spPr>
          <a:xfrm>
            <a:off x="3756029" y="3018188"/>
            <a:ext cx="364030" cy="432048"/>
          </a:xfrm>
          <a:prstGeom prst="ellipse">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5" idx="4"/>
            <a:endCxn id="2" idx="0"/>
          </p:cNvCxnSpPr>
          <p:nvPr/>
        </p:nvCxnSpPr>
        <p:spPr>
          <a:xfrm>
            <a:off x="3938044" y="3450236"/>
            <a:ext cx="465690" cy="552169"/>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795679" y="241010"/>
            <a:ext cx="3552642" cy="584775"/>
          </a:xfrm>
          <a:prstGeom prst="rect">
            <a:avLst/>
          </a:prstGeom>
          <a:noFill/>
        </p:spPr>
        <p:txBody>
          <a:bodyPr wrap="square" rtlCol="0">
            <a:spAutoFit/>
          </a:bodyPr>
          <a:lstStyle/>
          <a:p>
            <a:r>
              <a:rPr lang="zh-CN" altLang="en-US" sz="3200" dirty="0"/>
              <a:t>动态调整系数</a:t>
            </a:r>
          </a:p>
        </p:txBody>
      </p:sp>
    </p:spTree>
    <p:extLst>
      <p:ext uri="{BB962C8B-B14F-4D97-AF65-F5344CB8AC3E}">
        <p14:creationId xmlns:p14="http://schemas.microsoft.com/office/powerpoint/2010/main" val="2879248911"/>
      </p:ext>
    </p:extLst>
  </p:cSld>
  <p:clrMapOvr>
    <a:masterClrMapping/>
  </p:clrMapOvr>
  <p:transition>
    <p:blinds dir="vert"/>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857232"/>
            <a:ext cx="8153400" cy="1000131"/>
          </a:xfrm>
        </p:spPr>
        <p:txBody>
          <a:bodyPr/>
          <a:lstStyle/>
          <a:p>
            <a:r>
              <a:rPr lang="zh-CN" altLang="en-US" dirty="0"/>
              <a:t>以</a:t>
            </a:r>
            <a:r>
              <a:rPr lang="en-US" dirty="0"/>
              <a:t>TD-Gammon</a:t>
            </a:r>
            <a:r>
              <a:rPr lang="zh-CN" altLang="en-US" dirty="0"/>
              <a:t>系统（西洋双陆棋学习系统）为例，</a:t>
            </a:r>
            <a:r>
              <a:rPr lang="zh-CN" altLang="en-US" b="1" u="sng" dirty="0"/>
              <a:t>经过函数逼近算法的选择活动之后</a:t>
            </a:r>
            <a:r>
              <a:rPr lang="zh-CN" altLang="en-US" dirty="0"/>
              <a:t>的</a:t>
            </a:r>
            <a:r>
              <a:rPr lang="zh-CN" altLang="en-US" b="1" dirty="0"/>
              <a:t>系统描述</a:t>
            </a:r>
            <a:r>
              <a:rPr lang="zh-CN" altLang="en-US" dirty="0"/>
              <a:t>如下：</a:t>
            </a:r>
          </a:p>
          <a:p>
            <a:endParaRPr lang="zh-CN" altLang="en-US" dirty="0"/>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
        <p:nvSpPr>
          <p:cNvPr id="5" name="TextBox 4"/>
          <p:cNvSpPr txBox="1"/>
          <p:nvPr/>
        </p:nvSpPr>
        <p:spPr>
          <a:xfrm>
            <a:off x="642910" y="1809676"/>
            <a:ext cx="7929618" cy="452431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solidFill>
                  <a:schemeClr val="tx1"/>
                </a:solidFill>
              </a:rPr>
              <a:t> </a:t>
            </a:r>
            <a:endParaRPr lang="zh-CN" altLang="en-US" sz="2400" dirty="0">
              <a:solidFill>
                <a:schemeClr val="tx1"/>
              </a:solidFill>
            </a:endParaRPr>
          </a:p>
          <a:p>
            <a:r>
              <a:rPr lang="zh-CN" altLang="en-US" sz="2400" dirty="0">
                <a:solidFill>
                  <a:schemeClr val="tx1"/>
                </a:solidFill>
              </a:rPr>
              <a:t>任务</a:t>
            </a:r>
            <a:r>
              <a:rPr lang="en-US" sz="2400" dirty="0">
                <a:solidFill>
                  <a:schemeClr val="tx1"/>
                </a:solidFill>
              </a:rPr>
              <a:t>T:</a:t>
            </a:r>
            <a:r>
              <a:rPr lang="zh-CN" altLang="en-US" sz="2400" dirty="0">
                <a:solidFill>
                  <a:schemeClr val="tx1"/>
                </a:solidFill>
              </a:rPr>
              <a:t>下西洋跳棋</a:t>
            </a:r>
          </a:p>
          <a:p>
            <a:r>
              <a:rPr lang="zh-CN" altLang="en-US" sz="2400" dirty="0">
                <a:solidFill>
                  <a:schemeClr val="tx1"/>
                </a:solidFill>
              </a:rPr>
              <a:t>性能标准</a:t>
            </a:r>
            <a:r>
              <a:rPr lang="en-US" sz="2400" dirty="0">
                <a:solidFill>
                  <a:schemeClr val="tx1"/>
                </a:solidFill>
              </a:rPr>
              <a:t>P: </a:t>
            </a:r>
            <a:r>
              <a:rPr lang="zh-CN" altLang="en-US" sz="2400" dirty="0">
                <a:solidFill>
                  <a:schemeClr val="tx1"/>
                </a:solidFill>
              </a:rPr>
              <a:t>击败对手的百分比</a:t>
            </a:r>
          </a:p>
          <a:p>
            <a:r>
              <a:rPr lang="zh-CN" altLang="en-US" sz="2400" dirty="0">
                <a:solidFill>
                  <a:schemeClr val="tx1"/>
                </a:solidFill>
              </a:rPr>
              <a:t>训练经验</a:t>
            </a:r>
            <a:r>
              <a:rPr lang="en-US" sz="2400" dirty="0">
                <a:solidFill>
                  <a:schemeClr val="tx1"/>
                </a:solidFill>
              </a:rPr>
              <a:t>E: </a:t>
            </a:r>
            <a:r>
              <a:rPr lang="zh-CN" altLang="en-US" sz="2400" dirty="0">
                <a:solidFill>
                  <a:schemeClr val="tx1"/>
                </a:solidFill>
              </a:rPr>
              <a:t>和自己进行训练对弈</a:t>
            </a:r>
          </a:p>
          <a:p>
            <a:r>
              <a:rPr lang="zh-CN" altLang="en-US" sz="2400" dirty="0">
                <a:solidFill>
                  <a:schemeClr val="tx1"/>
                </a:solidFill>
              </a:rPr>
              <a:t>目标函数：</a:t>
            </a:r>
            <a:r>
              <a:rPr lang="en-US" sz="2400" dirty="0">
                <a:solidFill>
                  <a:schemeClr val="tx1"/>
                </a:solidFill>
              </a:rPr>
              <a:t>V: </a:t>
            </a:r>
            <a:r>
              <a:rPr lang="en-US" sz="2400" dirty="0" err="1">
                <a:solidFill>
                  <a:schemeClr val="tx1"/>
                </a:solidFill>
              </a:rPr>
              <a:t>Board→</a:t>
            </a:r>
            <a:r>
              <a:rPr lang="en-US" sz="2400" i="1" dirty="0" err="1">
                <a:solidFill>
                  <a:schemeClr val="tx1"/>
                </a:solidFill>
              </a:rPr>
              <a:t>R</a:t>
            </a:r>
            <a:r>
              <a:rPr lang="en-US" sz="2400" i="1" dirty="0">
                <a:solidFill>
                  <a:schemeClr val="tx1"/>
                </a:solidFill>
              </a:rPr>
              <a:t>   </a:t>
            </a:r>
          </a:p>
          <a:p>
            <a:r>
              <a:rPr lang="zh-CN" altLang="en-US" sz="2400" dirty="0">
                <a:solidFill>
                  <a:schemeClr val="tx1"/>
                </a:solidFill>
              </a:rPr>
              <a:t>目标函数的表示</a:t>
            </a:r>
            <a:r>
              <a:rPr lang="en-US" sz="2400" dirty="0">
                <a:solidFill>
                  <a:schemeClr val="tx1"/>
                </a:solidFill>
              </a:rPr>
              <a:t>: </a:t>
            </a:r>
            <a:r>
              <a:rPr lang="en-US" sz="2400" i="1" strike="sngStrike" dirty="0">
                <a:solidFill>
                  <a:schemeClr val="tx1"/>
                </a:solidFill>
              </a:rPr>
              <a:t>V</a:t>
            </a:r>
            <a:r>
              <a:rPr lang="en-US" sz="2400" i="1" dirty="0">
                <a:solidFill>
                  <a:schemeClr val="tx1"/>
                </a:solidFill>
              </a:rPr>
              <a:t>(b)  =  w</a:t>
            </a:r>
            <a:r>
              <a:rPr lang="en-US" sz="2400" i="1" baseline="-25000" dirty="0">
                <a:solidFill>
                  <a:schemeClr val="tx1"/>
                </a:solidFill>
              </a:rPr>
              <a:t>0</a:t>
            </a:r>
            <a:r>
              <a:rPr lang="en-US" sz="2400" i="1" dirty="0">
                <a:solidFill>
                  <a:schemeClr val="tx1"/>
                </a:solidFill>
              </a:rPr>
              <a:t> + w</a:t>
            </a:r>
            <a:r>
              <a:rPr lang="en-US" sz="2400" i="1" baseline="-25000" dirty="0">
                <a:solidFill>
                  <a:schemeClr val="tx1"/>
                </a:solidFill>
              </a:rPr>
              <a:t>1</a:t>
            </a:r>
            <a:r>
              <a:rPr lang="en-US" sz="2400" i="1" dirty="0">
                <a:solidFill>
                  <a:schemeClr val="tx1"/>
                </a:solidFill>
              </a:rPr>
              <a:t>x</a:t>
            </a:r>
            <a:r>
              <a:rPr lang="en-US" sz="2400" i="1" baseline="-25000" dirty="0">
                <a:solidFill>
                  <a:schemeClr val="tx1"/>
                </a:solidFill>
              </a:rPr>
              <a:t>1 </a:t>
            </a:r>
            <a:r>
              <a:rPr lang="en-US" sz="2400" i="1" dirty="0">
                <a:solidFill>
                  <a:schemeClr val="tx1"/>
                </a:solidFill>
              </a:rPr>
              <a:t>+ w</a:t>
            </a:r>
            <a:r>
              <a:rPr lang="en-US" sz="2400" i="1" baseline="-25000" dirty="0">
                <a:solidFill>
                  <a:schemeClr val="tx1"/>
                </a:solidFill>
              </a:rPr>
              <a:t>2</a:t>
            </a:r>
            <a:r>
              <a:rPr lang="en-US" sz="2400" i="1" dirty="0">
                <a:solidFill>
                  <a:schemeClr val="tx1"/>
                </a:solidFill>
              </a:rPr>
              <a:t>x</a:t>
            </a:r>
            <a:r>
              <a:rPr lang="en-US" sz="2400" i="1" baseline="-25000" dirty="0">
                <a:solidFill>
                  <a:schemeClr val="tx1"/>
                </a:solidFill>
              </a:rPr>
              <a:t>2 </a:t>
            </a:r>
            <a:r>
              <a:rPr lang="en-US" sz="2400" i="1" dirty="0">
                <a:solidFill>
                  <a:schemeClr val="tx1"/>
                </a:solidFill>
              </a:rPr>
              <a:t>+ w</a:t>
            </a:r>
            <a:r>
              <a:rPr lang="en-US" sz="2400" i="1" baseline="-25000" dirty="0">
                <a:solidFill>
                  <a:schemeClr val="tx1"/>
                </a:solidFill>
              </a:rPr>
              <a:t>3</a:t>
            </a:r>
            <a:r>
              <a:rPr lang="en-US" sz="2400" i="1" dirty="0">
                <a:solidFill>
                  <a:schemeClr val="tx1"/>
                </a:solidFill>
              </a:rPr>
              <a:t>x</a:t>
            </a:r>
            <a:r>
              <a:rPr lang="en-US" sz="2400" i="1" baseline="-25000" dirty="0">
                <a:solidFill>
                  <a:schemeClr val="tx1"/>
                </a:solidFill>
              </a:rPr>
              <a:t>3 </a:t>
            </a:r>
            <a:r>
              <a:rPr lang="en-US" sz="2400" i="1" dirty="0">
                <a:solidFill>
                  <a:schemeClr val="tx1"/>
                </a:solidFill>
              </a:rPr>
              <a:t>+ w</a:t>
            </a:r>
            <a:r>
              <a:rPr lang="en-US" sz="2400" i="1" baseline="-25000" dirty="0">
                <a:solidFill>
                  <a:schemeClr val="tx1"/>
                </a:solidFill>
              </a:rPr>
              <a:t>4</a:t>
            </a:r>
            <a:r>
              <a:rPr lang="en-US" sz="2400" i="1" dirty="0">
                <a:solidFill>
                  <a:schemeClr val="tx1"/>
                </a:solidFill>
              </a:rPr>
              <a:t>x</a:t>
            </a:r>
            <a:r>
              <a:rPr lang="en-US" sz="2400" i="1" baseline="-25000" dirty="0">
                <a:solidFill>
                  <a:schemeClr val="tx1"/>
                </a:solidFill>
              </a:rPr>
              <a:t>4 </a:t>
            </a:r>
            <a:r>
              <a:rPr lang="en-US" sz="2400" i="1" dirty="0">
                <a:solidFill>
                  <a:schemeClr val="tx1"/>
                </a:solidFill>
              </a:rPr>
              <a:t>+ w</a:t>
            </a:r>
            <a:r>
              <a:rPr lang="en-US" sz="2400" i="1" baseline="-25000" dirty="0">
                <a:solidFill>
                  <a:schemeClr val="tx1"/>
                </a:solidFill>
              </a:rPr>
              <a:t>5</a:t>
            </a:r>
            <a:r>
              <a:rPr lang="en-US" sz="2400" i="1" dirty="0">
                <a:solidFill>
                  <a:schemeClr val="tx1"/>
                </a:solidFill>
              </a:rPr>
              <a:t>x</a:t>
            </a:r>
            <a:r>
              <a:rPr lang="en-US" sz="2400" i="1" baseline="-25000" dirty="0">
                <a:solidFill>
                  <a:schemeClr val="tx1"/>
                </a:solidFill>
              </a:rPr>
              <a:t>5 </a:t>
            </a:r>
            <a:r>
              <a:rPr lang="en-US" sz="2400" i="1" dirty="0">
                <a:solidFill>
                  <a:schemeClr val="tx1"/>
                </a:solidFill>
              </a:rPr>
              <a:t>+ w</a:t>
            </a:r>
            <a:r>
              <a:rPr lang="en-US" sz="2400" i="1" baseline="-25000" dirty="0">
                <a:solidFill>
                  <a:schemeClr val="tx1"/>
                </a:solidFill>
              </a:rPr>
              <a:t>6</a:t>
            </a:r>
            <a:r>
              <a:rPr lang="en-US" sz="2400" i="1" dirty="0">
                <a:solidFill>
                  <a:schemeClr val="tx1"/>
                </a:solidFill>
              </a:rPr>
              <a:t>x</a:t>
            </a:r>
            <a:r>
              <a:rPr lang="en-US" sz="2400" i="1" baseline="-25000" dirty="0">
                <a:solidFill>
                  <a:schemeClr val="tx1"/>
                </a:solidFill>
              </a:rPr>
              <a:t>6</a:t>
            </a:r>
            <a:r>
              <a:rPr lang="zh-CN" altLang="en-US" sz="2400" i="1" baseline="-25000" dirty="0">
                <a:solidFill>
                  <a:schemeClr val="tx1"/>
                </a:solidFill>
              </a:rPr>
              <a:t>，</a:t>
            </a:r>
            <a:endParaRPr lang="zh-CN" altLang="en-US" sz="2400" dirty="0">
              <a:solidFill>
                <a:schemeClr val="tx1"/>
              </a:solidFill>
            </a:endParaRPr>
          </a:p>
          <a:p>
            <a:r>
              <a:rPr lang="zh-CN" altLang="en-US" sz="2400" b="1" dirty="0">
                <a:solidFill>
                  <a:schemeClr val="tx1"/>
                </a:solidFill>
              </a:rPr>
              <a:t>函数逼近算法</a:t>
            </a:r>
            <a:r>
              <a:rPr lang="en-US" sz="2400" b="1" dirty="0">
                <a:solidFill>
                  <a:schemeClr val="tx1"/>
                </a:solidFill>
              </a:rPr>
              <a:t>:</a:t>
            </a:r>
            <a:endParaRPr lang="zh-CN" altLang="en-US" sz="2400" b="1" dirty="0">
              <a:solidFill>
                <a:schemeClr val="tx1"/>
              </a:solidFill>
            </a:endParaRPr>
          </a:p>
          <a:p>
            <a:r>
              <a:rPr lang="zh-CN" altLang="en-US" sz="2400" dirty="0">
                <a:solidFill>
                  <a:schemeClr val="tx1"/>
                </a:solidFill>
              </a:rPr>
              <a:t>（</a:t>
            </a:r>
            <a:r>
              <a:rPr lang="en-US" sz="2400" dirty="0">
                <a:solidFill>
                  <a:schemeClr val="tx1"/>
                </a:solidFill>
              </a:rPr>
              <a:t>1</a:t>
            </a:r>
            <a:r>
              <a:rPr lang="zh-CN" altLang="en-US" sz="2400" dirty="0">
                <a:solidFill>
                  <a:schemeClr val="tx1"/>
                </a:solidFill>
              </a:rPr>
              <a:t>）估计训练值：</a:t>
            </a:r>
            <a:r>
              <a:rPr lang="en-US" sz="2400" i="1" dirty="0" err="1">
                <a:solidFill>
                  <a:schemeClr val="tx1"/>
                </a:solidFill>
              </a:rPr>
              <a:t>V</a:t>
            </a:r>
            <a:r>
              <a:rPr lang="en-US" sz="2400" i="1" baseline="-25000" dirty="0" err="1">
                <a:solidFill>
                  <a:schemeClr val="tx1"/>
                </a:solidFill>
              </a:rPr>
              <a:t>train</a:t>
            </a:r>
            <a:r>
              <a:rPr lang="en-US" sz="2400" i="1" dirty="0">
                <a:solidFill>
                  <a:schemeClr val="tx1"/>
                </a:solidFill>
              </a:rPr>
              <a:t>(b)</a:t>
            </a:r>
            <a:r>
              <a:rPr lang="en-US" sz="2400" b="1" dirty="0">
                <a:solidFill>
                  <a:schemeClr val="tx1"/>
                </a:solidFill>
              </a:rPr>
              <a:t>  </a:t>
            </a:r>
            <a:r>
              <a:rPr lang="en-US" sz="2400" b="1" dirty="0">
                <a:solidFill>
                  <a:schemeClr val="tx1"/>
                </a:solidFill>
                <a:sym typeface="Symbol"/>
              </a:rPr>
              <a:t></a:t>
            </a:r>
            <a:r>
              <a:rPr lang="en-US" sz="2400" b="1" dirty="0">
                <a:solidFill>
                  <a:schemeClr val="tx1"/>
                </a:solidFill>
              </a:rPr>
              <a:t> </a:t>
            </a:r>
            <a:r>
              <a:rPr lang="en-US" sz="2400" i="1" strike="sngStrike" dirty="0">
                <a:solidFill>
                  <a:schemeClr val="tx1"/>
                </a:solidFill>
              </a:rPr>
              <a:t> V</a:t>
            </a:r>
            <a:r>
              <a:rPr lang="en-US" sz="2400" i="1" dirty="0">
                <a:solidFill>
                  <a:schemeClr val="tx1"/>
                </a:solidFill>
              </a:rPr>
              <a:t>(</a:t>
            </a:r>
            <a:r>
              <a:rPr lang="en-US" sz="2400" i="1" dirty="0">
                <a:solidFill>
                  <a:srgbClr val="FF0000"/>
                </a:solidFill>
              </a:rPr>
              <a:t>Successor(b)</a:t>
            </a:r>
            <a:r>
              <a:rPr lang="en-US" sz="2400" i="1" dirty="0">
                <a:solidFill>
                  <a:schemeClr val="tx1"/>
                </a:solidFill>
              </a:rPr>
              <a:t>)</a:t>
            </a:r>
            <a:endParaRPr lang="zh-CN" altLang="en-US" sz="2400" dirty="0">
              <a:solidFill>
                <a:schemeClr val="tx1"/>
              </a:solidFill>
            </a:endParaRPr>
          </a:p>
          <a:p>
            <a:r>
              <a:rPr lang="zh-CN" altLang="en-US" sz="2400" dirty="0">
                <a:solidFill>
                  <a:schemeClr val="tx1"/>
                </a:solidFill>
              </a:rPr>
              <a:t>（</a:t>
            </a:r>
            <a:r>
              <a:rPr lang="en-US" sz="2400" dirty="0">
                <a:solidFill>
                  <a:schemeClr val="tx1"/>
                </a:solidFill>
              </a:rPr>
              <a:t>2</a:t>
            </a:r>
            <a:r>
              <a:rPr lang="zh-CN" altLang="en-US" sz="2400" dirty="0">
                <a:solidFill>
                  <a:schemeClr val="tx1"/>
                </a:solidFill>
              </a:rPr>
              <a:t>）调整权值：误差平方和</a:t>
            </a:r>
            <a:r>
              <a:rPr lang="en-US" altLang="zh-CN" sz="2400" dirty="0">
                <a:solidFill>
                  <a:schemeClr val="tx1"/>
                </a:solidFill>
              </a:rPr>
              <a:t>E</a:t>
            </a:r>
            <a:r>
              <a:rPr lang="zh-CN" altLang="en-US" sz="2400" dirty="0">
                <a:solidFill>
                  <a:schemeClr val="tx1"/>
                </a:solidFill>
              </a:rPr>
              <a:t>最小</a:t>
            </a:r>
            <a:endParaRPr lang="en-US" altLang="zh-CN" sz="2400" dirty="0">
              <a:solidFill>
                <a:schemeClr val="tx1"/>
              </a:solidFill>
            </a:endParaRPr>
          </a:p>
          <a:p>
            <a:endParaRPr lang="en-US" altLang="zh-CN" sz="2400" dirty="0"/>
          </a:p>
          <a:p>
            <a:endParaRPr lang="zh-CN" altLang="en-US" sz="2400" dirty="0"/>
          </a:p>
        </p:txBody>
      </p:sp>
      <p:sp>
        <p:nvSpPr>
          <p:cNvPr id="1832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3297" name="Object 1"/>
          <p:cNvGraphicFramePr>
            <a:graphicFrameLocks noChangeAspect="1"/>
          </p:cNvGraphicFramePr>
          <p:nvPr/>
        </p:nvGraphicFramePr>
        <p:xfrm>
          <a:off x="2643174" y="5572140"/>
          <a:ext cx="4259821" cy="714380"/>
        </p:xfrm>
        <a:graphic>
          <a:graphicData uri="http://schemas.openxmlformats.org/presentationml/2006/ole">
            <mc:AlternateContent xmlns:mc="http://schemas.openxmlformats.org/markup-compatibility/2006">
              <mc:Choice xmlns:v="urn:schemas-microsoft-com:vml" Requires="v">
                <p:oleObj spid="_x0000_s8197" name="Equation" r:id="rId3" imgW="2235200" imgH="368300" progId="">
                  <p:embed/>
                </p:oleObj>
              </mc:Choice>
              <mc:Fallback>
                <p:oleObj name="Equation" r:id="rId3" imgW="2235200" imgH="368300"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174" y="5572140"/>
                        <a:ext cx="4259821" cy="71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4607719" y="4155526"/>
            <a:ext cx="3749744" cy="646331"/>
          </a:xfrm>
          <a:prstGeom prst="rect">
            <a:avLst/>
          </a:prstGeom>
          <a:ln>
            <a:solidFill>
              <a:srgbClr val="FF0000"/>
            </a:solidFill>
          </a:ln>
        </p:spPr>
        <p:txBody>
          <a:bodyPr wrap="none">
            <a:spAutoFit/>
          </a:bodyPr>
          <a:lstStyle/>
          <a:p>
            <a:r>
              <a:rPr lang="en-US" altLang="zh-CN" i="1" dirty="0">
                <a:solidFill>
                  <a:srgbClr val="FF0000"/>
                </a:solidFill>
              </a:rPr>
              <a:t>Successor(b)</a:t>
            </a:r>
            <a:r>
              <a:rPr lang="zh-CN" altLang="en-US" i="1" dirty="0"/>
              <a:t>表示棋盘</a:t>
            </a:r>
            <a:r>
              <a:rPr lang="en-US" altLang="zh-CN" i="1" dirty="0"/>
              <a:t>b</a:t>
            </a:r>
            <a:r>
              <a:rPr lang="zh-CN" altLang="en-US" i="1" dirty="0"/>
              <a:t>的下一步，</a:t>
            </a:r>
            <a:endParaRPr lang="en-US" altLang="zh-CN" i="1" dirty="0"/>
          </a:p>
          <a:p>
            <a:r>
              <a:rPr lang="en-US" altLang="zh-CN" i="1" dirty="0"/>
              <a:t>or</a:t>
            </a:r>
            <a:r>
              <a:rPr lang="zh-CN" altLang="en-US" i="1" dirty="0"/>
              <a:t>是下一步之后的棋盘）</a:t>
            </a:r>
            <a:endParaRPr lang="zh-CN" altLang="en-US" dirty="0"/>
          </a:p>
        </p:txBody>
      </p:sp>
    </p:spTree>
  </p:cSld>
  <p:clrMapOvr>
    <a:masterClrMapping/>
  </p:clrMapOvr>
  <p:transition>
    <p:blinds dir="vert"/>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a:t>目录</a:t>
            </a:r>
          </a:p>
        </p:txBody>
      </p:sp>
      <p:sp>
        <p:nvSpPr>
          <p:cNvPr id="16388" name="文本占位符 4"/>
          <p:cNvSpPr>
            <a:spLocks noGrp="1"/>
          </p:cNvSpPr>
          <p:nvPr>
            <p:ph type="body" sz="quarter" idx="14"/>
          </p:nvPr>
        </p:nvSpPr>
        <p:spPr>
          <a:ln w="9525"/>
        </p:spPr>
        <p:txBody>
          <a:bodyPr/>
          <a:lstStyle/>
          <a:p>
            <a:r>
              <a:rPr lang="zh-CN" altLang="en-US" dirty="0"/>
              <a:t>目录</a:t>
            </a:r>
          </a:p>
        </p:txBody>
      </p:sp>
      <p:graphicFrame>
        <p:nvGraphicFramePr>
          <p:cNvPr id="16393" name="Object 9"/>
          <p:cNvGraphicFramePr>
            <a:graphicFrameLocks noChangeAspect="1"/>
          </p:cNvGraphicFramePr>
          <p:nvPr/>
        </p:nvGraphicFramePr>
        <p:xfrm>
          <a:off x="1000100" y="1214422"/>
          <a:ext cx="7143800" cy="4940452"/>
        </p:xfrm>
        <a:graphic>
          <a:graphicData uri="http://schemas.openxmlformats.org/presentationml/2006/ole">
            <mc:AlternateContent xmlns:mc="http://schemas.openxmlformats.org/markup-compatibility/2006">
              <mc:Choice xmlns:v="urn:schemas-microsoft-com:vml" Requires="v">
                <p:oleObj spid="_x0000_s9221" name="Visio" r:id="rId3" imgW="5312434" imgH="3673620" progId="Visio.Drawing.11">
                  <p:embed/>
                </p:oleObj>
              </mc:Choice>
              <mc:Fallback>
                <p:oleObj name="Visio" r:id="rId3" imgW="5312434"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1214422"/>
                        <a:ext cx="7143800" cy="494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786050" y="6179269"/>
            <a:ext cx="350046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a:t>
            </a:r>
            <a:r>
              <a:rPr lang="zh-CN" altLang="en-US" dirty="0"/>
              <a:t>数据科学中的机器学习（</a:t>
            </a:r>
            <a:r>
              <a:rPr lang="en-US" altLang="zh-CN" dirty="0"/>
              <a:t>1</a:t>
            </a:r>
            <a:r>
              <a:rPr lang="zh-CN" altLang="en-US" dirty="0"/>
              <a:t>）</a:t>
            </a:r>
          </a:p>
        </p:txBody>
      </p:sp>
      <p:sp>
        <p:nvSpPr>
          <p:cNvPr id="6" name="圆角矩形 5"/>
          <p:cNvSpPr/>
          <p:nvPr/>
        </p:nvSpPr>
        <p:spPr>
          <a:xfrm>
            <a:off x="1666980" y="1107171"/>
            <a:ext cx="1214446" cy="71438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31355" y="5560265"/>
            <a:ext cx="1500198"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286116" y="1166734"/>
            <a:ext cx="1500198"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55470" y="141720"/>
            <a:ext cx="8540750" cy="821913"/>
          </a:xfrm>
        </p:spPr>
        <p:txBody>
          <a:bodyPr/>
          <a:lstStyle/>
          <a:p>
            <a:r>
              <a:rPr lang="en-US" altLang="zh-CN" dirty="0"/>
              <a:t>5.3 </a:t>
            </a:r>
            <a:r>
              <a:rPr lang="zh-CN" altLang="en-US" dirty="0"/>
              <a:t>机器学习系统</a:t>
            </a:r>
          </a:p>
        </p:txBody>
      </p:sp>
      <p:sp>
        <p:nvSpPr>
          <p:cNvPr id="4" name="文本占位符 3"/>
          <p:cNvSpPr>
            <a:spLocks noGrp="1"/>
          </p:cNvSpPr>
          <p:nvPr>
            <p:ph type="body" sz="quarter" idx="14"/>
          </p:nvPr>
        </p:nvSpPr>
        <p:spPr/>
        <p:txBody>
          <a:bodyPr/>
          <a:lstStyle/>
          <a:p>
            <a:r>
              <a:rPr lang="en-US" altLang="zh-CN" dirty="0"/>
              <a:t>4.3</a:t>
            </a:r>
            <a:r>
              <a:rPr lang="zh-CN" altLang="en-US" dirty="0"/>
              <a:t>机器学习系统</a:t>
            </a:r>
          </a:p>
        </p:txBody>
      </p:sp>
      <p:sp>
        <p:nvSpPr>
          <p:cNvPr id="1822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2857488" y="6143644"/>
            <a:ext cx="328614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-7</a:t>
            </a:r>
            <a:r>
              <a:rPr lang="zh-CN" altLang="en-US" dirty="0"/>
              <a:t>学习系统的</a:t>
            </a:r>
            <a:r>
              <a:rPr lang="en-US" dirty="0"/>
              <a:t>4</a:t>
            </a:r>
            <a:r>
              <a:rPr lang="zh-CN" altLang="en-US" dirty="0"/>
              <a:t>个核心模块</a:t>
            </a:r>
          </a:p>
        </p:txBody>
      </p:sp>
      <p:pic>
        <p:nvPicPr>
          <p:cNvPr id="3" name="Picture 2"/>
          <p:cNvPicPr>
            <a:picLocks noChangeAspect="1" noChangeArrowheads="1"/>
          </p:cNvPicPr>
          <p:nvPr/>
        </p:nvPicPr>
        <p:blipFill>
          <a:blip r:embed="rId2"/>
          <a:srcRect/>
          <a:stretch>
            <a:fillRect/>
          </a:stretch>
        </p:blipFill>
        <p:spPr bwMode="auto">
          <a:xfrm>
            <a:off x="714348" y="1428736"/>
            <a:ext cx="7781925" cy="4714875"/>
          </a:xfrm>
          <a:prstGeom prst="rect">
            <a:avLst/>
          </a:prstGeom>
          <a:noFill/>
          <a:ln w="9525">
            <a:noFill/>
            <a:miter lim="800000"/>
            <a:headEnd/>
            <a:tailEnd/>
          </a:ln>
          <a:effectLst/>
        </p:spPr>
      </p:pic>
      <p:sp>
        <p:nvSpPr>
          <p:cNvPr id="5" name="文本框 4"/>
          <p:cNvSpPr txBox="1"/>
          <p:nvPr/>
        </p:nvSpPr>
        <p:spPr>
          <a:xfrm>
            <a:off x="2267744" y="958662"/>
            <a:ext cx="4208889" cy="461665"/>
          </a:xfrm>
          <a:prstGeom prst="rect">
            <a:avLst/>
          </a:prstGeom>
          <a:noFill/>
          <a:ln w="19050">
            <a:solidFill>
              <a:srgbClr val="00CC00"/>
            </a:solidFill>
          </a:ln>
        </p:spPr>
        <p:txBody>
          <a:bodyPr wrap="square" rtlCol="0">
            <a:spAutoFit/>
          </a:bodyPr>
          <a:lstStyle/>
          <a:p>
            <a:r>
              <a:rPr lang="zh-CN" altLang="en-US" sz="2400" dirty="0"/>
              <a:t>机器学习系统的</a:t>
            </a:r>
            <a:r>
              <a:rPr lang="en-US" altLang="zh-CN" sz="2400" dirty="0">
                <a:solidFill>
                  <a:srgbClr val="FF0000"/>
                </a:solidFill>
              </a:rPr>
              <a:t>4</a:t>
            </a:r>
            <a:r>
              <a:rPr lang="zh-CN" altLang="en-US" sz="2400" dirty="0">
                <a:solidFill>
                  <a:srgbClr val="FF0000"/>
                </a:solidFill>
              </a:rPr>
              <a:t>个核心模块</a:t>
            </a:r>
            <a:r>
              <a:rPr lang="zh-CN" altLang="en-US" sz="2400" dirty="0"/>
              <a:t>。</a:t>
            </a:r>
          </a:p>
        </p:txBody>
      </p:sp>
      <p:sp>
        <p:nvSpPr>
          <p:cNvPr id="8" name="文本框 7"/>
          <p:cNvSpPr txBox="1"/>
          <p:nvPr/>
        </p:nvSpPr>
        <p:spPr>
          <a:xfrm>
            <a:off x="179512" y="4293096"/>
            <a:ext cx="2808312" cy="1015663"/>
          </a:xfrm>
          <a:prstGeom prst="rect">
            <a:avLst/>
          </a:prstGeom>
          <a:noFill/>
          <a:ln w="19050">
            <a:solidFill>
              <a:srgbClr val="FF0000"/>
            </a:solidFill>
          </a:ln>
        </p:spPr>
        <p:txBody>
          <a:bodyPr wrap="square" rtlCol="0">
            <a:spAutoFit/>
          </a:bodyPr>
          <a:lstStyle/>
          <a:p>
            <a:r>
              <a:rPr lang="zh-CN" altLang="en-US" sz="2000" b="1" dirty="0"/>
              <a:t>用目标函数解决新问题</a:t>
            </a:r>
            <a:endParaRPr lang="en-US" altLang="zh-CN" sz="2000" b="1" dirty="0"/>
          </a:p>
          <a:p>
            <a:r>
              <a:rPr lang="en-US" altLang="zh-CN" sz="2000" b="1" dirty="0"/>
              <a:t>(</a:t>
            </a:r>
            <a:r>
              <a:rPr lang="zh-CN" altLang="en-US" sz="2000" b="1" dirty="0"/>
              <a:t>注：该目标函数还在继续演化中</a:t>
            </a:r>
            <a:r>
              <a:rPr lang="en-US" altLang="zh-CN" sz="2000" b="1" dirty="0"/>
              <a:t>)</a:t>
            </a:r>
            <a:endParaRPr lang="zh-CN" altLang="en-US" sz="2000" b="1" dirty="0"/>
          </a:p>
        </p:txBody>
      </p:sp>
      <p:sp>
        <p:nvSpPr>
          <p:cNvPr id="6" name="圆角矩形 5"/>
          <p:cNvSpPr/>
          <p:nvPr/>
        </p:nvSpPr>
        <p:spPr>
          <a:xfrm>
            <a:off x="3563888" y="5373216"/>
            <a:ext cx="1194496" cy="453741"/>
          </a:xfrm>
          <a:prstGeom prst="round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评价器</a:t>
            </a:r>
          </a:p>
        </p:txBody>
      </p:sp>
      <p:sp>
        <p:nvSpPr>
          <p:cNvPr id="10" name="矩形 9"/>
          <p:cNvSpPr/>
          <p:nvPr/>
        </p:nvSpPr>
        <p:spPr>
          <a:xfrm>
            <a:off x="5563656" y="2990176"/>
            <a:ext cx="3539752" cy="400110"/>
          </a:xfrm>
          <a:prstGeom prst="rect">
            <a:avLst/>
          </a:prstGeom>
          <a:ln w="19050">
            <a:solidFill>
              <a:srgbClr val="FF0000"/>
            </a:solidFill>
          </a:ln>
        </p:spPr>
        <p:txBody>
          <a:bodyPr wrap="none">
            <a:spAutoFit/>
          </a:bodyPr>
          <a:lstStyle/>
          <a:p>
            <a:r>
              <a:rPr lang="zh-CN" altLang="en-US" sz="2000" b="1" dirty="0"/>
              <a:t>产生输出假设，评估目标函数</a:t>
            </a:r>
          </a:p>
        </p:txBody>
      </p:sp>
      <p:sp>
        <p:nvSpPr>
          <p:cNvPr id="12" name="矩形 11"/>
          <p:cNvSpPr/>
          <p:nvPr/>
        </p:nvSpPr>
        <p:spPr>
          <a:xfrm>
            <a:off x="3376306" y="4789570"/>
            <a:ext cx="1733167" cy="400110"/>
          </a:xfrm>
          <a:prstGeom prst="rect">
            <a:avLst/>
          </a:prstGeom>
          <a:ln w="19050">
            <a:solidFill>
              <a:srgbClr val="FF0000"/>
            </a:solidFill>
          </a:ln>
        </p:spPr>
        <p:txBody>
          <a:bodyPr wrap="none">
            <a:spAutoFit/>
          </a:bodyPr>
          <a:lstStyle/>
          <a:p>
            <a:r>
              <a:rPr lang="zh-CN" altLang="en-US" sz="2000" b="1" dirty="0"/>
              <a:t>评估训练数据</a:t>
            </a:r>
          </a:p>
        </p:txBody>
      </p:sp>
      <p:sp>
        <p:nvSpPr>
          <p:cNvPr id="11" name="矩形 10"/>
          <p:cNvSpPr/>
          <p:nvPr/>
        </p:nvSpPr>
        <p:spPr>
          <a:xfrm>
            <a:off x="6768303" y="2462586"/>
            <a:ext cx="2430474" cy="369332"/>
          </a:xfrm>
          <a:prstGeom prst="rect">
            <a:avLst/>
          </a:prstGeom>
        </p:spPr>
        <p:txBody>
          <a:bodyPr wrap="none">
            <a:spAutoFit/>
          </a:bodyPr>
          <a:lstStyle/>
          <a:p>
            <a:r>
              <a:rPr lang="zh-CN" altLang="en-US" b="1" dirty="0">
                <a:solidFill>
                  <a:srgbClr val="FF0000"/>
                </a:solidFill>
              </a:rPr>
              <a:t>指</a:t>
            </a:r>
            <a:r>
              <a:rPr lang="en-US" altLang="zh-CN" b="1" dirty="0">
                <a:solidFill>
                  <a:srgbClr val="FF0000"/>
                </a:solidFill>
              </a:rPr>
              <a:t>:(</a:t>
            </a:r>
            <a:r>
              <a:rPr lang="zh-CN" altLang="en-US" b="1" dirty="0">
                <a:solidFill>
                  <a:srgbClr val="FF0000"/>
                </a:solidFill>
              </a:rPr>
              <a:t>当前学到的函数）</a:t>
            </a:r>
          </a:p>
        </p:txBody>
      </p:sp>
      <p:cxnSp>
        <p:nvCxnSpPr>
          <p:cNvPr id="14" name="直接箭头连接符 13"/>
          <p:cNvCxnSpPr/>
          <p:nvPr/>
        </p:nvCxnSpPr>
        <p:spPr>
          <a:xfrm>
            <a:off x="6660232" y="2656189"/>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959046" y="1762723"/>
            <a:ext cx="1723549" cy="400110"/>
          </a:xfrm>
          <a:prstGeom prst="rect">
            <a:avLst/>
          </a:prstGeom>
          <a:ln w="19050">
            <a:solidFill>
              <a:srgbClr val="FF0000"/>
            </a:solidFill>
          </a:ln>
        </p:spPr>
        <p:txBody>
          <a:bodyPr wrap="none">
            <a:spAutoFit/>
          </a:bodyPr>
          <a:lstStyle/>
          <a:p>
            <a:r>
              <a:rPr lang="zh-CN" altLang="en-US" sz="2000" b="1" dirty="0"/>
              <a:t>生成实验题目</a:t>
            </a:r>
          </a:p>
        </p:txBody>
      </p:sp>
    </p:spTree>
  </p:cSld>
  <p:clrMapOvr>
    <a:masterClrMapping/>
  </p:clrMapOvr>
  <p:transition>
    <p:blinds dir="vert"/>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5.3.1 </a:t>
            </a:r>
            <a:r>
              <a:rPr lang="zh-CN" altLang="en-US" dirty="0"/>
              <a:t>执行器</a:t>
            </a:r>
          </a:p>
        </p:txBody>
      </p:sp>
      <p:sp>
        <p:nvSpPr>
          <p:cNvPr id="3" name="内容占位符 2"/>
          <p:cNvSpPr>
            <a:spLocks noGrp="1"/>
          </p:cNvSpPr>
          <p:nvPr>
            <p:ph idx="1"/>
          </p:nvPr>
        </p:nvSpPr>
        <p:spPr>
          <a:xfrm>
            <a:off x="683568" y="1484784"/>
            <a:ext cx="7462862" cy="4762910"/>
          </a:xfrm>
        </p:spPr>
        <p:txBody>
          <a:bodyPr/>
          <a:lstStyle/>
          <a:p>
            <a:r>
              <a:rPr lang="zh-CN" altLang="en-US" sz="2800" b="1" dirty="0"/>
              <a:t>执行器</a:t>
            </a:r>
            <a:r>
              <a:rPr lang="zh-CN" altLang="en-US" sz="2800" dirty="0"/>
              <a:t>（又称执行系统）</a:t>
            </a:r>
            <a:r>
              <a:rPr lang="zh-CN" altLang="en-US" sz="2800" u="sng" dirty="0"/>
              <a:t>负责用学会的目标函数来解决给定任务</a:t>
            </a:r>
            <a:r>
              <a:rPr lang="zh-CN" altLang="en-US" sz="2800" dirty="0"/>
              <a:t>。</a:t>
            </a:r>
            <a:endParaRPr lang="en-US" altLang="zh-CN" sz="2800" dirty="0"/>
          </a:p>
          <a:p>
            <a:pPr marL="0" indent="0">
              <a:buNone/>
            </a:pPr>
            <a:r>
              <a:rPr lang="en-US" altLang="zh-CN" sz="2800" dirty="0"/>
              <a:t>    </a:t>
            </a:r>
            <a:r>
              <a:rPr lang="zh-CN" altLang="en-US" sz="2800" dirty="0"/>
              <a:t>如对弈西洋跳棋。</a:t>
            </a:r>
            <a:r>
              <a:rPr lang="zh-CN" altLang="en-US" sz="2800" u="sng" dirty="0"/>
              <a:t>执行器把新问题（新一盘棋）的实例作为输入，产生一组解答路线（对弈历史记录）作为输出</a:t>
            </a:r>
            <a:r>
              <a:rPr lang="zh-CN" altLang="en-US" sz="2800" dirty="0"/>
              <a:t>，即</a:t>
            </a:r>
            <a:r>
              <a:rPr lang="zh-CN" altLang="en-US" sz="2800" i="1" dirty="0"/>
              <a:t>接受感知信息（输入），决定系统所要采取的行动</a:t>
            </a:r>
            <a:r>
              <a:rPr lang="zh-CN" altLang="en-US" sz="2800" dirty="0"/>
              <a:t>。</a:t>
            </a:r>
            <a:endParaRPr lang="en-US" altLang="zh-CN" sz="2800" dirty="0"/>
          </a:p>
          <a:p>
            <a:r>
              <a:rPr lang="zh-CN" altLang="en-US" sz="2800" b="1" dirty="0"/>
              <a:t>执行器</a:t>
            </a:r>
            <a:r>
              <a:rPr lang="zh-CN" altLang="en-US" sz="2800" dirty="0"/>
              <a:t>的</a:t>
            </a:r>
            <a:r>
              <a:rPr lang="zh-CN" altLang="en-US" sz="2800" dirty="0">
                <a:solidFill>
                  <a:srgbClr val="FF0000"/>
                </a:solidFill>
              </a:rPr>
              <a:t>基本策略</a:t>
            </a:r>
            <a:r>
              <a:rPr lang="zh-CN" altLang="en-US" sz="2800" dirty="0"/>
              <a:t>是</a:t>
            </a:r>
            <a:r>
              <a:rPr lang="zh-CN" altLang="en-US" sz="2800" u="sng" dirty="0"/>
              <a:t>利用学习目标近似函数</a:t>
            </a:r>
            <a:r>
              <a:rPr lang="en-US" altLang="zh-CN" sz="2800" i="1" u="sng" strike="sngStrike" dirty="0"/>
              <a:t>V</a:t>
            </a:r>
            <a:r>
              <a:rPr lang="zh-CN" altLang="en-US" sz="2800" u="sng" dirty="0"/>
              <a:t>决定每一步的走法</a:t>
            </a:r>
            <a:r>
              <a:rPr lang="en-US" altLang="zh-CN" sz="2800" u="sng" dirty="0"/>
              <a:t>.</a:t>
            </a:r>
          </a:p>
          <a:p>
            <a:endParaRPr lang="en-US" altLang="zh-CN" sz="2800" u="sng" dirty="0"/>
          </a:p>
          <a:p>
            <a:r>
              <a:rPr lang="zh-CN" altLang="en-US" sz="2800" dirty="0"/>
              <a:t>随着</a:t>
            </a:r>
            <a:r>
              <a:rPr lang="en-US" altLang="zh-CN" sz="2800" i="1" u="sng" strike="sngStrike" dirty="0">
                <a:solidFill>
                  <a:srgbClr val="FF0000"/>
                </a:solidFill>
              </a:rPr>
              <a:t>V</a:t>
            </a:r>
            <a:r>
              <a:rPr lang="zh-CN" altLang="en-US" sz="2800" u="sng" dirty="0">
                <a:solidFill>
                  <a:srgbClr val="FF0000"/>
                </a:solidFill>
              </a:rPr>
              <a:t>的不断精密化，系统的性能将不断改善</a:t>
            </a:r>
            <a:r>
              <a:rPr lang="zh-CN" altLang="en-US" sz="2800" dirty="0"/>
              <a:t>。</a:t>
            </a:r>
          </a:p>
        </p:txBody>
      </p:sp>
      <p:sp>
        <p:nvSpPr>
          <p:cNvPr id="4" name="文本占位符 3"/>
          <p:cNvSpPr>
            <a:spLocks noGrp="1"/>
          </p:cNvSpPr>
          <p:nvPr>
            <p:ph type="body" sz="quarter" idx="14"/>
          </p:nvPr>
        </p:nvSpPr>
        <p:spPr/>
        <p:txBody>
          <a:bodyPr/>
          <a:lstStyle/>
          <a:p>
            <a:r>
              <a:rPr lang="en-US" altLang="zh-CN" dirty="0"/>
              <a:t>4.3</a:t>
            </a:r>
            <a:r>
              <a:rPr lang="zh-CN" altLang="en-US" dirty="0"/>
              <a:t>机器学习系统</a:t>
            </a:r>
          </a:p>
        </p:txBody>
      </p:sp>
    </p:spTree>
  </p:cSld>
  <p:clrMapOvr>
    <a:masterClrMapping/>
  </p:clrMapOvr>
  <p:transition>
    <p:blinds dir="vert"/>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zh-CN" altLang="en-US" dirty="0"/>
              <a:t>评价器</a:t>
            </a:r>
          </a:p>
        </p:txBody>
      </p:sp>
      <p:sp>
        <p:nvSpPr>
          <p:cNvPr id="3" name="内容占位符 2"/>
          <p:cNvSpPr>
            <a:spLocks noGrp="1"/>
          </p:cNvSpPr>
          <p:nvPr>
            <p:ph idx="1"/>
          </p:nvPr>
        </p:nvSpPr>
        <p:spPr>
          <a:xfrm>
            <a:off x="609600" y="1285860"/>
            <a:ext cx="8153400" cy="4977225"/>
          </a:xfrm>
        </p:spPr>
        <p:txBody>
          <a:bodyPr>
            <a:normAutofit fontScale="92500"/>
          </a:bodyPr>
          <a:lstStyle/>
          <a:p>
            <a:pPr marL="0" indent="0">
              <a:spcBef>
                <a:spcPts val="0"/>
              </a:spcBef>
              <a:spcAft>
                <a:spcPts val="1200"/>
              </a:spcAft>
              <a:buNone/>
            </a:pPr>
            <a:r>
              <a:rPr lang="zh-CN" altLang="en-US" b="1" dirty="0"/>
              <a:t>评价器</a:t>
            </a:r>
            <a:r>
              <a:rPr lang="zh-CN" altLang="en-US" dirty="0"/>
              <a:t>（又称</a:t>
            </a:r>
            <a:r>
              <a:rPr lang="zh-CN" altLang="en-US" b="1" dirty="0"/>
              <a:t>批评模块</a:t>
            </a:r>
            <a:r>
              <a:rPr lang="zh-CN" altLang="en-US" dirty="0"/>
              <a:t>）的</a:t>
            </a:r>
            <a:r>
              <a:rPr lang="zh-CN" altLang="en-US" b="1" dirty="0"/>
              <a:t>输入</a:t>
            </a:r>
            <a:r>
              <a:rPr lang="zh-CN" altLang="en-US" dirty="0"/>
              <a:t>为</a:t>
            </a:r>
            <a:r>
              <a:rPr lang="zh-CN" altLang="en-US" u="sng" dirty="0"/>
              <a:t>对弈的路线或历史记录（原始训练数据）</a:t>
            </a:r>
            <a:r>
              <a:rPr lang="zh-CN" altLang="en-US" dirty="0"/>
              <a:t>，而其</a:t>
            </a:r>
            <a:r>
              <a:rPr lang="zh-CN" altLang="en-US" b="1" dirty="0"/>
              <a:t>输出</a:t>
            </a:r>
            <a:r>
              <a:rPr lang="zh-CN" altLang="en-US" dirty="0"/>
              <a:t>为</a:t>
            </a:r>
            <a:r>
              <a:rPr lang="zh-CN" altLang="en-US" u="sng" dirty="0"/>
              <a:t>目标函数的一系列训练样本</a:t>
            </a:r>
            <a:r>
              <a:rPr lang="zh-CN" altLang="en-US" dirty="0"/>
              <a:t>。</a:t>
            </a:r>
            <a:endParaRPr lang="en-US" altLang="zh-CN" dirty="0"/>
          </a:p>
          <a:p>
            <a:pPr marL="0" indent="0">
              <a:spcBef>
                <a:spcPts val="0"/>
              </a:spcBef>
              <a:spcAft>
                <a:spcPts val="1200"/>
              </a:spcAft>
              <a:buNone/>
            </a:pPr>
            <a:r>
              <a:rPr lang="zh-CN" altLang="en-US" dirty="0"/>
              <a:t>根据系统外固定的性能标准，</a:t>
            </a:r>
            <a:r>
              <a:rPr lang="zh-CN" altLang="en-US" u="sng" dirty="0"/>
              <a:t>接受关于系统行为后果的感知信息，评价系统的性能</a:t>
            </a:r>
            <a:r>
              <a:rPr lang="zh-CN" altLang="en-US" dirty="0"/>
              <a:t>，</a:t>
            </a:r>
            <a:r>
              <a:rPr lang="zh-CN" altLang="en-US" u="sng" dirty="0"/>
              <a:t>并将评价意见反馈给学习模块</a:t>
            </a:r>
            <a:r>
              <a:rPr lang="zh-CN" altLang="en-US" dirty="0"/>
              <a:t>。</a:t>
            </a:r>
            <a:endParaRPr lang="en-US" altLang="zh-CN" dirty="0"/>
          </a:p>
          <a:p>
            <a:pPr marL="0" indent="0">
              <a:buNone/>
            </a:pPr>
            <a:r>
              <a:rPr lang="zh-CN" altLang="en-US" dirty="0"/>
              <a:t>一般来说，我们可以采用：</a:t>
            </a:r>
          </a:p>
          <a:p>
            <a:pPr lvl="0"/>
            <a:r>
              <a:rPr lang="zh-CN" altLang="en-US" b="1" dirty="0"/>
              <a:t>有指导的学习</a:t>
            </a:r>
            <a:r>
              <a:rPr lang="zh-CN" altLang="en-US" dirty="0"/>
              <a:t>：目标函数（即要改进的行动成分的数学表达）的输入和输出（</a:t>
            </a:r>
            <a:r>
              <a:rPr lang="zh-CN" altLang="en-US" b="1" u="sng" dirty="0"/>
              <a:t>实际输出和正确的输出</a:t>
            </a:r>
            <a:r>
              <a:rPr lang="zh-CN" altLang="en-US" dirty="0"/>
              <a:t>）都是可以感知；</a:t>
            </a:r>
          </a:p>
          <a:p>
            <a:pPr lvl="0"/>
            <a:r>
              <a:rPr lang="zh-CN" altLang="en-US" dirty="0">
                <a:solidFill>
                  <a:srgbClr val="FF0000"/>
                </a:solidFill>
              </a:rPr>
              <a:t>强化学习（奖惩式学习）</a:t>
            </a:r>
            <a:r>
              <a:rPr lang="zh-CN" altLang="en-US" dirty="0"/>
              <a:t>：只有</a:t>
            </a:r>
            <a:r>
              <a:rPr lang="zh-CN" altLang="en-US" u="sng" dirty="0"/>
              <a:t>对实际输出的评价</a:t>
            </a:r>
            <a:r>
              <a:rPr lang="zh-CN" altLang="en-US" dirty="0"/>
              <a:t>，</a:t>
            </a:r>
            <a:r>
              <a:rPr lang="zh-CN" altLang="en-US" b="1" u="sng" dirty="0"/>
              <a:t>却不给出正确的输出值</a:t>
            </a:r>
            <a:r>
              <a:rPr lang="zh-CN" altLang="en-US" dirty="0"/>
              <a:t>，计算机</a:t>
            </a:r>
            <a:r>
              <a:rPr lang="zh-CN" altLang="en-US" u="sng" dirty="0"/>
              <a:t>下跳棋问题是一个典型的强化学习问题</a:t>
            </a:r>
            <a:r>
              <a:rPr lang="zh-CN" altLang="en-US" dirty="0"/>
              <a:t>；</a:t>
            </a:r>
            <a:endParaRPr lang="en-US" altLang="zh-CN" dirty="0"/>
          </a:p>
          <a:p>
            <a:pPr lvl="0"/>
            <a:endParaRPr lang="zh-CN" altLang="en-US" dirty="0"/>
          </a:p>
          <a:p>
            <a:pPr lvl="0"/>
            <a:r>
              <a:rPr lang="zh-CN" altLang="en-US" b="1" dirty="0"/>
              <a:t>无指导的学习</a:t>
            </a:r>
            <a:r>
              <a:rPr lang="zh-CN" altLang="en-US" dirty="0"/>
              <a:t>：</a:t>
            </a:r>
            <a:r>
              <a:rPr lang="zh-CN" altLang="en-US" b="1" dirty="0">
                <a:solidFill>
                  <a:srgbClr val="FF0000"/>
                </a:solidFill>
              </a:rPr>
              <a:t>对正确的输出值没有任何提示</a:t>
            </a:r>
            <a:r>
              <a:rPr lang="zh-CN" altLang="en-US" dirty="0"/>
              <a:t>。</a:t>
            </a:r>
            <a:endParaRPr lang="en-US" altLang="zh-CN" dirty="0"/>
          </a:p>
          <a:p>
            <a:pPr marL="0" lvl="0" indent="0">
              <a:buNone/>
            </a:pPr>
            <a:r>
              <a:rPr lang="en-US" altLang="zh-CN" dirty="0"/>
              <a:t> </a:t>
            </a:r>
            <a:r>
              <a:rPr lang="zh-CN" altLang="en-US" dirty="0"/>
              <a:t>（</a:t>
            </a:r>
            <a:r>
              <a:rPr lang="zh-CN" altLang="en-US" u="sng" dirty="0"/>
              <a:t>为什么需要无指导的学习？</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4.3</a:t>
            </a:r>
            <a:r>
              <a:rPr lang="zh-CN" altLang="en-US" dirty="0"/>
              <a:t>机器学习系统</a:t>
            </a:r>
          </a:p>
        </p:txBody>
      </p:sp>
    </p:spTree>
  </p:cSld>
  <p:clrMapOvr>
    <a:masterClrMapping/>
  </p:clrMapOvr>
  <p:transition>
    <p:blinds dir="vert"/>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5.3.3</a:t>
            </a:r>
            <a:r>
              <a:rPr lang="zh-CN" altLang="en-US" dirty="0"/>
              <a:t>泛化器</a:t>
            </a:r>
          </a:p>
        </p:txBody>
      </p:sp>
      <p:sp>
        <p:nvSpPr>
          <p:cNvPr id="3" name="内容占位符 2"/>
          <p:cNvSpPr>
            <a:spLocks noGrp="1"/>
          </p:cNvSpPr>
          <p:nvPr>
            <p:ph idx="1"/>
          </p:nvPr>
        </p:nvSpPr>
        <p:spPr>
          <a:xfrm>
            <a:off x="609600" y="2071678"/>
            <a:ext cx="7922840" cy="3429024"/>
          </a:xfrm>
        </p:spPr>
        <p:txBody>
          <a:bodyPr/>
          <a:lstStyle/>
          <a:p>
            <a:r>
              <a:rPr lang="zh-CN" altLang="en-US" b="1" dirty="0"/>
              <a:t>泛化器</a:t>
            </a:r>
            <a:r>
              <a:rPr lang="zh-CN" altLang="en-US" dirty="0"/>
              <a:t>（</a:t>
            </a:r>
            <a:r>
              <a:rPr lang="en-US" altLang="zh-CN" dirty="0"/>
              <a:t>Generalization</a:t>
            </a:r>
            <a:r>
              <a:rPr lang="zh-CN" altLang="en-US" dirty="0"/>
              <a:t>，又称推广模块）</a:t>
            </a:r>
            <a:r>
              <a:rPr lang="zh-CN" altLang="en-US" u="sng" dirty="0"/>
              <a:t>以训练样本作为输入</a:t>
            </a:r>
            <a:r>
              <a:rPr lang="zh-CN" altLang="en-US" dirty="0"/>
              <a:t>，</a:t>
            </a:r>
            <a:r>
              <a:rPr lang="zh-CN" altLang="en-US" u="sng" dirty="0"/>
              <a:t>产生一个输出假设</a:t>
            </a:r>
            <a:r>
              <a:rPr lang="zh-CN" altLang="en-US" dirty="0">
                <a:solidFill>
                  <a:srgbClr val="FF0000"/>
                </a:solidFill>
              </a:rPr>
              <a:t>（</a:t>
            </a:r>
            <a:r>
              <a:rPr lang="zh-CN" altLang="en-US" b="1" dirty="0">
                <a:solidFill>
                  <a:srgbClr val="FF0000"/>
                </a:solidFill>
              </a:rPr>
              <a:t>当前学到的目标函数） </a:t>
            </a:r>
            <a:r>
              <a:rPr lang="zh-CN" altLang="en-US" dirty="0"/>
              <a:t>，作为</a:t>
            </a:r>
            <a:r>
              <a:rPr lang="zh-CN" altLang="en-US" b="1" u="sng" dirty="0"/>
              <a:t>它对目标函数的估计</a:t>
            </a:r>
            <a:r>
              <a:rPr lang="zh-CN" altLang="en-US" dirty="0"/>
              <a:t>。</a:t>
            </a:r>
            <a:endParaRPr lang="en-US" altLang="zh-CN" dirty="0"/>
          </a:p>
          <a:p>
            <a:pPr marL="0" indent="0">
              <a:buNone/>
            </a:pPr>
            <a:r>
              <a:rPr lang="en-US" altLang="zh-CN" dirty="0"/>
              <a:t>    </a:t>
            </a:r>
          </a:p>
          <a:p>
            <a:pPr marL="0" indent="0">
              <a:lnSpc>
                <a:spcPct val="100000"/>
              </a:lnSpc>
              <a:buNone/>
            </a:pPr>
            <a:r>
              <a:rPr lang="en-US" altLang="zh-CN" dirty="0"/>
              <a:t>    </a:t>
            </a:r>
            <a:r>
              <a:rPr lang="zh-CN" altLang="en-US" dirty="0"/>
              <a:t>在计算机下跳棋系统中，</a:t>
            </a:r>
            <a:r>
              <a:rPr lang="zh-CN" altLang="en-US" b="1" u="sng" dirty="0"/>
              <a:t>学习模块</a:t>
            </a:r>
            <a:r>
              <a:rPr lang="zh-CN" altLang="en-US" u="sng" dirty="0"/>
              <a:t>以评价模块的输出</a:t>
            </a:r>
            <a:r>
              <a:rPr lang="zh-CN" altLang="en-US" dirty="0"/>
              <a:t>（形如</a:t>
            </a:r>
            <a:r>
              <a:rPr lang="en-US" dirty="0"/>
              <a:t> (</a:t>
            </a:r>
            <a:r>
              <a:rPr lang="en-US" i="1" dirty="0"/>
              <a:t>b</a:t>
            </a:r>
            <a:r>
              <a:rPr lang="en-US" i="1" baseline="-25000" dirty="0"/>
              <a:t>i</a:t>
            </a:r>
            <a:r>
              <a:rPr lang="en-US" dirty="0"/>
              <a:t>, </a:t>
            </a:r>
            <a:r>
              <a:rPr lang="en-US" i="1" dirty="0" err="1"/>
              <a:t>V</a:t>
            </a:r>
            <a:r>
              <a:rPr lang="en-US" i="1" baseline="-25000" dirty="0" err="1"/>
              <a:t>train</a:t>
            </a:r>
            <a:r>
              <a:rPr lang="en-US" i="1" dirty="0"/>
              <a:t>(b</a:t>
            </a:r>
            <a:r>
              <a:rPr lang="en-US" i="1" baseline="-25000" dirty="0"/>
              <a:t>i</a:t>
            </a:r>
            <a:r>
              <a:rPr lang="en-US" i="1" dirty="0"/>
              <a:t>)</a:t>
            </a:r>
            <a:r>
              <a:rPr lang="en-US" dirty="0"/>
              <a:t>) </a:t>
            </a:r>
            <a:r>
              <a:rPr lang="zh-CN" altLang="en-US" dirty="0"/>
              <a:t>的直接训练样本）</a:t>
            </a:r>
            <a:r>
              <a:rPr lang="zh-CN" altLang="en-US" u="sng" dirty="0"/>
              <a:t>作为自己的输入</a:t>
            </a:r>
            <a:r>
              <a:rPr lang="zh-CN" altLang="en-US" dirty="0"/>
              <a:t>，</a:t>
            </a:r>
            <a:r>
              <a:rPr lang="zh-CN" altLang="en-US" u="sng" dirty="0"/>
              <a:t>用以改进目标函数</a:t>
            </a:r>
            <a:r>
              <a:rPr lang="en-US" i="1" u="sng" strike="sngStrike" dirty="0"/>
              <a:t>V</a:t>
            </a:r>
            <a:r>
              <a:rPr lang="zh-CN" altLang="en-US" u="sng" dirty="0"/>
              <a:t>（即</a:t>
            </a:r>
            <a:r>
              <a:rPr lang="zh-CN" altLang="en-US" b="1" u="sng" dirty="0"/>
              <a:t>改进它的各个系数</a:t>
            </a:r>
            <a:r>
              <a:rPr lang="en-US" b="1" i="1" u="sng" dirty="0" err="1"/>
              <a:t>w</a:t>
            </a:r>
            <a:r>
              <a:rPr lang="en-US" b="1" i="1" u="sng" baseline="-25000" dirty="0" err="1"/>
              <a:t>i</a:t>
            </a:r>
            <a:r>
              <a:rPr lang="zh-CN" altLang="en-US" u="sng" dirty="0"/>
              <a:t>）</a:t>
            </a:r>
            <a:r>
              <a:rPr lang="zh-CN" altLang="en-US" dirty="0"/>
              <a:t>以及在下一盘棋中系统能显示更好的性能。</a:t>
            </a:r>
          </a:p>
        </p:txBody>
      </p:sp>
      <p:sp>
        <p:nvSpPr>
          <p:cNvPr id="4" name="文本占位符 3"/>
          <p:cNvSpPr>
            <a:spLocks noGrp="1"/>
          </p:cNvSpPr>
          <p:nvPr>
            <p:ph type="body" sz="quarter" idx="14"/>
          </p:nvPr>
        </p:nvSpPr>
        <p:spPr/>
        <p:txBody>
          <a:bodyPr/>
          <a:lstStyle/>
          <a:p>
            <a:r>
              <a:rPr lang="en-US" altLang="zh-CN" dirty="0"/>
              <a:t>4.3</a:t>
            </a:r>
            <a:r>
              <a:rPr lang="zh-CN" altLang="en-US" dirty="0"/>
              <a:t>机器学习系统</a:t>
            </a:r>
          </a:p>
        </p:txBody>
      </p:sp>
    </p:spTree>
  </p:cSld>
  <p:clrMapOvr>
    <a:masterClrMapping/>
  </p:clrMapOvr>
  <p:transition>
    <p:blinds dir="vert"/>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5.3.4</a:t>
            </a:r>
            <a:r>
              <a:rPr lang="zh-CN" altLang="en-US" dirty="0"/>
              <a:t>实验生成器</a:t>
            </a:r>
          </a:p>
        </p:txBody>
      </p:sp>
      <p:sp>
        <p:nvSpPr>
          <p:cNvPr id="3" name="内容占位符 2"/>
          <p:cNvSpPr>
            <a:spLocks noGrp="1"/>
          </p:cNvSpPr>
          <p:nvPr>
            <p:ph idx="1"/>
          </p:nvPr>
        </p:nvSpPr>
        <p:spPr>
          <a:xfrm>
            <a:off x="609600" y="1500175"/>
            <a:ext cx="7820052" cy="4762910"/>
          </a:xfrm>
        </p:spPr>
        <p:txBody>
          <a:bodyPr/>
          <a:lstStyle/>
          <a:p>
            <a:r>
              <a:rPr lang="zh-CN" altLang="en-US" b="1" dirty="0"/>
              <a:t>实验生成器</a:t>
            </a:r>
            <a:r>
              <a:rPr lang="zh-CN" altLang="en-US" dirty="0"/>
              <a:t>（又称</a:t>
            </a:r>
            <a:r>
              <a:rPr lang="zh-CN" altLang="en-US" b="1" u="sng" dirty="0"/>
              <a:t>问题生成模块</a:t>
            </a:r>
            <a:r>
              <a:rPr lang="zh-CN" altLang="en-US" dirty="0"/>
              <a:t>）以</a:t>
            </a:r>
            <a:r>
              <a:rPr lang="zh-CN" altLang="en-US" b="1" dirty="0">
                <a:solidFill>
                  <a:srgbClr val="FF0000"/>
                </a:solidFill>
              </a:rPr>
              <a:t>当前的假设（当前学到的目标函数）</a:t>
            </a:r>
            <a:r>
              <a:rPr lang="zh-CN" altLang="en-US" dirty="0"/>
              <a:t>作为</a:t>
            </a:r>
            <a:r>
              <a:rPr lang="zh-CN" altLang="en-US" dirty="0">
                <a:solidFill>
                  <a:srgbClr val="FF0000"/>
                </a:solidFill>
              </a:rPr>
              <a:t>输入</a:t>
            </a:r>
            <a:r>
              <a:rPr lang="zh-CN" altLang="en-US" dirty="0"/>
              <a:t>，</a:t>
            </a:r>
            <a:r>
              <a:rPr lang="zh-CN" altLang="en-US" b="1" u="sng" dirty="0"/>
              <a:t>输出一个新的问题</a:t>
            </a:r>
            <a:r>
              <a:rPr lang="zh-CN" altLang="en-US" dirty="0"/>
              <a:t>供执行系统去探索。</a:t>
            </a:r>
            <a:endParaRPr lang="en-US" altLang="zh-CN" dirty="0"/>
          </a:p>
          <a:p>
            <a:endParaRPr lang="en-US" altLang="zh-CN" dirty="0"/>
          </a:p>
          <a:p>
            <a:r>
              <a:rPr lang="zh-CN" altLang="en-US" dirty="0"/>
              <a:t>在计算机下跳棋系统中，</a:t>
            </a:r>
            <a:r>
              <a:rPr lang="zh-CN" altLang="en-US" b="1" dirty="0"/>
              <a:t>问题生成模块</a:t>
            </a:r>
            <a:r>
              <a:rPr lang="zh-CN" altLang="en-US" u="sng" dirty="0"/>
              <a:t>可简单地建议</a:t>
            </a:r>
            <a:r>
              <a:rPr lang="en-US" u="sng" dirty="0"/>
              <a:t>“</a:t>
            </a:r>
            <a:r>
              <a:rPr lang="zh-CN" altLang="en-US" u="sng" dirty="0"/>
              <a:t>用新的目标函数</a:t>
            </a:r>
            <a:r>
              <a:rPr lang="en-US" i="1" u="sng" strike="sngStrike" dirty="0"/>
              <a:t>V</a:t>
            </a:r>
            <a:r>
              <a:rPr lang="zh-CN" altLang="en-US" u="sng" dirty="0"/>
              <a:t>从头再下一盘</a:t>
            </a:r>
            <a:r>
              <a:rPr lang="en-US" dirty="0"/>
              <a:t>”</a:t>
            </a:r>
            <a:r>
              <a:rPr lang="zh-CN" altLang="en-US" dirty="0"/>
              <a:t>，以</a:t>
            </a:r>
            <a:r>
              <a:rPr lang="zh-CN" altLang="en-US" u="sng" dirty="0"/>
              <a:t>递推地改进</a:t>
            </a:r>
            <a:r>
              <a:rPr lang="zh-CN" altLang="en-US" dirty="0"/>
              <a:t>；</a:t>
            </a:r>
            <a:endParaRPr lang="en-US" altLang="zh-CN" dirty="0"/>
          </a:p>
          <a:p>
            <a:pPr marL="0" indent="0">
              <a:buNone/>
            </a:pPr>
            <a:r>
              <a:rPr lang="en-US" altLang="zh-CN" dirty="0"/>
              <a:t>  </a:t>
            </a:r>
            <a:r>
              <a:rPr lang="zh-CN" altLang="en-US" dirty="0"/>
              <a:t>也可以</a:t>
            </a:r>
            <a:r>
              <a:rPr lang="zh-CN" altLang="en-US" b="1" i="1" u="sng" dirty="0"/>
              <a:t>根据学习模块提供的其它改进意见</a:t>
            </a:r>
            <a:r>
              <a:rPr lang="zh-CN" altLang="en-US" b="1" u="sng" dirty="0"/>
              <a:t>生成</a:t>
            </a:r>
            <a:r>
              <a:rPr lang="zh-CN" altLang="en-US" b="1" i="1" u="sng" dirty="0"/>
              <a:t>特殊的残局</a:t>
            </a:r>
            <a:r>
              <a:rPr lang="zh-CN" altLang="en-US" dirty="0"/>
              <a:t>让行动模块学习，以探索新的经验，从而提高系统的整体性能。</a:t>
            </a:r>
          </a:p>
        </p:txBody>
      </p:sp>
      <p:sp>
        <p:nvSpPr>
          <p:cNvPr id="4" name="文本占位符 3"/>
          <p:cNvSpPr>
            <a:spLocks noGrp="1"/>
          </p:cNvSpPr>
          <p:nvPr>
            <p:ph type="body" sz="quarter" idx="14"/>
          </p:nvPr>
        </p:nvSpPr>
        <p:spPr/>
        <p:txBody>
          <a:bodyPr/>
          <a:lstStyle/>
          <a:p>
            <a:r>
              <a:rPr lang="en-US" altLang="zh-CN" dirty="0"/>
              <a:t>4.3</a:t>
            </a:r>
            <a:r>
              <a:rPr lang="zh-CN" altLang="en-US" dirty="0"/>
              <a:t>机器学习系统</a:t>
            </a:r>
          </a:p>
        </p:txBody>
      </p:sp>
    </p:spTree>
  </p:cSld>
  <p:clrMapOvr>
    <a:masterClrMapping/>
  </p:clrMapOvr>
  <p:transition>
    <p:blinds dir="vert"/>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总结：机器学习学什么？</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98450" y="1500175"/>
            <a:ext cx="8348071" cy="4978363"/>
          </a:xfrm>
          <a:prstGeom prst="rect">
            <a:avLst/>
          </a:prstGeom>
        </p:spPr>
      </p:pic>
      <p:cxnSp>
        <p:nvCxnSpPr>
          <p:cNvPr id="7" name="直接连接符 6"/>
          <p:cNvCxnSpPr/>
          <p:nvPr/>
        </p:nvCxnSpPr>
        <p:spPr>
          <a:xfrm>
            <a:off x="1911694" y="2060848"/>
            <a:ext cx="482054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737790" y="3021430"/>
            <a:ext cx="5506617" cy="983634"/>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275856" y="4581128"/>
            <a:ext cx="482054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704133" y="2621522"/>
            <a:ext cx="1419596" cy="30342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4653049"/>
      </p:ext>
    </p:extLst>
  </p:cSld>
  <p:clrMapOvr>
    <a:masterClrMapping/>
  </p:clrMapOvr>
  <p:transition>
    <p:blinds dir="vert"/>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a:t>目录</a:t>
            </a:r>
          </a:p>
        </p:txBody>
      </p:sp>
      <p:sp>
        <p:nvSpPr>
          <p:cNvPr id="16388" name="文本占位符 4"/>
          <p:cNvSpPr>
            <a:spLocks noGrp="1"/>
          </p:cNvSpPr>
          <p:nvPr>
            <p:ph type="body" sz="quarter" idx="14"/>
          </p:nvPr>
        </p:nvSpPr>
        <p:spPr>
          <a:ln w="9525"/>
        </p:spPr>
        <p:txBody>
          <a:bodyPr/>
          <a:lstStyle/>
          <a:p>
            <a:r>
              <a:rPr lang="zh-CN" altLang="en-US" dirty="0"/>
              <a:t>目录</a:t>
            </a:r>
          </a:p>
        </p:txBody>
      </p:sp>
      <p:graphicFrame>
        <p:nvGraphicFramePr>
          <p:cNvPr id="16393" name="Object 9"/>
          <p:cNvGraphicFramePr>
            <a:graphicFrameLocks noChangeAspect="1"/>
          </p:cNvGraphicFramePr>
          <p:nvPr/>
        </p:nvGraphicFramePr>
        <p:xfrm>
          <a:off x="1000100" y="1214422"/>
          <a:ext cx="7143800" cy="4940452"/>
        </p:xfrm>
        <a:graphic>
          <a:graphicData uri="http://schemas.openxmlformats.org/presentationml/2006/ole">
            <mc:AlternateContent xmlns:mc="http://schemas.openxmlformats.org/markup-compatibility/2006">
              <mc:Choice xmlns:v="urn:schemas-microsoft-com:vml" Requires="v">
                <p:oleObj spid="_x0000_s10245" name="Visio" r:id="rId3" imgW="5312434" imgH="3673620" progId="Visio.Drawing.11">
                  <p:embed/>
                </p:oleObj>
              </mc:Choice>
              <mc:Fallback>
                <p:oleObj name="Visio" r:id="rId3" imgW="5312434"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1214422"/>
                        <a:ext cx="7143800" cy="494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786050" y="6179269"/>
            <a:ext cx="350046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a:t>
            </a:r>
            <a:r>
              <a:rPr lang="zh-CN" altLang="en-US" dirty="0"/>
              <a:t>数据科学中的机器学习（</a:t>
            </a:r>
            <a:r>
              <a:rPr lang="en-US" altLang="zh-CN" dirty="0"/>
              <a:t>1</a:t>
            </a:r>
            <a:r>
              <a:rPr lang="zh-CN" altLang="en-US" dirty="0"/>
              <a:t>）</a:t>
            </a:r>
          </a:p>
        </p:txBody>
      </p:sp>
      <p:sp>
        <p:nvSpPr>
          <p:cNvPr id="6" name="圆角矩形 5"/>
          <p:cNvSpPr/>
          <p:nvPr/>
        </p:nvSpPr>
        <p:spPr>
          <a:xfrm>
            <a:off x="1666980" y="1142983"/>
            <a:ext cx="1214446" cy="678567"/>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31355" y="5560265"/>
            <a:ext cx="1500198"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286116" y="1166734"/>
            <a:ext cx="1500198"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309866" y="5572140"/>
            <a:ext cx="1500198"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机器学习的重要性</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807087" y="1500175"/>
            <a:ext cx="7523475" cy="4282068"/>
          </a:xfrm>
          <a:prstGeom prst="rect">
            <a:avLst/>
          </a:prstGeom>
        </p:spPr>
      </p:pic>
      <p:sp>
        <p:nvSpPr>
          <p:cNvPr id="6" name="文本框 5"/>
          <p:cNvSpPr txBox="1"/>
          <p:nvPr/>
        </p:nvSpPr>
        <p:spPr>
          <a:xfrm>
            <a:off x="1664159" y="4869160"/>
            <a:ext cx="6044281" cy="523220"/>
          </a:xfrm>
          <a:prstGeom prst="rect">
            <a:avLst/>
          </a:prstGeom>
          <a:noFill/>
          <a:ln>
            <a:solidFill>
              <a:srgbClr val="FF0000"/>
            </a:solidFill>
          </a:ln>
        </p:spPr>
        <p:txBody>
          <a:bodyPr wrap="square" rtlCol="0">
            <a:spAutoFit/>
          </a:bodyPr>
          <a:lstStyle/>
          <a:p>
            <a:r>
              <a:rPr lang="zh-CN" altLang="en-US" sz="2800" b="1" dirty="0"/>
              <a:t>机器学习会成为未来各个行业的基础</a:t>
            </a:r>
          </a:p>
        </p:txBody>
      </p:sp>
    </p:spTree>
    <p:extLst>
      <p:ext uri="{BB962C8B-B14F-4D97-AF65-F5344CB8AC3E}">
        <p14:creationId xmlns:p14="http://schemas.microsoft.com/office/powerpoint/2010/main" val="70872324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6992"/>
            <a:ext cx="8540750" cy="821913"/>
          </a:xfrm>
        </p:spPr>
        <p:txBody>
          <a:bodyPr/>
          <a:lstStyle/>
          <a:p>
            <a:r>
              <a:rPr lang="en-US" altLang="zh-CN" dirty="0"/>
              <a:t>5.4</a:t>
            </a:r>
            <a:r>
              <a:rPr lang="zh-CN" altLang="en-US" dirty="0"/>
              <a:t>主要类型</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191491"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TextBox 7"/>
          <p:cNvSpPr txBox="1"/>
          <p:nvPr/>
        </p:nvSpPr>
        <p:spPr>
          <a:xfrm>
            <a:off x="3286116" y="6286520"/>
            <a:ext cx="257176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-8</a:t>
            </a:r>
            <a:r>
              <a:rPr lang="zh-CN" altLang="en-US" dirty="0"/>
              <a:t>机器学习的类型</a:t>
            </a:r>
          </a:p>
        </p:txBody>
      </p:sp>
      <p:pic>
        <p:nvPicPr>
          <p:cNvPr id="3" name="Picture 3"/>
          <p:cNvPicPr>
            <a:picLocks noChangeAspect="1" noChangeArrowheads="1"/>
          </p:cNvPicPr>
          <p:nvPr/>
        </p:nvPicPr>
        <p:blipFill>
          <a:blip r:embed="rId2"/>
          <a:srcRect/>
          <a:stretch>
            <a:fillRect/>
          </a:stretch>
        </p:blipFill>
        <p:spPr bwMode="auto">
          <a:xfrm>
            <a:off x="749374" y="1000108"/>
            <a:ext cx="7639050" cy="5286375"/>
          </a:xfrm>
          <a:prstGeom prst="rect">
            <a:avLst/>
          </a:prstGeom>
          <a:noFill/>
          <a:ln w="9525">
            <a:noFill/>
            <a:miter lim="800000"/>
            <a:headEnd/>
            <a:tailEnd/>
          </a:ln>
          <a:effectLst/>
        </p:spPr>
      </p:pic>
      <p:sp>
        <p:nvSpPr>
          <p:cNvPr id="5" name="圆角矩形 4"/>
          <p:cNvSpPr/>
          <p:nvPr/>
        </p:nvSpPr>
        <p:spPr>
          <a:xfrm>
            <a:off x="1547664" y="908721"/>
            <a:ext cx="3384376" cy="18002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82872" y="509025"/>
            <a:ext cx="1656184" cy="391886"/>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机器学习内容：</a:t>
            </a:r>
          </a:p>
        </p:txBody>
      </p:sp>
      <p:sp>
        <p:nvSpPr>
          <p:cNvPr id="9" name="圆角矩形 8"/>
          <p:cNvSpPr/>
          <p:nvPr/>
        </p:nvSpPr>
        <p:spPr>
          <a:xfrm>
            <a:off x="5148064" y="976412"/>
            <a:ext cx="3384376" cy="2932985"/>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67518" y="572678"/>
            <a:ext cx="2088857" cy="347614"/>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分类一：根据输出</a:t>
            </a:r>
          </a:p>
        </p:txBody>
      </p:sp>
      <p:sp>
        <p:nvSpPr>
          <p:cNvPr id="11" name="矩形 10"/>
          <p:cNvSpPr/>
          <p:nvPr/>
        </p:nvSpPr>
        <p:spPr>
          <a:xfrm>
            <a:off x="1763688" y="4653136"/>
            <a:ext cx="2577074" cy="32924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分类二：根据学习形式</a:t>
            </a:r>
          </a:p>
        </p:txBody>
      </p:sp>
      <p:sp>
        <p:nvSpPr>
          <p:cNvPr id="12" name="圆角矩形 11"/>
          <p:cNvSpPr/>
          <p:nvPr/>
        </p:nvSpPr>
        <p:spPr>
          <a:xfrm>
            <a:off x="3286928" y="5019608"/>
            <a:ext cx="1152128" cy="129787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866762" y="5017659"/>
            <a:ext cx="1152128" cy="129787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3131840" y="1484784"/>
            <a:ext cx="172819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5.4.1</a:t>
            </a:r>
            <a:r>
              <a:rPr lang="zh-CN" altLang="en-US" dirty="0"/>
              <a:t>基于实例学习</a:t>
            </a:r>
          </a:p>
        </p:txBody>
      </p:sp>
      <p:sp>
        <p:nvSpPr>
          <p:cNvPr id="3" name="内容占位符 2"/>
          <p:cNvSpPr>
            <a:spLocks noGrp="1"/>
          </p:cNvSpPr>
          <p:nvPr>
            <p:ph idx="1"/>
          </p:nvPr>
        </p:nvSpPr>
        <p:spPr>
          <a:xfrm>
            <a:off x="642910" y="1571612"/>
            <a:ext cx="7286676" cy="4089636"/>
          </a:xfrm>
        </p:spPr>
        <p:txBody>
          <a:bodyPr/>
          <a:lstStyle/>
          <a:p>
            <a:r>
              <a:rPr lang="zh-CN" altLang="en-US" b="1" dirty="0"/>
              <a:t>基于实例学习方法（</a:t>
            </a:r>
            <a:r>
              <a:rPr lang="en-US" b="1" dirty="0"/>
              <a:t>Instance-based Learning</a:t>
            </a:r>
            <a:r>
              <a:rPr lang="zh-CN" altLang="en-US" b="1" dirty="0"/>
              <a:t>）</a:t>
            </a:r>
            <a:r>
              <a:rPr lang="zh-CN" altLang="en-US" dirty="0"/>
              <a:t>的</a:t>
            </a:r>
            <a:r>
              <a:rPr lang="zh-CN" altLang="en-US" b="1" dirty="0">
                <a:solidFill>
                  <a:srgbClr val="FF0000"/>
                </a:solidFill>
              </a:rPr>
              <a:t>基本思路</a:t>
            </a:r>
            <a:r>
              <a:rPr lang="zh-CN" altLang="en-US" dirty="0"/>
              <a:t>是</a:t>
            </a:r>
            <a:r>
              <a:rPr lang="zh-CN" altLang="en-US" u="sng" dirty="0"/>
              <a:t>事先将训练样本存储下来</a:t>
            </a:r>
            <a:r>
              <a:rPr lang="zh-CN" altLang="en-US" dirty="0"/>
              <a:t>，然后</a:t>
            </a:r>
            <a:r>
              <a:rPr lang="zh-CN" altLang="en-US" u="sng" dirty="0"/>
              <a:t>每当遇到一个新增查询实例时</a:t>
            </a:r>
            <a:r>
              <a:rPr lang="zh-CN" altLang="en-US" dirty="0"/>
              <a:t>，</a:t>
            </a:r>
            <a:r>
              <a:rPr lang="zh-CN" altLang="en-US" u="sng" dirty="0"/>
              <a:t>学习系统</a:t>
            </a:r>
            <a:r>
              <a:rPr lang="zh-CN" altLang="en-US" b="1" u="sng" dirty="0">
                <a:solidFill>
                  <a:srgbClr val="FF0000"/>
                </a:solidFill>
              </a:rPr>
              <a:t>分析</a:t>
            </a:r>
            <a:r>
              <a:rPr lang="zh-CN" altLang="en-US" b="1" u="sng" dirty="0"/>
              <a:t>此新增实例与以前存储的实例之间的</a:t>
            </a:r>
            <a:r>
              <a:rPr lang="zh-CN" altLang="en-US" b="1" u="sng" dirty="0">
                <a:solidFill>
                  <a:srgbClr val="FF0000"/>
                </a:solidFill>
              </a:rPr>
              <a:t>关系</a:t>
            </a:r>
            <a:r>
              <a:rPr lang="zh-CN" altLang="en-US" dirty="0">
                <a:solidFill>
                  <a:srgbClr val="FF0000"/>
                </a:solidFill>
              </a:rPr>
              <a:t>（看新增实例与存储的实例的关系）</a:t>
            </a:r>
            <a:r>
              <a:rPr lang="zh-CN" altLang="en-US" dirty="0"/>
              <a:t>，并据此把</a:t>
            </a:r>
            <a:r>
              <a:rPr lang="zh-CN" altLang="en-US" u="sng" dirty="0"/>
              <a:t>一个目标函数值赋给新增实例</a:t>
            </a:r>
            <a:r>
              <a:rPr lang="zh-CN" altLang="en-US" dirty="0"/>
              <a:t>（新增加一个目标函数给此实例）。</a:t>
            </a:r>
            <a:endParaRPr lang="en-US" altLang="zh-CN" dirty="0"/>
          </a:p>
          <a:p>
            <a:endParaRPr lang="en-US" altLang="zh-CN" dirty="0"/>
          </a:p>
          <a:p>
            <a:r>
              <a:rPr lang="zh-CN" altLang="en-US" b="1" u="sng" dirty="0"/>
              <a:t>基于实例学习方法的特点</a:t>
            </a:r>
            <a:r>
              <a:rPr lang="zh-CN" altLang="en-US" dirty="0"/>
              <a:t>是</a:t>
            </a:r>
            <a:r>
              <a:rPr lang="zh-CN" altLang="en-US" b="1" u="sng" dirty="0"/>
              <a:t>将从实例中泛化工作</a:t>
            </a:r>
            <a:r>
              <a:rPr lang="zh-CN" altLang="en-US" b="1" u="sng" dirty="0">
                <a:solidFill>
                  <a:srgbClr val="FF0000"/>
                </a:solidFill>
              </a:rPr>
              <a:t>推迟到</a:t>
            </a:r>
            <a:r>
              <a:rPr lang="zh-CN" altLang="en-US" b="1" u="sng" dirty="0"/>
              <a:t>必需分类新的实例时</a:t>
            </a:r>
            <a:r>
              <a:rPr lang="zh-CN" altLang="en-US" dirty="0"/>
              <a:t>，并为</a:t>
            </a:r>
            <a:r>
              <a:rPr lang="zh-CN" altLang="en-US" b="1" u="sng" dirty="0"/>
              <a:t>不同的待分类</a:t>
            </a:r>
            <a:r>
              <a:rPr lang="zh-CN" altLang="en-US" u="sng" dirty="0"/>
              <a:t>查询实例建立不同的目标函数逼近</a:t>
            </a:r>
            <a:r>
              <a:rPr lang="zh-CN" altLang="en-US" dirty="0"/>
              <a:t>。</a:t>
            </a:r>
            <a:endParaRPr lang="en-US" altLang="zh-CN"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023544"/>
            <a:ext cx="7715304" cy="5717824"/>
          </a:xfrm>
        </p:spPr>
        <p:txBody>
          <a:bodyPr/>
          <a:lstStyle/>
          <a:p>
            <a:r>
              <a:rPr lang="zh-CN" altLang="en-US" dirty="0"/>
              <a:t>基于实例学习方法有时被称为</a:t>
            </a:r>
            <a:r>
              <a:rPr lang="zh-CN" altLang="en-US" b="1" u="sng" dirty="0"/>
              <a:t>消极（</a:t>
            </a:r>
            <a:r>
              <a:rPr lang="en-US" b="1" u="sng" dirty="0"/>
              <a:t>Lazy</a:t>
            </a:r>
            <a:r>
              <a:rPr lang="zh-CN" altLang="en-US" b="1" u="sng" dirty="0"/>
              <a:t>）学习法</a:t>
            </a:r>
            <a:r>
              <a:rPr lang="zh-CN" altLang="en-US" b="1" dirty="0"/>
              <a:t>（等到新类别来的时候再处理）</a:t>
            </a:r>
            <a:r>
              <a:rPr lang="zh-CN" altLang="en-US" dirty="0"/>
              <a:t>。</a:t>
            </a:r>
            <a:r>
              <a:rPr lang="zh-CN" altLang="en-US" u="sng" dirty="0"/>
              <a:t>消极学习方法的</a:t>
            </a:r>
            <a:r>
              <a:rPr lang="zh-CN" altLang="en-US" b="1" u="sng" dirty="0">
                <a:solidFill>
                  <a:srgbClr val="FF0000"/>
                </a:solidFill>
              </a:rPr>
              <a:t>优点</a:t>
            </a:r>
            <a:r>
              <a:rPr lang="zh-CN" altLang="en-US" dirty="0"/>
              <a:t>在于</a:t>
            </a:r>
            <a:r>
              <a:rPr lang="zh-CN" altLang="en-US" u="sng" dirty="0"/>
              <a:t>并不是在整个实例空间上一次性地估计目标函数</a:t>
            </a:r>
            <a:r>
              <a:rPr lang="zh-CN" altLang="en-US" dirty="0"/>
              <a:t>，而是</a:t>
            </a:r>
            <a:r>
              <a:rPr lang="zh-CN" altLang="en-US" u="sng" dirty="0"/>
              <a:t>针对每个待分类新实例</a:t>
            </a:r>
            <a:r>
              <a:rPr lang="zh-CN" altLang="en-US" dirty="0"/>
              <a:t>做出局部性且相异性的估计。</a:t>
            </a:r>
            <a:endParaRPr lang="en-US" altLang="zh-CN" dirty="0"/>
          </a:p>
          <a:p>
            <a:endParaRPr lang="en-US" altLang="zh-CN" dirty="0"/>
          </a:p>
          <a:p>
            <a:r>
              <a:rPr lang="zh-CN" altLang="en-US" dirty="0"/>
              <a:t>基于实例学习方法包括</a:t>
            </a:r>
            <a:r>
              <a:rPr lang="zh-CN" altLang="en-US" u="sng" dirty="0"/>
              <a:t>最近邻（</a:t>
            </a:r>
            <a:r>
              <a:rPr lang="en-US" u="sng" dirty="0"/>
              <a:t>Nearest Neighbor</a:t>
            </a:r>
            <a:r>
              <a:rPr lang="zh-CN" altLang="en-US" u="sng" dirty="0"/>
              <a:t>）</a:t>
            </a:r>
            <a:r>
              <a:rPr lang="zh-CN" altLang="en-US" dirty="0"/>
              <a:t>法、</a:t>
            </a:r>
            <a:r>
              <a:rPr lang="zh-CN" altLang="en-US" u="sng" dirty="0"/>
              <a:t>局部加权回归（</a:t>
            </a:r>
            <a:r>
              <a:rPr lang="en-US" u="sng" dirty="0"/>
              <a:t>Locally Weighted Regression</a:t>
            </a:r>
            <a:r>
              <a:rPr lang="zh-CN" altLang="en-US" u="sng" dirty="0"/>
              <a:t>）</a:t>
            </a:r>
            <a:r>
              <a:rPr lang="zh-CN" altLang="en-US" dirty="0"/>
              <a:t>法和基于案例的推理（</a:t>
            </a:r>
            <a:r>
              <a:rPr lang="en-US" dirty="0"/>
              <a:t>Case-based Reasoning</a:t>
            </a:r>
            <a:r>
              <a:rPr lang="zh-CN" altLang="en-US" dirty="0"/>
              <a:t>）等。</a:t>
            </a:r>
            <a:endParaRPr lang="en-US" altLang="zh-CN" dirty="0"/>
          </a:p>
          <a:p>
            <a:endParaRPr lang="zh-CN" altLang="en-US" dirty="0"/>
          </a:p>
          <a:p>
            <a:r>
              <a:rPr lang="zh-CN" altLang="en-US" dirty="0"/>
              <a:t>基于</a:t>
            </a:r>
            <a:r>
              <a:rPr lang="zh-CN" altLang="en-US" b="1" u="sng" dirty="0"/>
              <a:t>实例方法的</a:t>
            </a:r>
            <a:r>
              <a:rPr lang="zh-CN" altLang="en-US" b="1" u="sng" dirty="0">
                <a:solidFill>
                  <a:srgbClr val="FF0000"/>
                </a:solidFill>
              </a:rPr>
              <a:t>不足之处</a:t>
            </a:r>
            <a:r>
              <a:rPr lang="zh-CN" altLang="en-US" b="1" u="sng" dirty="0"/>
              <a:t>在</a:t>
            </a:r>
            <a:r>
              <a:rPr lang="zh-CN" altLang="en-US" dirty="0"/>
              <a:t>于</a:t>
            </a:r>
            <a:r>
              <a:rPr lang="zh-CN" altLang="en-US" b="1" u="sng" dirty="0"/>
              <a:t>分类新实例的开销可能很大</a:t>
            </a:r>
            <a:r>
              <a:rPr lang="en-US" dirty="0"/>
              <a:t>——</a:t>
            </a:r>
            <a:r>
              <a:rPr lang="zh-CN" altLang="en-US" dirty="0"/>
              <a:t>几乎所有的计算都发生在分类时，而不是在第一次遇到训练样本时完成（实际中的</a:t>
            </a:r>
            <a:r>
              <a:rPr lang="en-US" altLang="zh-CN" dirty="0"/>
              <a:t>case</a:t>
            </a:r>
            <a:r>
              <a:rPr lang="zh-CN" altLang="en-US" dirty="0"/>
              <a:t>在训练时不一定碰到）</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714356"/>
            <a:ext cx="7858180" cy="5306932"/>
          </a:xfrm>
        </p:spPr>
        <p:txBody>
          <a:bodyPr>
            <a:normAutofit lnSpcReduction="10000"/>
          </a:bodyPr>
          <a:lstStyle/>
          <a:p>
            <a:pPr>
              <a:buNone/>
            </a:pPr>
            <a:r>
              <a:rPr lang="zh-CN" altLang="en-US" sz="2800" u="sng" dirty="0"/>
              <a:t>基于实例学习的常用方法</a:t>
            </a:r>
            <a:r>
              <a:rPr lang="zh-CN" altLang="en-US" sz="2800" dirty="0"/>
              <a:t>有</a:t>
            </a:r>
            <a:r>
              <a:rPr lang="en-US" sz="2800" dirty="0"/>
              <a:t>3</a:t>
            </a:r>
            <a:r>
              <a:rPr lang="zh-CN" altLang="en-US" sz="2800" dirty="0"/>
              <a:t>种：</a:t>
            </a:r>
          </a:p>
          <a:p>
            <a:pPr lvl="0"/>
            <a:r>
              <a:rPr lang="en-US" b="1" dirty="0">
                <a:solidFill>
                  <a:srgbClr val="FF0000"/>
                </a:solidFill>
              </a:rPr>
              <a:t>k-</a:t>
            </a:r>
            <a:r>
              <a:rPr lang="zh-CN" altLang="en-US" b="1" dirty="0">
                <a:solidFill>
                  <a:srgbClr val="FF0000"/>
                </a:solidFill>
              </a:rPr>
              <a:t>近邻</a:t>
            </a:r>
            <a:r>
              <a:rPr lang="zh-CN" altLang="en-US" dirty="0">
                <a:solidFill>
                  <a:srgbClr val="FF0000"/>
                </a:solidFill>
              </a:rPr>
              <a:t>：</a:t>
            </a:r>
            <a:r>
              <a:rPr lang="zh-CN" altLang="en-US" dirty="0"/>
              <a:t>用来</a:t>
            </a:r>
            <a:r>
              <a:rPr lang="zh-CN" altLang="en-US" u="sng" dirty="0"/>
              <a:t>逼近实数值或离散值目标函数的基于实例算法</a:t>
            </a:r>
            <a:r>
              <a:rPr lang="zh-CN" altLang="en-US" dirty="0"/>
              <a:t>，它假定实例对应于</a:t>
            </a:r>
            <a:r>
              <a:rPr lang="en-US" i="1" dirty="0"/>
              <a:t>n</a:t>
            </a:r>
            <a:r>
              <a:rPr lang="zh-CN" altLang="en-US" dirty="0"/>
              <a:t>维欧氏空间中的点。</a:t>
            </a:r>
            <a:r>
              <a:rPr lang="zh-CN" altLang="en-US" b="1" u="sng" dirty="0"/>
              <a:t>一个新查询的目标函数值是由</a:t>
            </a:r>
            <a:r>
              <a:rPr lang="en-US" b="1" i="1" u="sng" dirty="0"/>
              <a:t>k</a:t>
            </a:r>
            <a:r>
              <a:rPr lang="zh-CN" altLang="en-US" b="1" u="sng" dirty="0"/>
              <a:t>个与其最近的训练样本的值估计</a:t>
            </a:r>
            <a:r>
              <a:rPr lang="zh-CN" altLang="en-US" dirty="0"/>
              <a:t>。</a:t>
            </a:r>
            <a:endParaRPr lang="en-US" altLang="zh-CN" dirty="0"/>
          </a:p>
          <a:p>
            <a:pPr lvl="0"/>
            <a:endParaRPr lang="zh-CN" altLang="en-US" sz="2800" dirty="0"/>
          </a:p>
          <a:p>
            <a:pPr lvl="0"/>
            <a:r>
              <a:rPr lang="zh-CN" altLang="en-US" b="1" dirty="0"/>
              <a:t>局部加权回归法</a:t>
            </a:r>
            <a:r>
              <a:rPr lang="zh-CN" altLang="en-US" dirty="0"/>
              <a:t>：（就是给每一个输入点加</a:t>
            </a:r>
            <a:r>
              <a:rPr lang="zh-CN" altLang="en-US" b="1" u="sng" dirty="0"/>
              <a:t>权重</a:t>
            </a:r>
            <a:r>
              <a:rPr lang="zh-CN" altLang="en-US" dirty="0"/>
              <a:t>。也就是</a:t>
            </a:r>
            <a:r>
              <a:rPr lang="zh-CN" altLang="en-US" u="sng" dirty="0"/>
              <a:t>加权最小二乘法</a:t>
            </a:r>
            <a:r>
              <a:rPr lang="en-US" altLang="zh-CN" dirty="0"/>
              <a:t>, </a:t>
            </a:r>
            <a:r>
              <a:rPr lang="zh-CN" altLang="en-US" dirty="0"/>
              <a:t>为了</a:t>
            </a:r>
            <a:r>
              <a:rPr lang="zh-CN" altLang="en-US" u="sng" dirty="0"/>
              <a:t>弥补</a:t>
            </a:r>
            <a:r>
              <a:rPr lang="zh-CN" altLang="en-US" dirty="0"/>
              <a:t>普通线性回归模型</a:t>
            </a:r>
            <a:r>
              <a:rPr lang="zh-CN" altLang="en-US" u="sng" dirty="0"/>
              <a:t>欠拟合</a:t>
            </a:r>
            <a:r>
              <a:rPr lang="zh-CN" altLang="en-US" dirty="0"/>
              <a:t>或者</a:t>
            </a:r>
            <a:r>
              <a:rPr lang="zh-CN" altLang="en-US" u="sng" dirty="0"/>
              <a:t>过拟合</a:t>
            </a:r>
            <a:r>
              <a:rPr lang="zh-CN" altLang="en-US" dirty="0"/>
              <a:t>的问题，</a:t>
            </a:r>
            <a:r>
              <a:rPr lang="en-US" altLang="zh-CN" dirty="0"/>
              <a:t>see next slide</a:t>
            </a:r>
            <a:r>
              <a:rPr lang="zh-CN" altLang="en-US" dirty="0"/>
              <a:t>）为</a:t>
            </a:r>
            <a:r>
              <a:rPr lang="zh-CN" altLang="en-US" u="sng" dirty="0"/>
              <a:t>每个查询实例建立一个明确的目标函数的局部逼近</a:t>
            </a:r>
            <a:r>
              <a:rPr lang="zh-CN" altLang="en-US" dirty="0"/>
              <a:t>。</a:t>
            </a:r>
            <a:r>
              <a:rPr lang="zh-CN" altLang="en-US" b="1" u="sng" dirty="0"/>
              <a:t>目标函数的局部逼近</a:t>
            </a:r>
            <a:r>
              <a:rPr lang="zh-CN" altLang="en-US" dirty="0"/>
              <a:t>不仅可以</a:t>
            </a:r>
            <a:r>
              <a:rPr lang="zh-CN" altLang="en-US" u="sng" dirty="0"/>
              <a:t>基于像常数、线性函数或二次函数形式表示</a:t>
            </a:r>
            <a:r>
              <a:rPr lang="zh-CN" altLang="en-US" dirty="0"/>
              <a:t>，而且</a:t>
            </a:r>
            <a:r>
              <a:rPr lang="zh-CN" altLang="en-US" u="sng" dirty="0"/>
              <a:t>也可以基于空间局部化的核函数形式表</a:t>
            </a:r>
            <a:r>
              <a:rPr lang="zh-CN" altLang="en-US" dirty="0"/>
              <a:t>。</a:t>
            </a:r>
            <a:endParaRPr lang="en-US" altLang="zh-CN" dirty="0"/>
          </a:p>
          <a:p>
            <a:pPr lvl="0"/>
            <a:endParaRPr lang="zh-CN" altLang="en-US" sz="2800" dirty="0"/>
          </a:p>
          <a:p>
            <a:pPr lvl="0"/>
            <a:r>
              <a:rPr lang="zh-CN" altLang="en-US" b="1" dirty="0"/>
              <a:t>基于案例的推理</a:t>
            </a:r>
            <a:r>
              <a:rPr lang="zh-CN" altLang="en-US" dirty="0"/>
              <a:t>：是一种基于实例学习方法，但这种方法</a:t>
            </a:r>
            <a:r>
              <a:rPr lang="zh-CN" altLang="en-US" u="sng" dirty="0"/>
              <a:t>使用复杂的逻辑描述</a:t>
            </a:r>
            <a:r>
              <a:rPr lang="zh-CN" altLang="en-US" dirty="0"/>
              <a:t>而</a:t>
            </a:r>
            <a:r>
              <a:rPr lang="zh-CN" altLang="en-US" u="sng" dirty="0"/>
              <a:t>不是欧氏空间中的点来表示实例</a:t>
            </a:r>
            <a:r>
              <a:rPr lang="zh-CN" altLang="en-US" dirty="0"/>
              <a:t>。（</a:t>
            </a:r>
            <a:r>
              <a:rPr lang="zh-CN" altLang="en-US" dirty="0">
                <a:solidFill>
                  <a:srgbClr val="FF0000"/>
                </a:solidFill>
              </a:rPr>
              <a:t>无需掌握）</a:t>
            </a:r>
          </a:p>
          <a:p>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5" name="矩形 4"/>
          <p:cNvSpPr/>
          <p:nvPr/>
        </p:nvSpPr>
        <p:spPr>
          <a:xfrm>
            <a:off x="5436096" y="2163877"/>
            <a:ext cx="3240360" cy="369332"/>
          </a:xfrm>
          <a:prstGeom prst="rect">
            <a:avLst/>
          </a:prstGeom>
          <a:ln>
            <a:solidFill>
              <a:srgbClr val="FF0000"/>
            </a:solidFill>
          </a:ln>
        </p:spPr>
        <p:txBody>
          <a:bodyPr wrap="square">
            <a:spAutoFit/>
          </a:bodyPr>
          <a:lstStyle/>
          <a:p>
            <a:r>
              <a:rPr lang="zh-CN" altLang="en-US" b="1" dirty="0"/>
              <a:t>权重</a:t>
            </a:r>
            <a:r>
              <a:rPr lang="zh-CN" altLang="en-US" dirty="0"/>
              <a:t>采用</a:t>
            </a:r>
            <a:r>
              <a:rPr lang="zh-CN" altLang="en-US" b="1" u="sng" dirty="0"/>
              <a:t>高斯核函数</a:t>
            </a:r>
            <a:r>
              <a:rPr lang="zh-CN" altLang="en-US" dirty="0"/>
              <a:t>直接计算</a:t>
            </a:r>
          </a:p>
        </p:txBody>
      </p:sp>
      <p:cxnSp>
        <p:nvCxnSpPr>
          <p:cNvPr id="7" name="直接箭头连接符 6"/>
          <p:cNvCxnSpPr/>
          <p:nvPr/>
        </p:nvCxnSpPr>
        <p:spPr>
          <a:xfrm flipV="1">
            <a:off x="6804248" y="2425197"/>
            <a:ext cx="72008"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线性拟合的问题和局部加权回归方法</a:t>
            </a:r>
          </a:p>
        </p:txBody>
      </p:sp>
      <p:pic>
        <p:nvPicPr>
          <p:cNvPr id="35"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0488" y="4559409"/>
            <a:ext cx="1894430" cy="656338"/>
          </a:xfrm>
        </p:spPr>
      </p:pic>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3" y="2121446"/>
            <a:ext cx="3030940" cy="3220374"/>
          </a:xfrm>
          <a:prstGeom prst="rect">
            <a:avLst/>
          </a:prstGeom>
        </p:spPr>
      </p:pic>
      <p:sp>
        <p:nvSpPr>
          <p:cNvPr id="16" name="矩形 15"/>
          <p:cNvSpPr/>
          <p:nvPr/>
        </p:nvSpPr>
        <p:spPr>
          <a:xfrm>
            <a:off x="591606" y="1468069"/>
            <a:ext cx="2509020" cy="646331"/>
          </a:xfrm>
          <a:prstGeom prst="rect">
            <a:avLst/>
          </a:prstGeom>
        </p:spPr>
        <p:txBody>
          <a:bodyPr wrap="none">
            <a:spAutoFit/>
          </a:bodyPr>
          <a:lstStyle/>
          <a:p>
            <a:r>
              <a:rPr lang="zh-CN" altLang="en-US" dirty="0"/>
              <a:t>线性回归出现的问题：</a:t>
            </a:r>
            <a:endParaRPr lang="en-US" altLang="zh-CN" dirty="0"/>
          </a:p>
          <a:p>
            <a:r>
              <a:rPr lang="zh-CN" altLang="en-US" b="1" dirty="0"/>
              <a:t>欠拟合，过拟合</a:t>
            </a:r>
          </a:p>
        </p:txBody>
      </p:sp>
      <p:sp>
        <p:nvSpPr>
          <p:cNvPr id="25" name="矩形 24"/>
          <p:cNvSpPr/>
          <p:nvPr/>
        </p:nvSpPr>
        <p:spPr>
          <a:xfrm>
            <a:off x="3662775" y="2743281"/>
            <a:ext cx="4693127" cy="923330"/>
          </a:xfrm>
          <a:prstGeom prst="rect">
            <a:avLst/>
          </a:prstGeom>
          <a:ln>
            <a:solidFill>
              <a:srgbClr val="FF0000"/>
            </a:solidFill>
          </a:ln>
        </p:spPr>
        <p:txBody>
          <a:bodyPr wrap="square">
            <a:spAutoFit/>
          </a:bodyPr>
          <a:lstStyle/>
          <a:p>
            <a:r>
              <a:rPr lang="en-US" altLang="zh-CN" b="1" dirty="0" err="1"/>
              <a:t>Overfit</a:t>
            </a:r>
            <a:r>
              <a:rPr lang="en-US" altLang="zh-CN" b="1" dirty="0"/>
              <a:t> </a:t>
            </a:r>
            <a:r>
              <a:rPr lang="zh-CN" altLang="en-US" b="1" dirty="0"/>
              <a:t>过拟合：拟合的“太好”，每个点都在线上，而且不圆滑，线就失去趋势的作用了</a:t>
            </a:r>
            <a:endParaRPr lang="zh-CN" altLang="en-US" dirty="0"/>
          </a:p>
        </p:txBody>
      </p:sp>
      <p:sp>
        <p:nvSpPr>
          <p:cNvPr id="26" name="矩形 25"/>
          <p:cNvSpPr/>
          <p:nvPr/>
        </p:nvSpPr>
        <p:spPr>
          <a:xfrm>
            <a:off x="3219990" y="1460044"/>
            <a:ext cx="4682523" cy="369332"/>
          </a:xfrm>
          <a:prstGeom prst="rect">
            <a:avLst/>
          </a:prstGeom>
          <a:ln>
            <a:solidFill>
              <a:srgbClr val="FF0000"/>
            </a:solidFill>
          </a:ln>
        </p:spPr>
        <p:txBody>
          <a:bodyPr wrap="square">
            <a:spAutoFit/>
          </a:bodyPr>
          <a:lstStyle/>
          <a:p>
            <a:r>
              <a:rPr lang="en-US" altLang="zh-CN" b="1" dirty="0" err="1"/>
              <a:t>Underfit</a:t>
            </a:r>
            <a:r>
              <a:rPr lang="en-US" altLang="zh-CN" b="1" dirty="0"/>
              <a:t> </a:t>
            </a:r>
            <a:r>
              <a:rPr lang="zh-CN" altLang="en-US" b="1" dirty="0"/>
              <a:t>欠拟合：很多点离拟合线比较远</a:t>
            </a:r>
            <a:endParaRPr lang="zh-CN" altLang="en-US" dirty="0"/>
          </a:p>
        </p:txBody>
      </p:sp>
      <p:cxnSp>
        <p:nvCxnSpPr>
          <p:cNvPr id="27" name="曲线连接符 26"/>
          <p:cNvCxnSpPr>
            <a:endCxn id="25" idx="1"/>
          </p:cNvCxnSpPr>
          <p:nvPr/>
        </p:nvCxnSpPr>
        <p:spPr>
          <a:xfrm flipV="1">
            <a:off x="1846116" y="3204946"/>
            <a:ext cx="1816659" cy="74241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endCxn id="26" idx="1"/>
          </p:cNvCxnSpPr>
          <p:nvPr/>
        </p:nvCxnSpPr>
        <p:spPr>
          <a:xfrm flipV="1">
            <a:off x="1403648" y="1644710"/>
            <a:ext cx="1816342" cy="66986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2841" y="5571111"/>
            <a:ext cx="2967967" cy="445195"/>
          </a:xfrm>
          <a:prstGeom prst="rect">
            <a:avLst/>
          </a:prstGeom>
        </p:spPr>
      </p:pic>
      <p:sp>
        <p:nvSpPr>
          <p:cNvPr id="37" name="矩形 36"/>
          <p:cNvSpPr/>
          <p:nvPr/>
        </p:nvSpPr>
        <p:spPr>
          <a:xfrm>
            <a:off x="3926752" y="5659375"/>
            <a:ext cx="1396536" cy="646331"/>
          </a:xfrm>
          <a:prstGeom prst="rect">
            <a:avLst/>
          </a:prstGeom>
        </p:spPr>
        <p:txBody>
          <a:bodyPr wrap="none">
            <a:spAutoFit/>
          </a:bodyPr>
          <a:lstStyle/>
          <a:p>
            <a:r>
              <a:rPr lang="zh-CN" altLang="en-US" b="1" u="sng" dirty="0"/>
              <a:t>高斯核函数</a:t>
            </a:r>
            <a:endParaRPr lang="en-US" altLang="zh-CN" b="1" u="sng" dirty="0"/>
          </a:p>
          <a:p>
            <a:r>
              <a:rPr lang="zh-CN" altLang="en-US" b="1" u="sng" dirty="0"/>
              <a:t>计算权重</a:t>
            </a:r>
            <a:r>
              <a:rPr lang="en-US" altLang="zh-CN" b="1" u="sng" dirty="0"/>
              <a:t>Wi</a:t>
            </a:r>
            <a:endParaRPr lang="zh-CN" altLang="en-US" dirty="0"/>
          </a:p>
        </p:txBody>
      </p:sp>
      <p:cxnSp>
        <p:nvCxnSpPr>
          <p:cNvPr id="38" name="直接箭头连接符 37"/>
          <p:cNvCxnSpPr>
            <a:stCxn id="36" idx="1"/>
          </p:cNvCxnSpPr>
          <p:nvPr/>
        </p:nvCxnSpPr>
        <p:spPr>
          <a:xfrm flipH="1" flipV="1">
            <a:off x="5212456" y="5793708"/>
            <a:ext cx="200385"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3921210" y="4727987"/>
            <a:ext cx="1579278" cy="369332"/>
          </a:xfrm>
          <a:prstGeom prst="rect">
            <a:avLst/>
          </a:prstGeom>
        </p:spPr>
        <p:txBody>
          <a:bodyPr wrap="none">
            <a:spAutoFit/>
          </a:bodyPr>
          <a:lstStyle/>
          <a:p>
            <a:r>
              <a:rPr lang="zh-CN" altLang="en-US" b="1" dirty="0"/>
              <a:t>局部加权回归</a:t>
            </a:r>
            <a:endParaRPr lang="zh-CN" altLang="en-US" dirty="0"/>
          </a:p>
        </p:txBody>
      </p:sp>
      <p:sp>
        <p:nvSpPr>
          <p:cNvPr id="40" name="椭圆 39"/>
          <p:cNvSpPr/>
          <p:nvPr/>
        </p:nvSpPr>
        <p:spPr>
          <a:xfrm>
            <a:off x="5971367" y="4672231"/>
            <a:ext cx="364342" cy="46422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曲线连接符 40"/>
          <p:cNvCxnSpPr>
            <a:stCxn id="40" idx="0"/>
            <a:endCxn id="39" idx="0"/>
          </p:cNvCxnSpPr>
          <p:nvPr/>
        </p:nvCxnSpPr>
        <p:spPr>
          <a:xfrm rot="16200000" flipH="1" flipV="1">
            <a:off x="5404316" y="3978764"/>
            <a:ext cx="55756" cy="1442689"/>
          </a:xfrm>
          <a:prstGeom prst="curvedConnector3">
            <a:avLst>
              <a:gd name="adj1" fmla="val -41000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692814" y="5962896"/>
            <a:ext cx="2608406" cy="369332"/>
          </a:xfrm>
          <a:prstGeom prst="rect">
            <a:avLst/>
          </a:prstGeom>
          <a:ln>
            <a:solidFill>
              <a:srgbClr val="FF0000"/>
            </a:solidFill>
          </a:ln>
        </p:spPr>
        <p:txBody>
          <a:bodyPr wrap="none">
            <a:spAutoFit/>
          </a:bodyPr>
          <a:lstStyle/>
          <a:p>
            <a:r>
              <a:rPr lang="zh-CN" altLang="en-US" dirty="0"/>
              <a:t>注意高斯核函数有</a:t>
            </a:r>
            <a:r>
              <a:rPr lang="zh-CN" altLang="en-US" b="1" dirty="0"/>
              <a:t>参数</a:t>
            </a:r>
            <a:r>
              <a:rPr lang="en-US" altLang="zh-CN" b="1" dirty="0"/>
              <a:t>k</a:t>
            </a:r>
            <a:endParaRPr lang="zh-CN" altLang="en-US" b="1" dirty="0"/>
          </a:p>
        </p:txBody>
      </p:sp>
      <p:sp>
        <p:nvSpPr>
          <p:cNvPr id="43" name="圆角矩形 42"/>
          <p:cNvSpPr/>
          <p:nvPr/>
        </p:nvSpPr>
        <p:spPr>
          <a:xfrm>
            <a:off x="3419872" y="4179187"/>
            <a:ext cx="5104951" cy="232802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594191" y="4270526"/>
            <a:ext cx="1187624" cy="369332"/>
          </a:xfrm>
          <a:prstGeom prst="rect">
            <a:avLst/>
          </a:prstGeom>
          <a:noFill/>
        </p:spPr>
        <p:txBody>
          <a:bodyPr wrap="square" rtlCol="0">
            <a:spAutoFit/>
          </a:bodyPr>
          <a:lstStyle/>
          <a:p>
            <a:r>
              <a:rPr lang="zh-CN" altLang="en-US" b="1" dirty="0"/>
              <a:t>解决方法</a:t>
            </a:r>
            <a:r>
              <a:rPr lang="zh-CN" altLang="en-US" dirty="0"/>
              <a:t>：</a:t>
            </a:r>
          </a:p>
        </p:txBody>
      </p:sp>
      <p:cxnSp>
        <p:nvCxnSpPr>
          <p:cNvPr id="52" name="直接箭头连接符 51"/>
          <p:cNvCxnSpPr>
            <a:stCxn id="40" idx="4"/>
          </p:cNvCxnSpPr>
          <p:nvPr/>
        </p:nvCxnSpPr>
        <p:spPr>
          <a:xfrm flipH="1">
            <a:off x="5692814" y="5136456"/>
            <a:ext cx="460724" cy="5838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419872" y="1945244"/>
            <a:ext cx="1290977" cy="369332"/>
          </a:xfrm>
          <a:prstGeom prst="rect">
            <a:avLst/>
          </a:prstGeom>
          <a:ln>
            <a:solidFill>
              <a:srgbClr val="FF0000"/>
            </a:solidFill>
          </a:ln>
        </p:spPr>
        <p:txBody>
          <a:bodyPr wrap="square">
            <a:spAutoFit/>
          </a:bodyPr>
          <a:lstStyle/>
          <a:p>
            <a:r>
              <a:rPr lang="en-US" altLang="zh-CN" b="1" dirty="0"/>
              <a:t>Perfect fit</a:t>
            </a:r>
            <a:endParaRPr lang="zh-CN" altLang="en-US" dirty="0"/>
          </a:p>
        </p:txBody>
      </p:sp>
      <p:cxnSp>
        <p:nvCxnSpPr>
          <p:cNvPr id="22" name="曲线连接符 21"/>
          <p:cNvCxnSpPr>
            <a:endCxn id="21" idx="1"/>
          </p:cNvCxnSpPr>
          <p:nvPr/>
        </p:nvCxnSpPr>
        <p:spPr>
          <a:xfrm flipV="1">
            <a:off x="2839868" y="2129910"/>
            <a:ext cx="580004" cy="16832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519816"/>
      </p:ext>
    </p:extLst>
  </p:cSld>
  <p:clrMapOvr>
    <a:masterClrMapping/>
  </p:clrMapOvr>
  <p:transition>
    <p:blinds dir="vert"/>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4" y="1319901"/>
            <a:ext cx="3952618" cy="204218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880" y="1319901"/>
            <a:ext cx="4248472" cy="219504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3717032"/>
            <a:ext cx="5100088" cy="2711547"/>
          </a:xfrm>
          <a:prstGeom prst="rect">
            <a:avLst/>
          </a:prstGeom>
        </p:spPr>
      </p:pic>
      <p:sp>
        <p:nvSpPr>
          <p:cNvPr id="10" name="矩形 9"/>
          <p:cNvSpPr/>
          <p:nvPr/>
        </p:nvSpPr>
        <p:spPr>
          <a:xfrm>
            <a:off x="6179235" y="4935999"/>
            <a:ext cx="2433680" cy="369332"/>
          </a:xfrm>
          <a:prstGeom prst="rect">
            <a:avLst/>
          </a:prstGeom>
        </p:spPr>
        <p:txBody>
          <a:bodyPr wrap="none">
            <a:spAutoFit/>
          </a:bodyPr>
          <a:lstStyle/>
          <a:p>
            <a:r>
              <a:rPr lang="en-US" altLang="zh-CN" b="1" dirty="0"/>
              <a:t>K=10,</a:t>
            </a:r>
            <a:r>
              <a:rPr lang="zh-CN" altLang="en-US" b="1" dirty="0"/>
              <a:t>局部加权回归法</a:t>
            </a:r>
            <a:endParaRPr lang="zh-CN" altLang="en-US" dirty="0"/>
          </a:p>
        </p:txBody>
      </p:sp>
      <p:sp>
        <p:nvSpPr>
          <p:cNvPr id="11" name="矩形 10"/>
          <p:cNvSpPr/>
          <p:nvPr/>
        </p:nvSpPr>
        <p:spPr>
          <a:xfrm>
            <a:off x="837933" y="3282900"/>
            <a:ext cx="1811714" cy="369332"/>
          </a:xfrm>
          <a:prstGeom prst="rect">
            <a:avLst/>
          </a:prstGeom>
        </p:spPr>
        <p:txBody>
          <a:bodyPr wrap="none">
            <a:spAutoFit/>
          </a:bodyPr>
          <a:lstStyle/>
          <a:p>
            <a:r>
              <a:rPr lang="zh-CN" altLang="en-US" b="1" dirty="0"/>
              <a:t>需要拟合的数据</a:t>
            </a:r>
            <a:endParaRPr lang="zh-CN" altLang="en-US" dirty="0"/>
          </a:p>
        </p:txBody>
      </p:sp>
      <p:sp>
        <p:nvSpPr>
          <p:cNvPr id="12" name="矩形 11"/>
          <p:cNvSpPr/>
          <p:nvPr/>
        </p:nvSpPr>
        <p:spPr>
          <a:xfrm>
            <a:off x="4988992" y="3443420"/>
            <a:ext cx="2741456" cy="369332"/>
          </a:xfrm>
          <a:prstGeom prst="rect">
            <a:avLst/>
          </a:prstGeom>
        </p:spPr>
        <p:txBody>
          <a:bodyPr wrap="none">
            <a:spAutoFit/>
          </a:bodyPr>
          <a:lstStyle/>
          <a:p>
            <a:r>
              <a:rPr lang="zh-CN" altLang="en-US" b="1" dirty="0"/>
              <a:t>线性回归拟合的目标函数</a:t>
            </a:r>
            <a:endParaRPr lang="zh-CN" altLang="en-US" dirty="0"/>
          </a:p>
        </p:txBody>
      </p:sp>
    </p:spTree>
    <p:extLst>
      <p:ext uri="{BB962C8B-B14F-4D97-AF65-F5344CB8AC3E}">
        <p14:creationId xmlns:p14="http://schemas.microsoft.com/office/powerpoint/2010/main" val="1346850293"/>
      </p:ext>
    </p:extLst>
  </p:cSld>
  <p:clrMapOvr>
    <a:masterClrMapping/>
  </p:clrMapOvr>
  <p:transition>
    <p:blinds dir="vert"/>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868" y="1231728"/>
            <a:ext cx="4968268" cy="264146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68" y="3833574"/>
            <a:ext cx="4968268" cy="2641462"/>
          </a:xfrm>
          <a:prstGeom prst="rect">
            <a:avLst/>
          </a:prstGeom>
        </p:spPr>
      </p:pic>
      <p:sp>
        <p:nvSpPr>
          <p:cNvPr id="7" name="矩形 6"/>
          <p:cNvSpPr/>
          <p:nvPr/>
        </p:nvSpPr>
        <p:spPr>
          <a:xfrm>
            <a:off x="5689788" y="2165821"/>
            <a:ext cx="2305439" cy="369332"/>
          </a:xfrm>
          <a:prstGeom prst="rect">
            <a:avLst/>
          </a:prstGeom>
        </p:spPr>
        <p:txBody>
          <a:bodyPr wrap="none">
            <a:spAutoFit/>
          </a:bodyPr>
          <a:lstStyle/>
          <a:p>
            <a:r>
              <a:rPr lang="en-US" altLang="zh-CN" b="1" dirty="0"/>
              <a:t>K=1,</a:t>
            </a:r>
            <a:r>
              <a:rPr lang="zh-CN" altLang="en-US" b="1" dirty="0"/>
              <a:t>局部加权回归法</a:t>
            </a:r>
            <a:endParaRPr lang="zh-CN" altLang="en-US" dirty="0"/>
          </a:p>
        </p:txBody>
      </p:sp>
      <p:sp>
        <p:nvSpPr>
          <p:cNvPr id="8" name="矩形 7"/>
          <p:cNvSpPr/>
          <p:nvPr/>
        </p:nvSpPr>
        <p:spPr>
          <a:xfrm>
            <a:off x="5689788" y="4969639"/>
            <a:ext cx="2666114" cy="369332"/>
          </a:xfrm>
          <a:prstGeom prst="rect">
            <a:avLst/>
          </a:prstGeom>
        </p:spPr>
        <p:txBody>
          <a:bodyPr wrap="none">
            <a:spAutoFit/>
          </a:bodyPr>
          <a:lstStyle/>
          <a:p>
            <a:r>
              <a:rPr lang="en-US" altLang="zh-CN" b="1" dirty="0"/>
              <a:t>K=0.1</a:t>
            </a:r>
            <a:r>
              <a:rPr lang="zh-CN" altLang="en-US" b="1" dirty="0"/>
              <a:t>，局部加权回归法</a:t>
            </a:r>
            <a:endParaRPr lang="zh-CN" altLang="en-US" dirty="0"/>
          </a:p>
        </p:txBody>
      </p:sp>
      <p:sp>
        <p:nvSpPr>
          <p:cNvPr id="9" name="文本框 8"/>
          <p:cNvSpPr txBox="1"/>
          <p:nvPr/>
        </p:nvSpPr>
        <p:spPr>
          <a:xfrm>
            <a:off x="5845436" y="3565505"/>
            <a:ext cx="3149412" cy="369332"/>
          </a:xfrm>
          <a:prstGeom prst="rect">
            <a:avLst/>
          </a:prstGeom>
          <a:noFill/>
          <a:ln>
            <a:solidFill>
              <a:srgbClr val="FF0000"/>
            </a:solidFill>
          </a:ln>
        </p:spPr>
        <p:txBody>
          <a:bodyPr wrap="square" rtlCol="0">
            <a:spAutoFit/>
          </a:bodyPr>
          <a:lstStyle/>
          <a:p>
            <a:r>
              <a:rPr lang="en-US" altLang="zh-CN"/>
              <a:t>Q:</a:t>
            </a:r>
            <a:r>
              <a:rPr lang="zh-CN" altLang="en-US" dirty="0"/>
              <a:t>这两个拟合，哪一个更好？</a:t>
            </a:r>
          </a:p>
        </p:txBody>
      </p:sp>
    </p:spTree>
    <p:extLst>
      <p:ext uri="{BB962C8B-B14F-4D97-AF65-F5344CB8AC3E}">
        <p14:creationId xmlns:p14="http://schemas.microsoft.com/office/powerpoint/2010/main" val="549267398"/>
      </p:ext>
    </p:extLst>
  </p:cSld>
  <p:clrMapOvr>
    <a:masterClrMapping/>
  </p:clrMapOvr>
  <p:transition>
    <p:blinds dir="vert"/>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11183" y="130324"/>
            <a:ext cx="8540750" cy="821913"/>
          </a:xfrm>
        </p:spPr>
        <p:txBody>
          <a:bodyPr/>
          <a:lstStyle/>
          <a:p>
            <a:r>
              <a:rPr lang="en-US" altLang="zh-CN" dirty="0"/>
              <a:t>5.4.2</a:t>
            </a:r>
            <a:r>
              <a:rPr lang="zh-CN" altLang="en-US" dirty="0"/>
              <a:t>概念学习</a:t>
            </a:r>
          </a:p>
        </p:txBody>
      </p:sp>
      <p:sp>
        <p:nvSpPr>
          <p:cNvPr id="3" name="内容占位符 2"/>
          <p:cNvSpPr>
            <a:spLocks noGrp="1"/>
          </p:cNvSpPr>
          <p:nvPr>
            <p:ph idx="1"/>
          </p:nvPr>
        </p:nvSpPr>
        <p:spPr>
          <a:xfrm>
            <a:off x="576016" y="921200"/>
            <a:ext cx="8153400" cy="4762910"/>
          </a:xfrm>
        </p:spPr>
        <p:txBody>
          <a:bodyPr/>
          <a:lstStyle/>
          <a:p>
            <a:r>
              <a:rPr lang="zh-CN" altLang="en-US" b="1" dirty="0"/>
              <a:t>概念学习（</a:t>
            </a:r>
            <a:r>
              <a:rPr lang="en-US" b="1" dirty="0"/>
              <a:t>Concept Learning</a:t>
            </a:r>
            <a:r>
              <a:rPr lang="zh-CN" altLang="en-US" b="1" dirty="0"/>
              <a:t>）</a:t>
            </a:r>
            <a:r>
              <a:rPr lang="zh-CN" altLang="en-US" dirty="0"/>
              <a:t>的本质是从</a:t>
            </a:r>
            <a:r>
              <a:rPr lang="zh-CN" altLang="en-US" u="sng" dirty="0"/>
              <a:t>有关某个布尔函数的输入</a:t>
            </a:r>
            <a:r>
              <a:rPr lang="en-US" u="sng" dirty="0"/>
              <a:t>/</a:t>
            </a:r>
            <a:r>
              <a:rPr lang="zh-CN" altLang="en-US" u="sng" dirty="0"/>
              <a:t>输出训练样本中</a:t>
            </a:r>
            <a:r>
              <a:rPr lang="zh-CN" altLang="en-US" u="sng" dirty="0">
                <a:solidFill>
                  <a:srgbClr val="FF0000"/>
                </a:solidFill>
              </a:rPr>
              <a:t>推断出该布尔函数</a:t>
            </a:r>
            <a:r>
              <a:rPr lang="zh-CN" altLang="en-US" b="1" dirty="0"/>
              <a:t>。</a:t>
            </a:r>
            <a:endParaRPr lang="en-US" altLang="zh-CN" b="1" dirty="0"/>
          </a:p>
          <a:p>
            <a:pPr marL="0" indent="0">
              <a:buNone/>
            </a:pPr>
            <a:r>
              <a:rPr lang="en-US" altLang="zh-CN" b="1" dirty="0"/>
              <a:t>   </a:t>
            </a:r>
            <a:r>
              <a:rPr lang="zh-CN" altLang="en-US" dirty="0"/>
              <a:t>也就是说，概念学习</a:t>
            </a:r>
            <a:r>
              <a:rPr lang="zh-CN" altLang="en-US" b="1" u="sng" dirty="0">
                <a:solidFill>
                  <a:srgbClr val="FF0000"/>
                </a:solidFill>
              </a:rPr>
              <a:t>主要解决的</a:t>
            </a:r>
            <a:r>
              <a:rPr lang="zh-CN" altLang="en-US" u="sng" dirty="0"/>
              <a:t>是在</a:t>
            </a:r>
            <a:r>
              <a:rPr lang="zh-CN" altLang="en-US" b="1" i="1" u="sng" dirty="0"/>
              <a:t>已知的样本集合</a:t>
            </a:r>
            <a:r>
              <a:rPr lang="zh-CN" altLang="en-US" u="sng" dirty="0"/>
              <a:t>以及</a:t>
            </a:r>
            <a:r>
              <a:rPr lang="zh-CN" altLang="en-US" b="1" i="1" u="sng" dirty="0"/>
              <a:t>每个样本是否属于某一概念的标注</a:t>
            </a:r>
            <a:r>
              <a:rPr lang="zh-CN" altLang="en-US" u="sng" dirty="0"/>
              <a:t>的前提下，</a:t>
            </a:r>
            <a:r>
              <a:rPr lang="zh-CN" altLang="en-US" b="1" u="sng" dirty="0"/>
              <a:t>推断出该概念的一般定义的问题</a:t>
            </a:r>
            <a:r>
              <a:rPr lang="zh-CN" altLang="en-US" dirty="0"/>
              <a:t>。（</a:t>
            </a:r>
            <a:r>
              <a:rPr lang="zh-CN" altLang="en-US" u="sng" dirty="0"/>
              <a:t>由样本到概念的一般规律</a:t>
            </a:r>
            <a:r>
              <a:rPr lang="zh-CN" altLang="en-US" dirty="0"/>
              <a:t>）</a:t>
            </a:r>
            <a:endParaRPr lang="en-US" altLang="zh-CN" dirty="0"/>
          </a:p>
          <a:p>
            <a:r>
              <a:rPr lang="zh-CN" altLang="en-US" b="1" dirty="0"/>
              <a:t>概念学习实际上就是</a:t>
            </a:r>
            <a:r>
              <a:rPr lang="zh-CN" altLang="en-US" dirty="0"/>
              <a:t>：</a:t>
            </a:r>
            <a:r>
              <a:rPr lang="zh-CN" altLang="en-US" u="sng" dirty="0">
                <a:ea typeface="宋体" panose="02010600030101010101" pitchFamily="2" charset="-122"/>
              </a:rPr>
              <a:t>给定某一类别的若干正例和反例，从中获得该类别的</a:t>
            </a:r>
            <a:r>
              <a:rPr lang="zh-CN" altLang="en-US" b="1" u="sng" dirty="0">
                <a:solidFill>
                  <a:srgbClr val="FF0000"/>
                </a:solidFill>
                <a:ea typeface="宋体" panose="02010600030101010101" pitchFamily="2" charset="-122"/>
              </a:rPr>
              <a:t>一般定义</a:t>
            </a:r>
            <a:r>
              <a:rPr lang="en-US" altLang="zh-CN" dirty="0">
                <a:ea typeface="宋体" panose="02010600030101010101" pitchFamily="2" charset="-122"/>
              </a:rPr>
              <a:t>——</a:t>
            </a:r>
            <a:r>
              <a:rPr lang="zh-CN" altLang="en-US" b="1" dirty="0">
                <a:solidFill>
                  <a:srgbClr val="FF0000"/>
                </a:solidFill>
                <a:ea typeface="宋体" panose="02010600030101010101" pitchFamily="2" charset="-122"/>
              </a:rPr>
              <a:t>概念</a:t>
            </a:r>
            <a:endParaRPr lang="zh-CN" altLang="en-US" dirty="0"/>
          </a:p>
          <a:p>
            <a:r>
              <a:rPr lang="zh-CN" altLang="en-US" dirty="0"/>
              <a:t>例 已知：训练样本（表</a:t>
            </a:r>
            <a:r>
              <a:rPr lang="en-US" dirty="0"/>
              <a:t>4-2</a:t>
            </a:r>
            <a:r>
              <a:rPr lang="zh-CN" altLang="en-US" dirty="0"/>
              <a:t>）；概念</a:t>
            </a:r>
            <a:r>
              <a:rPr lang="en-US" i="1" dirty="0" err="1"/>
              <a:t>EnjoySport</a:t>
            </a:r>
            <a:r>
              <a:rPr lang="zh-CN" altLang="en-US" i="1" dirty="0"/>
              <a:t>概念</a:t>
            </a:r>
            <a:r>
              <a:rPr lang="zh-CN" altLang="en-US" dirty="0"/>
              <a:t>。</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graphicFrame>
        <p:nvGraphicFramePr>
          <p:cNvPr id="5" name="表格 4"/>
          <p:cNvGraphicFramePr>
            <a:graphicFrameLocks noGrp="1"/>
          </p:cNvGraphicFramePr>
          <p:nvPr>
            <p:extLst>
              <p:ext uri="{D42A27DB-BD31-4B8C-83A1-F6EECF244321}">
                <p14:modId xmlns:p14="http://schemas.microsoft.com/office/powerpoint/2010/main" val="4211460713"/>
              </p:ext>
            </p:extLst>
          </p:nvPr>
        </p:nvGraphicFramePr>
        <p:xfrm>
          <a:off x="755576" y="4165887"/>
          <a:ext cx="7715304" cy="2209812"/>
        </p:xfrm>
        <a:graphic>
          <a:graphicData uri="http://schemas.openxmlformats.org/drawingml/2006/table">
            <a:tbl>
              <a:tblPr/>
              <a:tblGrid>
                <a:gridCol w="964413">
                  <a:extLst>
                    <a:ext uri="{9D8B030D-6E8A-4147-A177-3AD203B41FA5}">
                      <a16:colId xmlns:a16="http://schemas.microsoft.com/office/drawing/2014/main" val="20000"/>
                    </a:ext>
                  </a:extLst>
                </a:gridCol>
                <a:gridCol w="1035851">
                  <a:extLst>
                    <a:ext uri="{9D8B030D-6E8A-4147-A177-3AD203B41FA5}">
                      <a16:colId xmlns:a16="http://schemas.microsoft.com/office/drawing/2014/main" val="20001"/>
                    </a:ext>
                  </a:extLst>
                </a:gridCol>
                <a:gridCol w="892975">
                  <a:extLst>
                    <a:ext uri="{9D8B030D-6E8A-4147-A177-3AD203B41FA5}">
                      <a16:colId xmlns:a16="http://schemas.microsoft.com/office/drawing/2014/main" val="20002"/>
                    </a:ext>
                  </a:extLst>
                </a:gridCol>
                <a:gridCol w="964413">
                  <a:extLst>
                    <a:ext uri="{9D8B030D-6E8A-4147-A177-3AD203B41FA5}">
                      <a16:colId xmlns:a16="http://schemas.microsoft.com/office/drawing/2014/main" val="20003"/>
                    </a:ext>
                  </a:extLst>
                </a:gridCol>
                <a:gridCol w="964413">
                  <a:extLst>
                    <a:ext uri="{9D8B030D-6E8A-4147-A177-3AD203B41FA5}">
                      <a16:colId xmlns:a16="http://schemas.microsoft.com/office/drawing/2014/main" val="20004"/>
                    </a:ext>
                  </a:extLst>
                </a:gridCol>
                <a:gridCol w="964413">
                  <a:extLst>
                    <a:ext uri="{9D8B030D-6E8A-4147-A177-3AD203B41FA5}">
                      <a16:colId xmlns:a16="http://schemas.microsoft.com/office/drawing/2014/main" val="20005"/>
                    </a:ext>
                  </a:extLst>
                </a:gridCol>
                <a:gridCol w="928694">
                  <a:extLst>
                    <a:ext uri="{9D8B030D-6E8A-4147-A177-3AD203B41FA5}">
                      <a16:colId xmlns:a16="http://schemas.microsoft.com/office/drawing/2014/main" val="20006"/>
                    </a:ext>
                  </a:extLst>
                </a:gridCol>
                <a:gridCol w="1000132">
                  <a:extLst>
                    <a:ext uri="{9D8B030D-6E8A-4147-A177-3AD203B41FA5}">
                      <a16:colId xmlns:a16="http://schemas.microsoft.com/office/drawing/2014/main" val="20007"/>
                    </a:ext>
                  </a:extLst>
                </a:gridCol>
              </a:tblGrid>
              <a:tr h="400053">
                <a:tc>
                  <a:txBody>
                    <a:bodyPr/>
                    <a:lstStyle/>
                    <a:p>
                      <a:pPr algn="ctr">
                        <a:spcBef>
                          <a:spcPts val="200"/>
                        </a:spcBef>
                        <a:spcAft>
                          <a:spcPts val="200"/>
                        </a:spcAft>
                      </a:pPr>
                      <a:r>
                        <a:rPr lang="en-US" sz="2000" b="1" kern="1050" dirty="0">
                          <a:solidFill>
                            <a:srgbClr val="FFFFFF"/>
                          </a:solidFill>
                          <a:latin typeface="Times New Roman"/>
                          <a:ea typeface="宋体"/>
                          <a:cs typeface="Times New Roman"/>
                        </a:rPr>
                        <a:t>Example</a:t>
                      </a:r>
                      <a:endParaRPr lang="zh-CN" sz="20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2000" b="1" i="1" kern="1050" dirty="0">
                          <a:solidFill>
                            <a:srgbClr val="FFFFFF"/>
                          </a:solidFill>
                          <a:latin typeface="Times New Roman"/>
                          <a:ea typeface="宋体"/>
                          <a:cs typeface="Times New Roman"/>
                        </a:rPr>
                        <a:t>Sky</a:t>
                      </a:r>
                      <a:endParaRPr lang="zh-CN" sz="20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2000" b="1" i="1" kern="1050" dirty="0" err="1">
                          <a:solidFill>
                            <a:srgbClr val="FFFFFF"/>
                          </a:solidFill>
                          <a:latin typeface="Times New Roman"/>
                          <a:ea typeface="宋体"/>
                          <a:cs typeface="Times New Roman"/>
                        </a:rPr>
                        <a:t>AirTemp</a:t>
                      </a:r>
                      <a:endParaRPr lang="zh-CN" sz="20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2000" b="1" i="1" kern="1050">
                          <a:solidFill>
                            <a:srgbClr val="FFFFFF"/>
                          </a:solidFill>
                          <a:latin typeface="Times New Roman"/>
                          <a:ea typeface="宋体"/>
                          <a:cs typeface="Times New Roman"/>
                        </a:rPr>
                        <a:t>Humidity</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2000" b="1" i="1" kern="1050">
                          <a:solidFill>
                            <a:srgbClr val="FFFFFF"/>
                          </a:solidFill>
                          <a:latin typeface="Times New Roman"/>
                          <a:ea typeface="宋体"/>
                          <a:cs typeface="Times New Roman"/>
                        </a:rPr>
                        <a:t>Wind</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2000" b="1" i="1" kern="1050">
                          <a:solidFill>
                            <a:srgbClr val="FFFFFF"/>
                          </a:solidFill>
                          <a:latin typeface="Times New Roman"/>
                          <a:ea typeface="宋体"/>
                          <a:cs typeface="Times New Roman"/>
                        </a:rPr>
                        <a:t>Water</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2000" b="1" i="1" kern="1050">
                          <a:solidFill>
                            <a:srgbClr val="FFFFFF"/>
                          </a:solidFill>
                          <a:latin typeface="Times New Roman"/>
                          <a:ea typeface="宋体"/>
                          <a:cs typeface="Times New Roman"/>
                        </a:rPr>
                        <a:t>Forecast</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2000" b="1" i="1" kern="1050" dirty="0" err="1">
                          <a:solidFill>
                            <a:srgbClr val="FFFFFF"/>
                          </a:solidFill>
                          <a:latin typeface="Times New Roman"/>
                          <a:ea typeface="宋体"/>
                          <a:cs typeface="Times New Roman"/>
                        </a:rPr>
                        <a:t>EnjoySport</a:t>
                      </a:r>
                      <a:endParaRPr lang="zh-CN" sz="20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400053">
                <a:tc>
                  <a:txBody>
                    <a:bodyPr/>
                    <a:lstStyle/>
                    <a:p>
                      <a:pPr algn="ctr">
                        <a:spcBef>
                          <a:spcPts val="200"/>
                        </a:spcBef>
                        <a:spcAft>
                          <a:spcPts val="200"/>
                        </a:spcAft>
                      </a:pPr>
                      <a:r>
                        <a:rPr lang="en-US" sz="2000" kern="1050">
                          <a:latin typeface="Times New Roman"/>
                          <a:ea typeface="宋体"/>
                          <a:cs typeface="Times New Roman"/>
                        </a:rPr>
                        <a:t>1</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Sunny</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Warm</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altLang="zh-CN" sz="2000" kern="1050" dirty="0">
                          <a:latin typeface="Times New Roman"/>
                          <a:ea typeface="宋体"/>
                          <a:cs typeface="Times New Roman"/>
                        </a:rPr>
                        <a:t>Normal</a:t>
                      </a:r>
                      <a:endParaRPr lang="en-US" sz="2000" kern="105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Strong</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Warm</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Same</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Yes</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0053">
                <a:tc>
                  <a:txBody>
                    <a:bodyPr/>
                    <a:lstStyle/>
                    <a:p>
                      <a:pPr algn="ctr">
                        <a:spcBef>
                          <a:spcPts val="200"/>
                        </a:spcBef>
                        <a:spcAft>
                          <a:spcPts val="200"/>
                        </a:spcAft>
                      </a:pPr>
                      <a:r>
                        <a:rPr lang="en-US" sz="2000" kern="1050">
                          <a:latin typeface="Times New Roman"/>
                          <a:ea typeface="宋体"/>
                          <a:cs typeface="Times New Roman"/>
                        </a:rPr>
                        <a:t>2</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Sunny</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Warm</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High</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Strong</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Warm</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Same</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Yes</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0053">
                <a:tc>
                  <a:txBody>
                    <a:bodyPr/>
                    <a:lstStyle/>
                    <a:p>
                      <a:pPr algn="ctr">
                        <a:spcBef>
                          <a:spcPts val="200"/>
                        </a:spcBef>
                        <a:spcAft>
                          <a:spcPts val="200"/>
                        </a:spcAft>
                      </a:pPr>
                      <a:r>
                        <a:rPr lang="en-US" sz="2000" kern="1050">
                          <a:latin typeface="Times New Roman"/>
                          <a:ea typeface="宋体"/>
                          <a:cs typeface="Times New Roman"/>
                        </a:rPr>
                        <a:t>3</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Rainy</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Cold</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dirty="0">
                          <a:latin typeface="Times New Roman"/>
                          <a:ea typeface="宋体"/>
                          <a:cs typeface="Times New Roman"/>
                        </a:rPr>
                        <a:t>High</a:t>
                      </a:r>
                      <a:endParaRPr lang="zh-CN" sz="20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Strong</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Warm</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Change</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No</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0053">
                <a:tc>
                  <a:txBody>
                    <a:bodyPr/>
                    <a:lstStyle/>
                    <a:p>
                      <a:pPr algn="ctr">
                        <a:spcBef>
                          <a:spcPts val="200"/>
                        </a:spcBef>
                        <a:spcAft>
                          <a:spcPts val="200"/>
                        </a:spcAft>
                      </a:pPr>
                      <a:r>
                        <a:rPr lang="en-US" sz="2000" kern="1050">
                          <a:latin typeface="Times New Roman"/>
                          <a:ea typeface="宋体"/>
                          <a:cs typeface="Times New Roman"/>
                        </a:rPr>
                        <a:t>4</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Sunny</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Warm</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High</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Strong</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dirty="0">
                          <a:latin typeface="Times New Roman"/>
                          <a:ea typeface="宋体"/>
                          <a:cs typeface="Times New Roman"/>
                        </a:rPr>
                        <a:t>Cool</a:t>
                      </a:r>
                      <a:endParaRPr lang="zh-CN" sz="20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a:latin typeface="Times New Roman"/>
                          <a:ea typeface="宋体"/>
                          <a:cs typeface="Times New Roman"/>
                        </a:rPr>
                        <a:t>Change</a:t>
                      </a:r>
                      <a:endParaRPr lang="zh-CN" sz="20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2000" kern="1050" dirty="0">
                          <a:latin typeface="Times New Roman"/>
                          <a:ea typeface="宋体"/>
                          <a:cs typeface="Times New Roman"/>
                        </a:rPr>
                        <a:t>Yes</a:t>
                      </a:r>
                      <a:endParaRPr lang="zh-CN" sz="20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5"/>
          <p:cNvSpPr txBox="1"/>
          <p:nvPr/>
        </p:nvSpPr>
        <p:spPr>
          <a:xfrm>
            <a:off x="2555776" y="6402412"/>
            <a:ext cx="435771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表</a:t>
            </a:r>
            <a:r>
              <a:rPr lang="en-US" altLang="zh-CN" dirty="0"/>
              <a:t>5</a:t>
            </a:r>
            <a:r>
              <a:rPr lang="en-US" dirty="0"/>
              <a:t>-2</a:t>
            </a:r>
            <a:r>
              <a:rPr lang="zh-CN" altLang="en-US" dirty="0"/>
              <a:t>目标概念</a:t>
            </a:r>
            <a:r>
              <a:rPr lang="en-US" i="1" dirty="0" err="1"/>
              <a:t>EnjoySport</a:t>
            </a:r>
            <a:r>
              <a:rPr lang="zh-CN" altLang="en-US" dirty="0"/>
              <a:t>的正例和反例</a:t>
            </a:r>
          </a:p>
        </p:txBody>
      </p:sp>
    </p:spTree>
  </p:cSld>
  <p:clrMapOvr>
    <a:masterClrMapping/>
  </p:clrMapOvr>
  <p:transition>
    <p:blinds dir="vert"/>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7" name="TextBox 6"/>
          <p:cNvSpPr txBox="1"/>
          <p:nvPr/>
        </p:nvSpPr>
        <p:spPr>
          <a:xfrm>
            <a:off x="500034" y="1509489"/>
            <a:ext cx="8001056" cy="40626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a:solidFill>
                  <a:schemeClr val="tx1"/>
                </a:solidFill>
              </a:rPr>
              <a:t> </a:t>
            </a:r>
            <a:endParaRPr lang="zh-CN" altLang="en-US" sz="2400" dirty="0">
              <a:solidFill>
                <a:schemeClr val="tx1"/>
              </a:solidFill>
            </a:endParaRPr>
          </a:p>
          <a:p>
            <a:r>
              <a:rPr lang="zh-CN" altLang="en-US" sz="2400" dirty="0">
                <a:solidFill>
                  <a:schemeClr val="tx1"/>
                </a:solidFill>
              </a:rPr>
              <a:t>已知：</a:t>
            </a:r>
          </a:p>
          <a:p>
            <a:r>
              <a:rPr lang="zh-CN" altLang="en-US" sz="2400" dirty="0">
                <a:solidFill>
                  <a:schemeClr val="tx1"/>
                </a:solidFill>
              </a:rPr>
              <a:t>（</a:t>
            </a:r>
            <a:r>
              <a:rPr lang="en-US" sz="2400" dirty="0">
                <a:solidFill>
                  <a:schemeClr val="tx1"/>
                </a:solidFill>
              </a:rPr>
              <a:t>1</a:t>
            </a:r>
            <a:r>
              <a:rPr lang="zh-CN" altLang="en-US" sz="2400" dirty="0">
                <a:solidFill>
                  <a:schemeClr val="tx1"/>
                </a:solidFill>
              </a:rPr>
              <a:t>）实例集</a:t>
            </a:r>
            <a:r>
              <a:rPr lang="en-US" sz="2400" i="1" dirty="0">
                <a:solidFill>
                  <a:schemeClr val="tx1"/>
                </a:solidFill>
              </a:rPr>
              <a:t>X</a:t>
            </a:r>
            <a:r>
              <a:rPr lang="zh-CN" altLang="en-US" sz="2400" dirty="0">
                <a:solidFill>
                  <a:schemeClr val="tx1"/>
                </a:solidFill>
              </a:rPr>
              <a:t>：可能的日子，每个日子由下面的属性描述：</a:t>
            </a:r>
          </a:p>
          <a:p>
            <a:pPr lvl="0">
              <a:buFont typeface="Arial" pitchFamily="34" charset="0"/>
              <a:buChar char="•"/>
            </a:pPr>
            <a:r>
              <a:rPr lang="en-US" sz="2400" i="1" dirty="0">
                <a:solidFill>
                  <a:schemeClr val="tx1"/>
                </a:solidFill>
              </a:rPr>
              <a:t>Sky</a:t>
            </a:r>
            <a:r>
              <a:rPr lang="zh-CN" altLang="en-US" sz="2400" dirty="0">
                <a:solidFill>
                  <a:schemeClr val="tx1"/>
                </a:solidFill>
              </a:rPr>
              <a:t>：可取值为</a:t>
            </a:r>
            <a:r>
              <a:rPr lang="en-US" sz="2400" i="1" dirty="0">
                <a:solidFill>
                  <a:schemeClr val="tx1"/>
                </a:solidFill>
              </a:rPr>
              <a:t>Sunny</a:t>
            </a:r>
            <a:r>
              <a:rPr lang="zh-CN" altLang="en-US" sz="2400" dirty="0">
                <a:solidFill>
                  <a:schemeClr val="tx1"/>
                </a:solidFill>
              </a:rPr>
              <a:t>，</a:t>
            </a:r>
            <a:r>
              <a:rPr lang="en-US" sz="2400" i="1" dirty="0">
                <a:solidFill>
                  <a:schemeClr val="tx1"/>
                </a:solidFill>
              </a:rPr>
              <a:t>Cloudy</a:t>
            </a:r>
            <a:r>
              <a:rPr lang="zh-CN" altLang="en-US" sz="2400" dirty="0">
                <a:solidFill>
                  <a:schemeClr val="tx1"/>
                </a:solidFill>
              </a:rPr>
              <a:t>和</a:t>
            </a:r>
            <a:r>
              <a:rPr lang="en-US" sz="2400" i="1" dirty="0">
                <a:solidFill>
                  <a:schemeClr val="tx1"/>
                </a:solidFill>
              </a:rPr>
              <a:t>Rainy</a:t>
            </a:r>
            <a:r>
              <a:rPr lang="zh-CN" altLang="en-US" sz="2400" dirty="0">
                <a:solidFill>
                  <a:schemeClr val="tx1"/>
                </a:solidFill>
              </a:rPr>
              <a:t>；</a:t>
            </a:r>
          </a:p>
          <a:p>
            <a:pPr lvl="0">
              <a:buFont typeface="Arial" pitchFamily="34" charset="0"/>
              <a:buChar char="•"/>
            </a:pPr>
            <a:r>
              <a:rPr lang="en-US" sz="2400" i="1" dirty="0" err="1">
                <a:solidFill>
                  <a:schemeClr val="tx1"/>
                </a:solidFill>
              </a:rPr>
              <a:t>AirTemp</a:t>
            </a:r>
            <a:r>
              <a:rPr lang="zh-CN" altLang="en-US" sz="2400" dirty="0">
                <a:solidFill>
                  <a:schemeClr val="tx1"/>
                </a:solidFill>
              </a:rPr>
              <a:t>：可取值为</a:t>
            </a:r>
            <a:r>
              <a:rPr lang="en-US" sz="2400" i="1" dirty="0">
                <a:solidFill>
                  <a:schemeClr val="tx1"/>
                </a:solidFill>
              </a:rPr>
              <a:t>Warm</a:t>
            </a:r>
            <a:r>
              <a:rPr lang="zh-CN" altLang="en-US" sz="2400" dirty="0">
                <a:solidFill>
                  <a:schemeClr val="tx1"/>
                </a:solidFill>
              </a:rPr>
              <a:t>和</a:t>
            </a:r>
            <a:r>
              <a:rPr lang="en-US" sz="2400" i="1" dirty="0">
                <a:solidFill>
                  <a:schemeClr val="tx1"/>
                </a:solidFill>
              </a:rPr>
              <a:t>Cold</a:t>
            </a:r>
            <a:r>
              <a:rPr lang="zh-CN" altLang="en-US" sz="2400" dirty="0">
                <a:solidFill>
                  <a:schemeClr val="tx1"/>
                </a:solidFill>
              </a:rPr>
              <a:t>；</a:t>
            </a:r>
          </a:p>
          <a:p>
            <a:pPr lvl="0">
              <a:buFont typeface="Arial" pitchFamily="34" charset="0"/>
              <a:buChar char="•"/>
            </a:pPr>
            <a:r>
              <a:rPr lang="en-US" sz="2400" i="1" dirty="0">
                <a:solidFill>
                  <a:schemeClr val="tx1"/>
                </a:solidFill>
              </a:rPr>
              <a:t>Humidity</a:t>
            </a:r>
            <a:r>
              <a:rPr lang="zh-CN" altLang="en-US" sz="2400" dirty="0">
                <a:solidFill>
                  <a:schemeClr val="tx1"/>
                </a:solidFill>
              </a:rPr>
              <a:t>：可取值为</a:t>
            </a:r>
            <a:r>
              <a:rPr lang="en-US" sz="2400" i="1" dirty="0">
                <a:solidFill>
                  <a:schemeClr val="tx1"/>
                </a:solidFill>
              </a:rPr>
              <a:t>Normal</a:t>
            </a:r>
            <a:r>
              <a:rPr lang="zh-CN" altLang="en-US" sz="2400" dirty="0">
                <a:solidFill>
                  <a:schemeClr val="tx1"/>
                </a:solidFill>
              </a:rPr>
              <a:t>和</a:t>
            </a:r>
            <a:r>
              <a:rPr lang="en-US" sz="2400" i="1" dirty="0">
                <a:solidFill>
                  <a:schemeClr val="tx1"/>
                </a:solidFill>
              </a:rPr>
              <a:t>High</a:t>
            </a:r>
            <a:r>
              <a:rPr lang="zh-CN" altLang="en-US" sz="2400" dirty="0">
                <a:solidFill>
                  <a:schemeClr val="tx1"/>
                </a:solidFill>
              </a:rPr>
              <a:t>；</a:t>
            </a:r>
          </a:p>
          <a:p>
            <a:pPr lvl="0">
              <a:buFont typeface="Arial" pitchFamily="34" charset="0"/>
              <a:buChar char="•"/>
            </a:pPr>
            <a:r>
              <a:rPr lang="en-US" sz="2400" i="1" dirty="0">
                <a:solidFill>
                  <a:schemeClr val="tx1"/>
                </a:solidFill>
              </a:rPr>
              <a:t>Wind</a:t>
            </a:r>
            <a:r>
              <a:rPr lang="zh-CN" altLang="en-US" sz="2400" dirty="0">
                <a:solidFill>
                  <a:schemeClr val="tx1"/>
                </a:solidFill>
              </a:rPr>
              <a:t>：可取值为</a:t>
            </a:r>
            <a:r>
              <a:rPr lang="en-US" sz="2400" i="1" dirty="0">
                <a:solidFill>
                  <a:schemeClr val="tx1"/>
                </a:solidFill>
              </a:rPr>
              <a:t>Strong</a:t>
            </a:r>
            <a:r>
              <a:rPr lang="zh-CN" altLang="en-US" sz="2400" dirty="0">
                <a:solidFill>
                  <a:schemeClr val="tx1"/>
                </a:solidFill>
              </a:rPr>
              <a:t>和</a:t>
            </a:r>
            <a:r>
              <a:rPr lang="en-US" sz="2400" i="1" dirty="0">
                <a:solidFill>
                  <a:schemeClr val="tx1"/>
                </a:solidFill>
              </a:rPr>
              <a:t>Weak</a:t>
            </a:r>
            <a:r>
              <a:rPr lang="zh-CN" altLang="en-US" sz="2400" dirty="0">
                <a:solidFill>
                  <a:schemeClr val="tx1"/>
                </a:solidFill>
              </a:rPr>
              <a:t>；</a:t>
            </a:r>
          </a:p>
          <a:p>
            <a:pPr lvl="0">
              <a:buFont typeface="Arial" pitchFamily="34" charset="0"/>
              <a:buChar char="•"/>
            </a:pPr>
            <a:r>
              <a:rPr lang="en-US" sz="2400" i="1" dirty="0">
                <a:solidFill>
                  <a:schemeClr val="tx1"/>
                </a:solidFill>
              </a:rPr>
              <a:t>Water</a:t>
            </a:r>
            <a:r>
              <a:rPr lang="zh-CN" altLang="en-US" sz="2400" dirty="0">
                <a:solidFill>
                  <a:schemeClr val="tx1"/>
                </a:solidFill>
              </a:rPr>
              <a:t>：可取值为</a:t>
            </a:r>
            <a:r>
              <a:rPr lang="en-US" sz="2400" i="1" dirty="0">
                <a:solidFill>
                  <a:schemeClr val="tx1"/>
                </a:solidFill>
              </a:rPr>
              <a:t>Warm</a:t>
            </a:r>
            <a:r>
              <a:rPr lang="zh-CN" altLang="en-US" sz="2400" dirty="0">
                <a:solidFill>
                  <a:schemeClr val="tx1"/>
                </a:solidFill>
              </a:rPr>
              <a:t>和</a:t>
            </a:r>
            <a:r>
              <a:rPr lang="en-US" sz="2400" i="1" dirty="0">
                <a:solidFill>
                  <a:schemeClr val="tx1"/>
                </a:solidFill>
              </a:rPr>
              <a:t>Cool</a:t>
            </a:r>
            <a:r>
              <a:rPr lang="zh-CN" altLang="en-US" sz="2400" dirty="0">
                <a:solidFill>
                  <a:schemeClr val="tx1"/>
                </a:solidFill>
              </a:rPr>
              <a:t>；</a:t>
            </a:r>
          </a:p>
          <a:p>
            <a:pPr lvl="0">
              <a:buFont typeface="Arial" pitchFamily="34" charset="0"/>
              <a:buChar char="•"/>
            </a:pPr>
            <a:r>
              <a:rPr lang="en-US" sz="2400" i="1" dirty="0">
                <a:solidFill>
                  <a:schemeClr val="tx1"/>
                </a:solidFill>
              </a:rPr>
              <a:t>Forecast</a:t>
            </a:r>
            <a:r>
              <a:rPr lang="zh-CN" altLang="en-US" sz="2400" dirty="0">
                <a:solidFill>
                  <a:schemeClr val="tx1"/>
                </a:solidFill>
              </a:rPr>
              <a:t>：可取值为</a:t>
            </a:r>
            <a:r>
              <a:rPr lang="en-US" sz="2400" i="1" dirty="0">
                <a:solidFill>
                  <a:schemeClr val="tx1"/>
                </a:solidFill>
              </a:rPr>
              <a:t>Same</a:t>
            </a:r>
            <a:r>
              <a:rPr lang="zh-CN" altLang="en-US" sz="2400" dirty="0">
                <a:solidFill>
                  <a:schemeClr val="tx1"/>
                </a:solidFill>
              </a:rPr>
              <a:t>和</a:t>
            </a:r>
            <a:r>
              <a:rPr lang="en-US" sz="2400" i="1" dirty="0">
                <a:solidFill>
                  <a:schemeClr val="tx1"/>
                </a:solidFill>
              </a:rPr>
              <a:t>Change</a:t>
            </a:r>
            <a:r>
              <a:rPr lang="zh-CN" altLang="en-US" sz="2400" dirty="0">
                <a:solidFill>
                  <a:schemeClr val="tx1"/>
                </a:solidFill>
              </a:rPr>
              <a:t>；</a:t>
            </a:r>
            <a:endParaRPr lang="en-US" altLang="zh-CN" sz="2400" dirty="0">
              <a:solidFill>
                <a:schemeClr val="tx1"/>
              </a:solidFill>
            </a:endParaRPr>
          </a:p>
          <a:p>
            <a:pPr lvl="0">
              <a:buFont typeface="Arial" pitchFamily="34" charset="0"/>
              <a:buChar char="•"/>
            </a:pPr>
            <a:endParaRPr lang="zh-CN" altLang="en-US" sz="2400" dirty="0">
              <a:solidFill>
                <a:schemeClr val="tx1"/>
              </a:solidFill>
            </a:endParaRPr>
          </a:p>
          <a:p>
            <a:endParaRPr lang="zh-CN" altLang="en-US" dirty="0">
              <a:solidFill>
                <a:schemeClr val="tx1"/>
              </a:solidFill>
            </a:endParaRPr>
          </a:p>
        </p:txBody>
      </p:sp>
      <p:sp>
        <p:nvSpPr>
          <p:cNvPr id="8" name="TextBox 7"/>
          <p:cNvSpPr txBox="1"/>
          <p:nvPr/>
        </p:nvSpPr>
        <p:spPr>
          <a:xfrm>
            <a:off x="2786050" y="6000768"/>
            <a:ext cx="350046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-9 </a:t>
            </a:r>
            <a:r>
              <a:rPr lang="en-US" i="1" dirty="0" err="1"/>
              <a:t>EnjoySport</a:t>
            </a:r>
            <a:r>
              <a:rPr lang="en-US" dirty="0"/>
              <a:t> </a:t>
            </a:r>
            <a:r>
              <a:rPr lang="zh-CN" altLang="en-US" dirty="0"/>
              <a:t>概念学习任务</a:t>
            </a:r>
          </a:p>
        </p:txBody>
      </p:sp>
    </p:spTree>
  </p:cSld>
  <p:clrMapOvr>
    <a:masterClrMapping/>
  </p:clrMapOvr>
  <p:transition>
    <p:blinds dir="vert"/>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5" name="TextBox 4"/>
          <p:cNvSpPr txBox="1"/>
          <p:nvPr/>
        </p:nvSpPr>
        <p:spPr>
          <a:xfrm>
            <a:off x="611560" y="769342"/>
            <a:ext cx="8001056" cy="553997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endParaRPr lang="en-US" altLang="zh-CN" sz="2400" dirty="0">
              <a:solidFill>
                <a:schemeClr val="tx1"/>
              </a:solidFill>
            </a:endParaRPr>
          </a:p>
          <a:p>
            <a:r>
              <a:rPr lang="zh-CN" altLang="en-US" sz="2400" dirty="0">
                <a:solidFill>
                  <a:schemeClr val="tx1"/>
                </a:solidFill>
              </a:rPr>
              <a:t>（</a:t>
            </a:r>
            <a:r>
              <a:rPr lang="en-US" sz="2400" dirty="0">
                <a:solidFill>
                  <a:schemeClr val="tx1"/>
                </a:solidFill>
              </a:rPr>
              <a:t>2</a:t>
            </a:r>
            <a:r>
              <a:rPr lang="zh-CN" altLang="en-US" sz="2400" dirty="0">
                <a:solidFill>
                  <a:schemeClr val="tx1"/>
                </a:solidFill>
              </a:rPr>
              <a:t>）</a:t>
            </a:r>
            <a:r>
              <a:rPr lang="zh-CN" altLang="en-US" sz="2400" b="1" dirty="0">
                <a:solidFill>
                  <a:schemeClr val="tx1"/>
                </a:solidFill>
              </a:rPr>
              <a:t>候选假设集</a:t>
            </a:r>
            <a:r>
              <a:rPr lang="en-US" sz="2400" b="1" dirty="0">
                <a:solidFill>
                  <a:schemeClr val="tx1"/>
                </a:solidFill>
              </a:rPr>
              <a:t>H</a:t>
            </a:r>
            <a:r>
              <a:rPr lang="zh-CN" altLang="en-US" sz="2400" dirty="0">
                <a:solidFill>
                  <a:schemeClr val="tx1"/>
                </a:solidFill>
              </a:rPr>
              <a:t>：每个假设描述为</a:t>
            </a:r>
            <a:r>
              <a:rPr lang="en-US" sz="2400" dirty="0">
                <a:solidFill>
                  <a:schemeClr val="tx1"/>
                </a:solidFill>
              </a:rPr>
              <a:t>6</a:t>
            </a:r>
            <a:r>
              <a:rPr lang="zh-CN" altLang="en-US" sz="2400" dirty="0">
                <a:solidFill>
                  <a:schemeClr val="tx1"/>
                </a:solidFill>
              </a:rPr>
              <a:t>个属性</a:t>
            </a:r>
            <a:r>
              <a:rPr lang="en-US" sz="2400" i="1" dirty="0">
                <a:solidFill>
                  <a:schemeClr val="tx1"/>
                </a:solidFill>
              </a:rPr>
              <a:t>Sky</a:t>
            </a:r>
            <a:r>
              <a:rPr lang="zh-CN" altLang="en-US" sz="2400" dirty="0">
                <a:solidFill>
                  <a:schemeClr val="tx1"/>
                </a:solidFill>
              </a:rPr>
              <a:t>，</a:t>
            </a:r>
            <a:r>
              <a:rPr lang="en-US" sz="2400" i="1" dirty="0" err="1">
                <a:solidFill>
                  <a:schemeClr val="tx1"/>
                </a:solidFill>
              </a:rPr>
              <a:t>AirTemp</a:t>
            </a:r>
            <a:r>
              <a:rPr lang="zh-CN" altLang="en-US" sz="2400" dirty="0">
                <a:solidFill>
                  <a:schemeClr val="tx1"/>
                </a:solidFill>
              </a:rPr>
              <a:t>，</a:t>
            </a:r>
            <a:r>
              <a:rPr lang="en-US" sz="2400" i="1" dirty="0">
                <a:solidFill>
                  <a:schemeClr val="tx1"/>
                </a:solidFill>
              </a:rPr>
              <a:t>Humidity</a:t>
            </a:r>
            <a:r>
              <a:rPr lang="zh-CN" altLang="en-US" sz="2400" dirty="0">
                <a:solidFill>
                  <a:schemeClr val="tx1"/>
                </a:solidFill>
              </a:rPr>
              <a:t>，</a:t>
            </a:r>
            <a:r>
              <a:rPr lang="en-US" sz="2400" i="1" dirty="0">
                <a:solidFill>
                  <a:schemeClr val="tx1"/>
                </a:solidFill>
              </a:rPr>
              <a:t>Wind</a:t>
            </a:r>
            <a:r>
              <a:rPr lang="zh-CN" altLang="en-US" sz="2400" dirty="0">
                <a:solidFill>
                  <a:schemeClr val="tx1"/>
                </a:solidFill>
              </a:rPr>
              <a:t>，</a:t>
            </a:r>
            <a:r>
              <a:rPr lang="en-US" sz="2400" i="1" dirty="0">
                <a:solidFill>
                  <a:schemeClr val="tx1"/>
                </a:solidFill>
              </a:rPr>
              <a:t>Water</a:t>
            </a:r>
            <a:r>
              <a:rPr lang="zh-CN" altLang="en-US" sz="2400" dirty="0">
                <a:solidFill>
                  <a:schemeClr val="tx1"/>
                </a:solidFill>
              </a:rPr>
              <a:t>和</a:t>
            </a:r>
            <a:r>
              <a:rPr lang="en-US" sz="2400" i="1" dirty="0">
                <a:solidFill>
                  <a:schemeClr val="tx1"/>
                </a:solidFill>
              </a:rPr>
              <a:t>Forecast</a:t>
            </a:r>
            <a:r>
              <a:rPr lang="zh-CN" altLang="en-US" sz="2400" dirty="0">
                <a:solidFill>
                  <a:schemeClr val="tx1"/>
                </a:solidFill>
              </a:rPr>
              <a:t>的值</a:t>
            </a:r>
            <a:r>
              <a:rPr lang="zh-CN" altLang="en-US" sz="2400" b="1" u="sng" dirty="0">
                <a:solidFill>
                  <a:schemeClr val="tx1"/>
                </a:solidFill>
              </a:rPr>
              <a:t>约束的合取</a:t>
            </a:r>
            <a:r>
              <a:rPr lang="zh-CN" altLang="en-US" sz="2400" dirty="0">
                <a:solidFill>
                  <a:schemeClr val="tx1"/>
                </a:solidFill>
              </a:rPr>
              <a:t>。</a:t>
            </a:r>
            <a:r>
              <a:rPr lang="zh-CN" altLang="en-US" sz="2400" u="sng" dirty="0">
                <a:solidFill>
                  <a:schemeClr val="tx1"/>
                </a:solidFill>
              </a:rPr>
              <a:t>约束可以为</a:t>
            </a:r>
            <a:r>
              <a:rPr lang="en-US" sz="2400" u="sng" dirty="0">
                <a:solidFill>
                  <a:schemeClr val="tx1"/>
                </a:solidFill>
              </a:rPr>
              <a:t>“?”</a:t>
            </a:r>
            <a:r>
              <a:rPr lang="zh-CN" altLang="en-US" sz="2400" dirty="0">
                <a:solidFill>
                  <a:schemeClr val="tx1"/>
                </a:solidFill>
              </a:rPr>
              <a:t>（表示接受任意值），</a:t>
            </a:r>
            <a:r>
              <a:rPr lang="en-US" sz="2400" u="sng" dirty="0">
                <a:solidFill>
                  <a:schemeClr val="tx1"/>
                </a:solidFill>
              </a:rPr>
              <a:t>“</a:t>
            </a:r>
            <a:r>
              <a:rPr lang="en-US" sz="2400" u="sng" dirty="0">
                <a:solidFill>
                  <a:schemeClr val="tx1"/>
                </a:solidFill>
                <a:sym typeface="Symbol"/>
              </a:rPr>
              <a:t></a:t>
            </a:r>
            <a:r>
              <a:rPr lang="en-US" sz="2400" u="sng" dirty="0">
                <a:solidFill>
                  <a:schemeClr val="tx1"/>
                </a:solidFill>
              </a:rPr>
              <a:t>”</a:t>
            </a:r>
            <a:r>
              <a:rPr lang="zh-CN" altLang="en-US" sz="2400" u="sng" dirty="0">
                <a:solidFill>
                  <a:schemeClr val="tx1"/>
                </a:solidFill>
              </a:rPr>
              <a:t>（表示拒绝所有值）</a:t>
            </a:r>
            <a:r>
              <a:rPr lang="zh-CN" altLang="en-US" sz="2400" dirty="0">
                <a:solidFill>
                  <a:schemeClr val="tx1"/>
                </a:solidFill>
              </a:rPr>
              <a:t>，或</a:t>
            </a:r>
            <a:r>
              <a:rPr lang="zh-CN" altLang="en-US" sz="2400" u="sng" dirty="0">
                <a:solidFill>
                  <a:schemeClr val="tx1"/>
                </a:solidFill>
              </a:rPr>
              <a:t>一特定值</a:t>
            </a:r>
            <a:r>
              <a:rPr lang="zh-CN" altLang="en-US" sz="2400" dirty="0">
                <a:solidFill>
                  <a:schemeClr val="tx1"/>
                </a:solidFill>
              </a:rPr>
              <a:t>。</a:t>
            </a:r>
          </a:p>
          <a:p>
            <a:pPr lvl="0"/>
            <a:r>
              <a:rPr lang="zh-CN" altLang="en-US" sz="2400" dirty="0">
                <a:solidFill>
                  <a:schemeClr val="tx1"/>
                </a:solidFill>
              </a:rPr>
              <a:t>（</a:t>
            </a:r>
            <a:r>
              <a:rPr lang="en-US" sz="2400" dirty="0">
                <a:solidFill>
                  <a:schemeClr val="tx1"/>
                </a:solidFill>
              </a:rPr>
              <a:t>3</a:t>
            </a:r>
            <a:r>
              <a:rPr lang="zh-CN" altLang="en-US" sz="2400" dirty="0">
                <a:solidFill>
                  <a:schemeClr val="tx1"/>
                </a:solidFill>
              </a:rPr>
              <a:t>）目标概念</a:t>
            </a:r>
            <a:r>
              <a:rPr lang="en-US" sz="2400" i="1" dirty="0">
                <a:solidFill>
                  <a:schemeClr val="tx1"/>
                </a:solidFill>
              </a:rPr>
              <a:t>c</a:t>
            </a:r>
            <a:r>
              <a:rPr lang="en-US" sz="2400" dirty="0">
                <a:solidFill>
                  <a:schemeClr val="tx1"/>
                </a:solidFill>
              </a:rPr>
              <a:t>: </a:t>
            </a:r>
            <a:r>
              <a:rPr lang="en-US" sz="2400" i="1" dirty="0" err="1">
                <a:solidFill>
                  <a:schemeClr val="tx1"/>
                </a:solidFill>
              </a:rPr>
              <a:t>EnjoySport</a:t>
            </a:r>
            <a:r>
              <a:rPr lang="en-US" sz="2400" dirty="0">
                <a:solidFill>
                  <a:schemeClr val="tx1"/>
                </a:solidFill>
              </a:rPr>
              <a:t>: </a:t>
            </a:r>
            <a:r>
              <a:rPr lang="en-US" sz="2400" i="1" dirty="0">
                <a:solidFill>
                  <a:schemeClr val="tx1"/>
                </a:solidFill>
              </a:rPr>
              <a:t>X</a:t>
            </a:r>
            <a:r>
              <a:rPr lang="en-US" sz="2400" dirty="0">
                <a:solidFill>
                  <a:schemeClr val="tx1"/>
                </a:solidFill>
              </a:rPr>
              <a:t>→{0, 1} </a:t>
            </a:r>
            <a:r>
              <a:rPr lang="zh-CN" altLang="en-US" sz="2400" dirty="0">
                <a:solidFill>
                  <a:schemeClr val="tx1"/>
                </a:solidFill>
              </a:rPr>
              <a:t>（</a:t>
            </a:r>
            <a:r>
              <a:rPr lang="zh-CN" altLang="zh-CN" sz="2400" dirty="0">
                <a:solidFill>
                  <a:schemeClr val="tx1"/>
                </a:solidFill>
                <a:latin typeface="Arial Unicode MS" panose="020B0604020202020204" pitchFamily="34" charset="-122"/>
              </a:rPr>
              <a:t>一般来说，c是可以定义在实例集X上的任意布尔函数</a:t>
            </a:r>
            <a:r>
              <a:rPr lang="zh-CN" altLang="zh-CN" sz="800" dirty="0">
                <a:solidFill>
                  <a:schemeClr val="tx1"/>
                </a:solidFill>
              </a:rPr>
              <a:t> </a:t>
            </a:r>
            <a:r>
              <a:rPr lang="zh-CN" altLang="en-US" sz="2400" dirty="0">
                <a:solidFill>
                  <a:schemeClr val="tx1"/>
                </a:solidFill>
              </a:rPr>
              <a:t>）</a:t>
            </a:r>
          </a:p>
          <a:p>
            <a:pPr lvl="0"/>
            <a:r>
              <a:rPr lang="zh-CN" altLang="en-US" sz="2400" dirty="0">
                <a:solidFill>
                  <a:schemeClr val="tx1"/>
                </a:solidFill>
              </a:rPr>
              <a:t>（</a:t>
            </a:r>
            <a:r>
              <a:rPr lang="en-US" sz="2400" dirty="0">
                <a:solidFill>
                  <a:schemeClr val="tx1"/>
                </a:solidFill>
              </a:rPr>
              <a:t>4</a:t>
            </a:r>
            <a:r>
              <a:rPr lang="zh-CN" altLang="en-US" sz="2400" dirty="0">
                <a:solidFill>
                  <a:schemeClr val="tx1"/>
                </a:solidFill>
              </a:rPr>
              <a:t>）</a:t>
            </a:r>
            <a:r>
              <a:rPr lang="zh-CN" altLang="en-US" sz="2400" u="sng" dirty="0">
                <a:solidFill>
                  <a:schemeClr val="tx1"/>
                </a:solidFill>
              </a:rPr>
              <a:t>训练样本集</a:t>
            </a:r>
            <a:r>
              <a:rPr lang="en-US" sz="2400" i="1" u="sng" dirty="0">
                <a:solidFill>
                  <a:schemeClr val="tx1"/>
                </a:solidFill>
              </a:rPr>
              <a:t>D</a:t>
            </a:r>
            <a:r>
              <a:rPr lang="zh-CN" altLang="en-US" sz="2400" u="sng" dirty="0">
                <a:solidFill>
                  <a:schemeClr val="tx1"/>
                </a:solidFill>
              </a:rPr>
              <a:t>：目标函数的正例和反例</a:t>
            </a:r>
            <a:r>
              <a:rPr lang="zh-CN" altLang="en-US" sz="2400" dirty="0">
                <a:solidFill>
                  <a:schemeClr val="tx1"/>
                </a:solidFill>
              </a:rPr>
              <a:t>（见表</a:t>
            </a:r>
            <a:r>
              <a:rPr lang="en-US" altLang="zh-CN" sz="2400" dirty="0">
                <a:solidFill>
                  <a:schemeClr val="tx1"/>
                </a:solidFill>
              </a:rPr>
              <a:t>4</a:t>
            </a:r>
            <a:r>
              <a:rPr lang="en-US" sz="2400" dirty="0">
                <a:solidFill>
                  <a:schemeClr val="tx1"/>
                </a:solidFill>
              </a:rPr>
              <a:t>-2s</a:t>
            </a:r>
            <a:r>
              <a:rPr lang="zh-CN" altLang="en-US" sz="2400" dirty="0">
                <a:solidFill>
                  <a:schemeClr val="tx1"/>
                </a:solidFill>
              </a:rPr>
              <a:t>）。（</a:t>
            </a:r>
            <a:r>
              <a:rPr lang="zh-CN" altLang="zh-CN" sz="2400" dirty="0">
                <a:solidFill>
                  <a:schemeClr val="tx1"/>
                </a:solidFill>
                <a:latin typeface="Arial Unicode MS" panose="020B0604020202020204" pitchFamily="34" charset="-122"/>
              </a:rPr>
              <a:t>对于</a:t>
            </a:r>
            <a:r>
              <a:rPr lang="zh-CN" altLang="zh-CN" sz="2400" u="sng" dirty="0">
                <a:solidFill>
                  <a:schemeClr val="tx1"/>
                </a:solidFill>
                <a:latin typeface="Arial Unicode MS" panose="020B0604020202020204" pitchFamily="34" charset="-122"/>
              </a:rPr>
              <a:t>c(x)=1</a:t>
            </a:r>
            <a:r>
              <a:rPr lang="zh-CN" altLang="zh-CN" sz="2400" dirty="0">
                <a:solidFill>
                  <a:schemeClr val="tx1"/>
                </a:solidFill>
                <a:latin typeface="Arial Unicode MS" panose="020B0604020202020204" pitchFamily="34" charset="-122"/>
              </a:rPr>
              <a:t>的实例被称为</a:t>
            </a:r>
            <a:r>
              <a:rPr lang="zh-CN" altLang="zh-CN" sz="2400" u="sng" dirty="0">
                <a:solidFill>
                  <a:schemeClr val="tx1"/>
                </a:solidFill>
                <a:latin typeface="Arial Unicode MS" panose="020B0604020202020204" pitchFamily="34" charset="-122"/>
              </a:rPr>
              <a:t>正例</a:t>
            </a:r>
            <a:r>
              <a:rPr lang="zh-CN" altLang="zh-CN" sz="2400" dirty="0">
                <a:solidFill>
                  <a:schemeClr val="tx1"/>
                </a:solidFill>
                <a:latin typeface="Arial Unicode MS" panose="020B0604020202020204" pitchFamily="34" charset="-122"/>
              </a:rPr>
              <a:t>（positive example)，对于</a:t>
            </a:r>
            <a:r>
              <a:rPr lang="zh-CN" altLang="zh-CN" sz="2400" u="sng" dirty="0">
                <a:solidFill>
                  <a:schemeClr val="tx1"/>
                </a:solidFill>
                <a:latin typeface="Arial Unicode MS" panose="020B0604020202020204" pitchFamily="34" charset="-122"/>
              </a:rPr>
              <a:t>c(x)=0</a:t>
            </a:r>
            <a:r>
              <a:rPr lang="zh-CN" altLang="zh-CN" sz="2400" dirty="0">
                <a:solidFill>
                  <a:schemeClr val="tx1"/>
                </a:solidFill>
                <a:latin typeface="Arial Unicode MS" panose="020B0604020202020204" pitchFamily="34" charset="-122"/>
              </a:rPr>
              <a:t>的实例为</a:t>
            </a:r>
            <a:r>
              <a:rPr lang="zh-CN" altLang="zh-CN" sz="2400" u="sng" dirty="0">
                <a:solidFill>
                  <a:schemeClr val="tx1"/>
                </a:solidFill>
                <a:latin typeface="Arial Unicode MS" panose="020B0604020202020204" pitchFamily="34" charset="-122"/>
              </a:rPr>
              <a:t>反例</a:t>
            </a:r>
            <a:r>
              <a:rPr lang="zh-CN" altLang="zh-CN" sz="2400" dirty="0">
                <a:solidFill>
                  <a:schemeClr val="tx1"/>
                </a:solidFill>
                <a:latin typeface="Arial Unicode MS" panose="020B0604020202020204" pitchFamily="34" charset="-122"/>
              </a:rPr>
              <a:t>（negative example）</a:t>
            </a:r>
            <a:r>
              <a:rPr lang="zh-CN" altLang="zh-CN" sz="800" dirty="0">
                <a:solidFill>
                  <a:schemeClr val="tx1"/>
                </a:solidFill>
              </a:rPr>
              <a:t> </a:t>
            </a:r>
            <a:r>
              <a:rPr lang="zh-CN" altLang="en-US" sz="2400" dirty="0">
                <a:solidFill>
                  <a:schemeClr val="tx1"/>
                </a:solidFill>
              </a:rPr>
              <a:t>）</a:t>
            </a:r>
          </a:p>
          <a:p>
            <a:endParaRPr lang="en-US" altLang="zh-CN" sz="2400" dirty="0">
              <a:solidFill>
                <a:schemeClr val="tx1"/>
              </a:solidFill>
            </a:endParaRPr>
          </a:p>
          <a:p>
            <a:r>
              <a:rPr lang="zh-CN" altLang="en-US" sz="2400" dirty="0">
                <a:solidFill>
                  <a:schemeClr val="tx1"/>
                </a:solidFill>
              </a:rPr>
              <a:t>求解：</a:t>
            </a:r>
          </a:p>
          <a:p>
            <a:r>
              <a:rPr lang="zh-CN" altLang="en-US" sz="2400" b="1" dirty="0">
                <a:solidFill>
                  <a:schemeClr val="tx1"/>
                </a:solidFill>
              </a:rPr>
              <a:t>假设集</a:t>
            </a:r>
            <a:r>
              <a:rPr lang="en-US" sz="2400" b="1" i="1" dirty="0">
                <a:solidFill>
                  <a:schemeClr val="tx1"/>
                </a:solidFill>
              </a:rPr>
              <a:t>H</a:t>
            </a:r>
            <a:r>
              <a:rPr lang="zh-CN" altLang="en-US" sz="2400" b="1" dirty="0">
                <a:solidFill>
                  <a:schemeClr val="tx1"/>
                </a:solidFill>
              </a:rPr>
              <a:t>中的一个</a:t>
            </a:r>
            <a:r>
              <a:rPr lang="zh-CN" altLang="en-US" sz="2400" b="1" dirty="0">
                <a:solidFill>
                  <a:srgbClr val="FF0000"/>
                </a:solidFill>
              </a:rPr>
              <a:t>假设</a:t>
            </a:r>
            <a:r>
              <a:rPr lang="en-US" sz="2400" b="1" i="1" dirty="0">
                <a:solidFill>
                  <a:srgbClr val="FF0000"/>
                </a:solidFill>
              </a:rPr>
              <a:t>h</a:t>
            </a:r>
            <a:r>
              <a:rPr lang="zh-CN" altLang="en-US" sz="2400" dirty="0">
                <a:solidFill>
                  <a:schemeClr val="tx1"/>
                </a:solidFill>
              </a:rPr>
              <a:t>，使对于</a:t>
            </a:r>
            <a:r>
              <a:rPr lang="en-US" sz="2400" i="1" dirty="0">
                <a:solidFill>
                  <a:schemeClr val="tx1"/>
                </a:solidFill>
              </a:rPr>
              <a:t>X</a:t>
            </a:r>
            <a:r>
              <a:rPr lang="zh-CN" altLang="en-US" sz="2400" dirty="0">
                <a:solidFill>
                  <a:schemeClr val="tx1"/>
                </a:solidFill>
              </a:rPr>
              <a:t>中任意</a:t>
            </a:r>
            <a:r>
              <a:rPr lang="en-US" sz="2400" i="1" dirty="0">
                <a:solidFill>
                  <a:schemeClr val="tx1"/>
                </a:solidFill>
              </a:rPr>
              <a:t>x</a:t>
            </a:r>
            <a:r>
              <a:rPr lang="zh-CN" altLang="en-US" sz="2400" dirty="0">
                <a:solidFill>
                  <a:schemeClr val="tx1"/>
                </a:solidFill>
              </a:rPr>
              <a:t>，</a:t>
            </a:r>
            <a:r>
              <a:rPr lang="en-US" sz="2400" i="1" dirty="0">
                <a:solidFill>
                  <a:schemeClr val="tx1"/>
                </a:solidFill>
              </a:rPr>
              <a:t>h</a:t>
            </a:r>
            <a:r>
              <a:rPr lang="en-US" sz="2400" dirty="0">
                <a:solidFill>
                  <a:schemeClr val="tx1"/>
                </a:solidFill>
              </a:rPr>
              <a:t>(</a:t>
            </a:r>
            <a:r>
              <a:rPr lang="en-US" sz="2400" i="1" dirty="0">
                <a:solidFill>
                  <a:schemeClr val="tx1"/>
                </a:solidFill>
              </a:rPr>
              <a:t>x</a:t>
            </a:r>
            <a:r>
              <a:rPr lang="en-US" sz="2400" dirty="0">
                <a:solidFill>
                  <a:schemeClr val="tx1"/>
                </a:solidFill>
              </a:rPr>
              <a:t>)=</a:t>
            </a:r>
            <a:r>
              <a:rPr lang="en-US" sz="2400" i="1" dirty="0">
                <a:solidFill>
                  <a:schemeClr val="tx1"/>
                </a:solidFill>
              </a:rPr>
              <a:t>c</a:t>
            </a:r>
            <a:r>
              <a:rPr lang="en-US" sz="2400" dirty="0">
                <a:solidFill>
                  <a:schemeClr val="tx1"/>
                </a:solidFill>
              </a:rPr>
              <a:t>(</a:t>
            </a:r>
            <a:r>
              <a:rPr lang="en-US" sz="2400" i="1" dirty="0">
                <a:solidFill>
                  <a:schemeClr val="tx1"/>
                </a:solidFill>
              </a:rPr>
              <a:t>x</a:t>
            </a:r>
            <a:r>
              <a:rPr lang="en-US" sz="2400" dirty="0">
                <a:solidFill>
                  <a:schemeClr val="tx1"/>
                </a:solidFill>
              </a:rPr>
              <a:t>)</a:t>
            </a:r>
            <a:r>
              <a:rPr lang="zh-CN" altLang="en-US" sz="2400" dirty="0">
                <a:solidFill>
                  <a:schemeClr val="tx1"/>
                </a:solidFill>
              </a:rPr>
              <a:t>。</a:t>
            </a:r>
            <a:endParaRPr lang="en-US" altLang="zh-CN" sz="2400" dirty="0">
              <a:solidFill>
                <a:schemeClr val="tx1"/>
              </a:solidFill>
            </a:endParaRPr>
          </a:p>
          <a:p>
            <a:endParaRPr lang="zh-CN" altLang="en-US" sz="2400" dirty="0">
              <a:solidFill>
                <a:schemeClr val="tx1"/>
              </a:solidFill>
            </a:endParaRPr>
          </a:p>
          <a:p>
            <a:endParaRPr lang="zh-CN" altLang="en-US" dirty="0">
              <a:solidFill>
                <a:schemeClr val="tx1"/>
              </a:solidFill>
            </a:endParaRPr>
          </a:p>
        </p:txBody>
      </p:sp>
      <p:sp>
        <p:nvSpPr>
          <p:cNvPr id="6" name="TextBox 5"/>
          <p:cNvSpPr txBox="1"/>
          <p:nvPr/>
        </p:nvSpPr>
        <p:spPr>
          <a:xfrm>
            <a:off x="2771800" y="6309320"/>
            <a:ext cx="392909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续 图</a:t>
            </a:r>
            <a:r>
              <a:rPr lang="en-US" altLang="zh-CN" dirty="0"/>
              <a:t>5</a:t>
            </a:r>
            <a:r>
              <a:rPr lang="en-US" dirty="0"/>
              <a:t>-9 </a:t>
            </a:r>
            <a:r>
              <a:rPr lang="en-US" i="1" dirty="0" err="1"/>
              <a:t>EnjoySport</a:t>
            </a:r>
            <a:r>
              <a:rPr lang="en-US" dirty="0"/>
              <a:t> </a:t>
            </a:r>
            <a:r>
              <a:rPr lang="zh-CN" altLang="en-US" dirty="0"/>
              <a:t>概念学习任务</a:t>
            </a:r>
          </a:p>
        </p:txBody>
      </p:sp>
      <p:sp>
        <p:nvSpPr>
          <p:cNvPr id="2" name="文本框 1"/>
          <p:cNvSpPr txBox="1"/>
          <p:nvPr/>
        </p:nvSpPr>
        <p:spPr>
          <a:xfrm>
            <a:off x="2483768" y="5615960"/>
            <a:ext cx="4824536" cy="369332"/>
          </a:xfrm>
          <a:prstGeom prst="rect">
            <a:avLst/>
          </a:prstGeom>
          <a:noFill/>
          <a:ln>
            <a:solidFill>
              <a:srgbClr val="FF0000"/>
            </a:solidFill>
          </a:ln>
        </p:spPr>
        <p:txBody>
          <a:bodyPr wrap="square" rtlCol="0">
            <a:spAutoFit/>
          </a:bodyPr>
          <a:lstStyle/>
          <a:p>
            <a:r>
              <a:rPr lang="en-US" altLang="zh-CN" dirty="0"/>
              <a:t>Note:</a:t>
            </a:r>
            <a:r>
              <a:rPr lang="zh-CN" altLang="en-US" dirty="0"/>
              <a:t>不是求解 </a:t>
            </a:r>
            <a:r>
              <a:rPr lang="en-US" altLang="zh-CN" dirty="0"/>
              <a:t>c(x),</a:t>
            </a:r>
            <a:r>
              <a:rPr lang="zh-CN" altLang="en-US" dirty="0"/>
              <a:t>而是寻找一个</a:t>
            </a:r>
            <a:r>
              <a:rPr lang="en-US" altLang="zh-CN" dirty="0"/>
              <a:t>=C(X)</a:t>
            </a:r>
            <a:r>
              <a:rPr lang="zh-CN" altLang="en-US" dirty="0"/>
              <a:t>的</a:t>
            </a:r>
            <a:r>
              <a:rPr lang="zh-CN" altLang="en-US" b="1" dirty="0">
                <a:solidFill>
                  <a:srgbClr val="FF0000"/>
                </a:solidFill>
              </a:rPr>
              <a:t>假设</a:t>
            </a:r>
          </a:p>
        </p:txBody>
      </p:sp>
    </p:spTree>
  </p:cSld>
  <p:clrMapOvr>
    <a:masterClrMapping/>
  </p:clrMapOvr>
  <p:transition>
    <p:blinds dir="vert"/>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机器学习的重要性</a:t>
            </a:r>
          </a:p>
        </p:txBody>
      </p:sp>
      <p:pic>
        <p:nvPicPr>
          <p:cNvPr id="6"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36296" y="789524"/>
            <a:ext cx="1524104" cy="1921294"/>
          </a:xfrm>
        </p:spPr>
      </p:pic>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1043608" y="1346283"/>
            <a:ext cx="5965644" cy="4368323"/>
          </a:xfrm>
          <a:prstGeom prst="rect">
            <a:avLst/>
          </a:prstGeom>
        </p:spPr>
      </p:pic>
      <p:sp>
        <p:nvSpPr>
          <p:cNvPr id="7" name="矩形 6"/>
          <p:cNvSpPr/>
          <p:nvPr/>
        </p:nvSpPr>
        <p:spPr>
          <a:xfrm>
            <a:off x="6836753" y="2842679"/>
            <a:ext cx="2304256" cy="1200329"/>
          </a:xfrm>
          <a:prstGeom prst="rect">
            <a:avLst/>
          </a:prstGeom>
        </p:spPr>
        <p:txBody>
          <a:bodyPr wrap="square">
            <a:spAutoFit/>
          </a:bodyPr>
          <a:lstStyle/>
          <a:p>
            <a:r>
              <a:rPr lang="en-US" altLang="zh-CN" dirty="0"/>
              <a:t>Hinton</a:t>
            </a:r>
            <a:r>
              <a:rPr lang="zh-CN" altLang="en-US" dirty="0"/>
              <a:t>教授是</a:t>
            </a:r>
            <a:r>
              <a:rPr lang="zh-CN" altLang="en-US" dirty="0">
                <a:hlinkClick r:id="rId4" tooltip="反向传播算法"/>
              </a:rPr>
              <a:t>反向传播算法</a:t>
            </a:r>
            <a:r>
              <a:rPr lang="zh-CN" altLang="en-US" dirty="0"/>
              <a:t>的发明人之一，也是</a:t>
            </a:r>
            <a:r>
              <a:rPr lang="zh-CN" altLang="en-US" dirty="0">
                <a:hlinkClick r:id="rId5" tooltip="深度学习"/>
              </a:rPr>
              <a:t>深度学习</a:t>
            </a:r>
            <a:r>
              <a:rPr lang="zh-CN" altLang="en-US" dirty="0"/>
              <a:t>的积极推动者</a:t>
            </a:r>
          </a:p>
        </p:txBody>
      </p:sp>
      <p:sp>
        <p:nvSpPr>
          <p:cNvPr id="8" name="矩形 7"/>
          <p:cNvSpPr/>
          <p:nvPr/>
        </p:nvSpPr>
        <p:spPr>
          <a:xfrm>
            <a:off x="1907704" y="5949280"/>
            <a:ext cx="4572000" cy="646331"/>
          </a:xfrm>
          <a:prstGeom prst="rect">
            <a:avLst/>
          </a:prstGeom>
          <a:ln>
            <a:solidFill>
              <a:srgbClr val="FF0000"/>
            </a:solidFill>
          </a:ln>
        </p:spPr>
        <p:txBody>
          <a:bodyPr>
            <a:spAutoFit/>
          </a:bodyPr>
          <a:lstStyle/>
          <a:p>
            <a:r>
              <a:rPr lang="zh-CN" altLang="en-US" dirty="0"/>
              <a:t>在</a:t>
            </a:r>
            <a:r>
              <a:rPr lang="en-US" altLang="zh-CN" dirty="0"/>
              <a:t>2013</a:t>
            </a:r>
            <a:r>
              <a:rPr lang="zh-CN" altLang="en-US" dirty="0"/>
              <a:t>年</a:t>
            </a:r>
            <a:r>
              <a:rPr lang="en-US" altLang="zh-CN" dirty="0"/>
              <a:t>3</a:t>
            </a:r>
            <a:r>
              <a:rPr lang="zh-CN" altLang="en-US" dirty="0"/>
              <a:t>月加入</a:t>
            </a:r>
            <a:r>
              <a:rPr lang="en-US" altLang="zh-CN" dirty="0">
                <a:hlinkClick r:id="rId6" tooltip="Google"/>
              </a:rPr>
              <a:t>Google</a:t>
            </a:r>
            <a:r>
              <a:rPr lang="zh-CN" altLang="en-US" dirty="0"/>
              <a:t>，同时</a:t>
            </a:r>
            <a:r>
              <a:rPr lang="en-US" altLang="zh-CN" dirty="0"/>
              <a:t>Google</a:t>
            </a:r>
            <a:r>
              <a:rPr lang="zh-CN" altLang="en-US" dirty="0"/>
              <a:t>并购了他创办的</a:t>
            </a:r>
            <a:r>
              <a:rPr lang="en-US" altLang="zh-CN" dirty="0" err="1"/>
              <a:t>DNNresearch</a:t>
            </a:r>
            <a:r>
              <a:rPr lang="zh-CN" altLang="en-US" dirty="0"/>
              <a:t>公司</a:t>
            </a:r>
          </a:p>
        </p:txBody>
      </p:sp>
      <p:sp>
        <p:nvSpPr>
          <p:cNvPr id="9" name="文本框 8"/>
          <p:cNvSpPr txBox="1"/>
          <p:nvPr/>
        </p:nvSpPr>
        <p:spPr>
          <a:xfrm>
            <a:off x="1187624" y="4653136"/>
            <a:ext cx="1080120" cy="646331"/>
          </a:xfrm>
          <a:prstGeom prst="rect">
            <a:avLst/>
          </a:prstGeom>
          <a:noFill/>
          <a:ln>
            <a:solidFill>
              <a:srgbClr val="FF0000"/>
            </a:solidFill>
          </a:ln>
        </p:spPr>
        <p:txBody>
          <a:bodyPr wrap="square" rtlCol="0">
            <a:spAutoFit/>
          </a:bodyPr>
          <a:lstStyle/>
          <a:p>
            <a:r>
              <a:rPr lang="zh-CN" altLang="en-US" b="1" dirty="0">
                <a:solidFill>
                  <a:srgbClr val="FF0000"/>
                </a:solidFill>
              </a:rPr>
              <a:t>为什么要收购</a:t>
            </a:r>
            <a:r>
              <a:rPr lang="en-US" altLang="zh-CN" b="1" dirty="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53518932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Rot="1" noChangeArrowheads="1"/>
          </p:cNvSpPr>
          <p:nvPr>
            <p:ph type="title" idx="4294967295"/>
          </p:nvPr>
        </p:nvSpPr>
        <p:spPr>
          <a:xfrm>
            <a:off x="755576" y="332656"/>
            <a:ext cx="7772400" cy="601663"/>
          </a:xfrm>
        </p:spPr>
        <p:txBody>
          <a:bodyPr/>
          <a:lstStyle/>
          <a:p>
            <a:pPr eaLnBrk="1" hangingPunct="1"/>
            <a:r>
              <a:rPr lang="zh-CN" altLang="en-US" sz="3200" dirty="0">
                <a:solidFill>
                  <a:schemeClr val="tx1"/>
                </a:solidFill>
                <a:latin typeface="楷体_GB2312" pitchFamily="49" charset="-122"/>
                <a:ea typeface="楷体_GB2312" pitchFamily="49" charset="-122"/>
              </a:rPr>
              <a:t>假设集 </a:t>
            </a:r>
            <a:r>
              <a:rPr lang="en-US" altLang="zh-CN" sz="3200" dirty="0">
                <a:solidFill>
                  <a:schemeClr val="tx1"/>
                </a:solidFill>
                <a:latin typeface="楷体_GB2312" pitchFamily="49" charset="-122"/>
                <a:ea typeface="楷体_GB2312" pitchFamily="49" charset="-122"/>
              </a:rPr>
              <a:t>H</a:t>
            </a:r>
            <a:endParaRPr lang="zh-CN" altLang="en-US" sz="3200" dirty="0">
              <a:solidFill>
                <a:schemeClr val="tx1"/>
              </a:solidFill>
              <a:latin typeface="楷体_GB2312" pitchFamily="49" charset="-122"/>
              <a:ea typeface="楷体_GB2312" pitchFamily="49" charset="-122"/>
            </a:endParaRPr>
          </a:p>
        </p:txBody>
      </p:sp>
      <p:sp>
        <p:nvSpPr>
          <p:cNvPr id="20483" name="Rectangle 3"/>
          <p:cNvSpPr>
            <a:spLocks noGrp="1" noRot="1" noChangeArrowheads="1"/>
          </p:cNvSpPr>
          <p:nvPr>
            <p:ph type="body" idx="4294967295"/>
          </p:nvPr>
        </p:nvSpPr>
        <p:spPr>
          <a:xfrm>
            <a:off x="899592" y="1124744"/>
            <a:ext cx="7958137" cy="3888432"/>
          </a:xfrm>
          <a:solidFill>
            <a:schemeClr val="accent2">
              <a:lumMod val="60000"/>
              <a:lumOff val="40000"/>
            </a:schemeClr>
          </a:solidFill>
        </p:spPr>
        <p:txBody>
          <a:bodyPr/>
          <a:lstStyle/>
          <a:p>
            <a:pPr marL="0" indent="0" eaLnBrk="1" hangingPunct="1">
              <a:lnSpc>
                <a:spcPct val="90000"/>
              </a:lnSpc>
              <a:buNone/>
            </a:pPr>
            <a:r>
              <a:rPr lang="zh-CN" altLang="en-US" sz="2400" dirty="0">
                <a:ea typeface="宋体" panose="02010600030101010101" pitchFamily="2" charset="-122"/>
              </a:rPr>
              <a:t>表示假设的形式</a:t>
            </a:r>
          </a:p>
          <a:p>
            <a:pPr lvl="1" eaLnBrk="1" hangingPunct="1">
              <a:lnSpc>
                <a:spcPct val="90000"/>
              </a:lnSpc>
            </a:pPr>
            <a:r>
              <a:rPr lang="zh-CN" altLang="en-US" sz="2000" dirty="0">
                <a:ea typeface="宋体" panose="02010600030101010101" pitchFamily="2" charset="-122"/>
              </a:rPr>
              <a:t>一个简单的形式，</a:t>
            </a:r>
            <a:r>
              <a:rPr lang="zh-CN" altLang="en-US" sz="2000" u="sng" dirty="0">
                <a:ea typeface="宋体" panose="02010600030101010101" pitchFamily="2" charset="-122"/>
              </a:rPr>
              <a:t>具体实例的</a:t>
            </a:r>
            <a:r>
              <a:rPr lang="zh-CN" altLang="en-US" sz="2000" u="sng" dirty="0">
                <a:solidFill>
                  <a:srgbClr val="FF0000"/>
                </a:solidFill>
                <a:ea typeface="宋体" panose="02010600030101010101" pitchFamily="2" charset="-122"/>
              </a:rPr>
              <a:t>各属性约束的合取式</a:t>
            </a:r>
          </a:p>
          <a:p>
            <a:pPr lvl="1" eaLnBrk="1" hangingPunct="1">
              <a:lnSpc>
                <a:spcPct val="90000"/>
              </a:lnSpc>
            </a:pPr>
            <a:r>
              <a:rPr lang="zh-CN" altLang="en-US" sz="2000" dirty="0">
                <a:ea typeface="宋体" panose="02010600030101010101" pitchFamily="2" charset="-122"/>
              </a:rPr>
              <a:t>令每个假设为</a:t>
            </a:r>
            <a:r>
              <a:rPr lang="en-US" altLang="zh-CN" sz="2000" dirty="0">
                <a:ea typeface="宋体" panose="02010600030101010101" pitchFamily="2" charset="-122"/>
              </a:rPr>
              <a:t>6</a:t>
            </a:r>
            <a:r>
              <a:rPr lang="zh-CN" altLang="en-US" sz="2000" dirty="0">
                <a:ea typeface="宋体" panose="02010600030101010101" pitchFamily="2" charset="-122"/>
              </a:rPr>
              <a:t>个约束（或变量）的向量，每个约束对应一个属性可取值范围，可以为</a:t>
            </a:r>
          </a:p>
          <a:p>
            <a:pPr lvl="2" eaLnBrk="1" hangingPunct="1">
              <a:lnSpc>
                <a:spcPct val="90000"/>
              </a:lnSpc>
            </a:pPr>
            <a:r>
              <a:rPr lang="zh-CN" altLang="en-US" sz="2400" dirty="0">
                <a:ea typeface="宋体" panose="02010600030101010101" pitchFamily="2" charset="-122"/>
              </a:rPr>
              <a:t>？任意本属性可接收的值</a:t>
            </a:r>
          </a:p>
          <a:p>
            <a:pPr lvl="2" eaLnBrk="1" hangingPunct="1">
              <a:lnSpc>
                <a:spcPct val="90000"/>
              </a:lnSpc>
            </a:pPr>
            <a:r>
              <a:rPr lang="zh-CN" altLang="en-US" sz="2400" dirty="0">
                <a:ea typeface="宋体" panose="02010600030101010101" pitchFamily="2" charset="-122"/>
              </a:rPr>
              <a:t>明确指定的属性值；如</a:t>
            </a:r>
            <a:r>
              <a:rPr lang="en-US" altLang="zh-CN" sz="2400" dirty="0">
                <a:ea typeface="宋体" panose="02010600030101010101" pitchFamily="2" charset="-122"/>
              </a:rPr>
              <a:t>Cold</a:t>
            </a:r>
            <a:r>
              <a:rPr lang="zh-CN" altLang="en-US" sz="2400" dirty="0">
                <a:ea typeface="宋体" panose="02010600030101010101" pitchFamily="2" charset="-122"/>
              </a:rPr>
              <a:t>， </a:t>
            </a:r>
            <a:r>
              <a:rPr lang="en-US" altLang="zh-CN" sz="2400" dirty="0">
                <a:ea typeface="宋体" panose="02010600030101010101" pitchFamily="2" charset="-122"/>
              </a:rPr>
              <a:t>High</a:t>
            </a:r>
            <a:r>
              <a:rPr lang="zh-CN" altLang="en-US" sz="2400" dirty="0">
                <a:ea typeface="宋体" panose="02010600030101010101" pitchFamily="2" charset="-122"/>
              </a:rPr>
              <a:t>。</a:t>
            </a:r>
          </a:p>
          <a:p>
            <a:pPr lvl="2" eaLnBrk="1" hangingPunct="1">
              <a:lnSpc>
                <a:spcPct val="90000"/>
              </a:lnSpc>
            </a:pPr>
            <a:r>
              <a:rPr lang="zh-CN" altLang="en-US" sz="2400" dirty="0">
                <a:ea typeface="宋体" panose="02010600030101010101" pitchFamily="2" charset="-122"/>
                <a:sym typeface="Symbol" panose="05050102010706020507" pitchFamily="18" charset="2"/>
              </a:rPr>
              <a:t> 不接受任何值</a:t>
            </a:r>
          </a:p>
          <a:p>
            <a:pPr lvl="1" eaLnBrk="1" hangingPunct="1">
              <a:lnSpc>
                <a:spcPct val="90000"/>
              </a:lnSpc>
            </a:pPr>
            <a:r>
              <a:rPr lang="zh-CN" altLang="en-US" sz="2000" b="1" dirty="0">
                <a:solidFill>
                  <a:srgbClr val="FF0000"/>
                </a:solidFill>
                <a:ea typeface="宋体" panose="02010600030101010101" pitchFamily="2" charset="-122"/>
              </a:rPr>
              <a:t>假设的例子</a:t>
            </a:r>
          </a:p>
          <a:p>
            <a:pPr lvl="2" eaLnBrk="1" hangingPunct="1">
              <a:lnSpc>
                <a:spcPct val="90000"/>
              </a:lnSpc>
            </a:pPr>
            <a:r>
              <a:rPr lang="en-US" altLang="zh-CN" sz="1600" dirty="0">
                <a:ea typeface="宋体" panose="02010600030101010101" pitchFamily="2" charset="-122"/>
              </a:rPr>
              <a:t>&lt;?, Cold, High, ?, ?, ?&gt;    //</a:t>
            </a:r>
            <a:r>
              <a:rPr lang="zh-CN" altLang="en-US" sz="1800" dirty="0">
                <a:ea typeface="宋体" panose="02010600030101010101" pitchFamily="2" charset="-122"/>
              </a:rPr>
              <a:t>气温冷，湿度偏高</a:t>
            </a:r>
          </a:p>
          <a:p>
            <a:pPr lvl="2" eaLnBrk="1" hangingPunct="1">
              <a:lnSpc>
                <a:spcPct val="90000"/>
              </a:lnSpc>
            </a:pPr>
            <a:r>
              <a:rPr lang="en-US" altLang="zh-CN" sz="1600" dirty="0">
                <a:ea typeface="宋体" panose="02010600030101010101" pitchFamily="2" charset="-122"/>
              </a:rPr>
              <a:t>&lt;?, ?, ?, ?, ?, ?&gt;  // </a:t>
            </a:r>
            <a:r>
              <a:rPr lang="zh-CN" altLang="en-US" sz="1800" dirty="0">
                <a:ea typeface="宋体" panose="02010600030101010101" pitchFamily="2" charset="-122"/>
              </a:rPr>
              <a:t>所有的样例都是正例，</a:t>
            </a:r>
            <a:r>
              <a:rPr lang="zh-CN" altLang="en-US" sz="1800" dirty="0">
                <a:effectLst>
                  <a:outerShdw blurRad="38100" dist="38100" dir="2700000" algn="tl">
                    <a:srgbClr val="000000">
                      <a:alpha val="43137"/>
                    </a:srgbClr>
                  </a:outerShdw>
                </a:effectLst>
                <a:ea typeface="宋体" panose="02010600030101010101" pitchFamily="2" charset="-122"/>
              </a:rPr>
              <a:t>没有指定任何条件</a:t>
            </a:r>
            <a:endParaRPr lang="en-US" sz="1800" dirty="0">
              <a:effectLst>
                <a:outerShdw blurRad="38100" dist="38100" dir="2700000" algn="tl">
                  <a:srgbClr val="000000">
                    <a:alpha val="43137"/>
                  </a:srgbClr>
                </a:outerShdw>
              </a:effectLst>
            </a:endParaRPr>
          </a:p>
          <a:p>
            <a:pPr lvl="2" eaLnBrk="1" hangingPunct="1">
              <a:lnSpc>
                <a:spcPct val="90000"/>
              </a:lnSpc>
            </a:pPr>
            <a:r>
              <a:rPr lang="en-US" altLang="zh-CN" sz="1600" dirty="0">
                <a:ea typeface="宋体" panose="02010600030101010101" pitchFamily="2" charset="-122"/>
              </a:rPr>
              <a:t>&lt; </a:t>
            </a:r>
            <a:r>
              <a:rPr lang="en-US" altLang="zh-CN" sz="1600" dirty="0">
                <a:ea typeface="宋体" panose="02010600030101010101" pitchFamily="2" charset="-122"/>
                <a:sym typeface="Symbol" panose="05050102010706020507" pitchFamily="18" charset="2"/>
              </a:rPr>
              <a:t>, , , , , &gt; // </a:t>
            </a:r>
            <a:r>
              <a:rPr lang="zh-CN" altLang="en-US" sz="1800" dirty="0">
                <a:ea typeface="宋体" panose="02010600030101010101" pitchFamily="2" charset="-122"/>
                <a:sym typeface="Symbol" panose="05050102010706020507" pitchFamily="18" charset="2"/>
              </a:rPr>
              <a:t>所有的样例都是反例</a:t>
            </a:r>
            <a:r>
              <a:rPr lang="en-US" altLang="zh-CN" sz="1800" dirty="0">
                <a:ea typeface="宋体" panose="02010600030101010101" pitchFamily="2" charset="-122"/>
                <a:sym typeface="Symbol" panose="05050102010706020507" pitchFamily="18" charset="2"/>
              </a:rPr>
              <a:t>，</a:t>
            </a:r>
            <a:r>
              <a:rPr lang="zh-CN" altLang="en-US" sz="1800" dirty="0">
                <a:effectLst>
                  <a:outerShdw blurRad="38100" dist="38100" dir="2700000" algn="tl">
                    <a:srgbClr val="000000">
                      <a:alpha val="43137"/>
                    </a:srgbClr>
                  </a:outerShdw>
                </a:effectLst>
                <a:ea typeface="宋体" panose="02010600030101010101" pitchFamily="2" charset="-122"/>
                <a:sym typeface="Symbol" panose="05050102010706020507" pitchFamily="18" charset="2"/>
              </a:rPr>
              <a:t>任何条件都满足不了</a:t>
            </a:r>
            <a:endParaRPr lang="en-US" sz="1800" dirty="0">
              <a:effectLst>
                <a:outerShdw blurRad="38100" dist="38100" dir="2700000" algn="tl">
                  <a:srgbClr val="000000">
                    <a:alpha val="43137"/>
                  </a:srgbClr>
                </a:outerShdw>
              </a:effectLst>
              <a:sym typeface="Symbol" panose="05050102010706020507" pitchFamily="18" charset="2"/>
            </a:endParaRPr>
          </a:p>
        </p:txBody>
      </p:sp>
    </p:spTree>
    <p:extLst>
      <p:ext uri="{BB962C8B-B14F-4D97-AF65-F5344CB8AC3E}">
        <p14:creationId xmlns:p14="http://schemas.microsoft.com/office/powerpoint/2010/main" val="22485980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67296" y="897485"/>
            <a:ext cx="8009407" cy="5063029"/>
          </a:xfrm>
          <a:prstGeom prst="rect">
            <a:avLst/>
          </a:prstGeom>
        </p:spPr>
      </p:pic>
    </p:spTree>
    <p:extLst>
      <p:ext uri="{BB962C8B-B14F-4D97-AF65-F5344CB8AC3E}">
        <p14:creationId xmlns:p14="http://schemas.microsoft.com/office/powerpoint/2010/main" val="31158346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60648"/>
            <a:ext cx="6696410" cy="734992"/>
          </a:xfrm>
        </p:spPr>
        <p:txBody>
          <a:bodyPr/>
          <a:lstStyle/>
          <a:p>
            <a:r>
              <a:rPr lang="zh-CN" altLang="en-US" dirty="0"/>
              <a:t>概念学习表达</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40291" y="1052736"/>
            <a:ext cx="7763876" cy="5427093"/>
          </a:xfrm>
          <a:prstGeom prst="rect">
            <a:avLst/>
          </a:prstGeom>
        </p:spPr>
      </p:pic>
    </p:spTree>
    <p:extLst>
      <p:ext uri="{BB962C8B-B14F-4D97-AF65-F5344CB8AC3E}">
        <p14:creationId xmlns:p14="http://schemas.microsoft.com/office/powerpoint/2010/main" val="1731447138"/>
      </p:ext>
    </p:extLst>
  </p:cSld>
  <p:clrMapOvr>
    <a:masterClrMapping/>
  </p:clrMapOvr>
  <p:transition>
    <p:blinds dir="vert"/>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00108"/>
            <a:ext cx="7605738" cy="4762910"/>
          </a:xfrm>
        </p:spPr>
        <p:txBody>
          <a:bodyPr/>
          <a:lstStyle/>
          <a:p>
            <a:r>
              <a:rPr lang="zh-CN" altLang="en-US" dirty="0"/>
              <a:t>在机器学习领域，概念学习的实现过程可看作为</a:t>
            </a:r>
            <a:r>
              <a:rPr lang="zh-CN" altLang="en-US" b="1" dirty="0"/>
              <a:t>一种搜索过程</a:t>
            </a:r>
            <a:r>
              <a:rPr lang="en-US" dirty="0"/>
              <a:t>——</a:t>
            </a:r>
            <a:r>
              <a:rPr lang="zh-CN" altLang="en-US" b="1" dirty="0"/>
              <a:t>搜索范围</a:t>
            </a:r>
            <a:r>
              <a:rPr lang="zh-CN" altLang="en-US" dirty="0"/>
              <a:t>是</a:t>
            </a:r>
            <a:r>
              <a:rPr lang="zh-CN" altLang="en-US" b="1" u="sng" dirty="0"/>
              <a:t>假设的表示</a:t>
            </a:r>
            <a:r>
              <a:rPr lang="zh-CN" altLang="en-US" u="sng" dirty="0"/>
              <a:t>所隐含定义的整个空间</a:t>
            </a:r>
            <a:r>
              <a:rPr lang="zh-CN" altLang="en-US" dirty="0"/>
              <a:t>；</a:t>
            </a:r>
            <a:r>
              <a:rPr lang="zh-CN" altLang="en-US" b="1" dirty="0"/>
              <a:t>搜索的目的</a:t>
            </a:r>
            <a:r>
              <a:rPr lang="zh-CN" altLang="en-US" dirty="0"/>
              <a:t>是</a:t>
            </a:r>
            <a:r>
              <a:rPr lang="zh-CN" altLang="en-US" b="1" dirty="0"/>
              <a:t>为了寻找能最好地拟合训练样本的假设</a:t>
            </a:r>
            <a:r>
              <a:rPr lang="zh-CN" altLang="en-US" dirty="0"/>
              <a:t>。</a:t>
            </a:r>
            <a:endParaRPr lang="en-US" altLang="zh-CN" dirty="0"/>
          </a:p>
          <a:p>
            <a:r>
              <a:rPr lang="zh-CN" altLang="en-US" dirty="0"/>
              <a:t>可见，</a:t>
            </a:r>
            <a:r>
              <a:rPr lang="zh-CN" altLang="en-US" b="1" u="sng" dirty="0"/>
              <a:t>搜索策略</a:t>
            </a:r>
            <a:r>
              <a:rPr lang="zh-CN" altLang="en-US" b="1" dirty="0"/>
              <a:t>的选择</a:t>
            </a:r>
            <a:r>
              <a:rPr lang="zh-CN" altLang="en-US" dirty="0"/>
              <a:t>是</a:t>
            </a:r>
            <a:r>
              <a:rPr lang="zh-CN" altLang="en-US" b="1" u="sng" dirty="0">
                <a:solidFill>
                  <a:srgbClr val="FF0000"/>
                </a:solidFill>
              </a:rPr>
              <a:t>概念学习的核心问题</a:t>
            </a:r>
            <a:r>
              <a:rPr lang="zh-CN" altLang="en-US" dirty="0"/>
              <a:t>。</a:t>
            </a:r>
            <a:endParaRPr lang="en-US" altLang="zh-CN" dirty="0"/>
          </a:p>
          <a:p>
            <a:endParaRPr lang="en-US" altLang="zh-CN" dirty="0"/>
          </a:p>
          <a:p>
            <a:r>
              <a:rPr lang="zh-CN" altLang="en-US" dirty="0"/>
              <a:t>为了便于假设空间的搜索，一般定义假设的一般到特殊偏序结构，具体方法有：</a:t>
            </a:r>
          </a:p>
          <a:p>
            <a:pPr lvl="1"/>
            <a:endParaRPr lang="en-US" sz="2400" dirty="0"/>
          </a:p>
          <a:p>
            <a:pPr lvl="1"/>
            <a:r>
              <a:rPr lang="en-US" sz="2400" dirty="0"/>
              <a:t>Find-S</a:t>
            </a:r>
            <a:r>
              <a:rPr lang="zh-CN" altLang="en-US" sz="2400" dirty="0"/>
              <a:t>算法</a:t>
            </a:r>
            <a:endParaRPr lang="en-US" altLang="zh-CN" sz="2400" dirty="0"/>
          </a:p>
          <a:p>
            <a:pPr lvl="1"/>
            <a:endParaRPr lang="en-US" altLang="zh-CN" sz="2400" dirty="0"/>
          </a:p>
          <a:p>
            <a:pPr lvl="1"/>
            <a:r>
              <a:rPr lang="zh-CN" altLang="en-US" sz="2400" dirty="0"/>
              <a:t>候选消除算法</a:t>
            </a:r>
            <a:endParaRPr lang="en-US" altLang="zh-CN" sz="2400" dirty="0"/>
          </a:p>
          <a:p>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如何搜索</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189592" y="2099743"/>
            <a:ext cx="6764816" cy="2658514"/>
          </a:xfrm>
          <a:prstGeom prst="rect">
            <a:avLst/>
          </a:prstGeom>
        </p:spPr>
      </p:pic>
    </p:spTree>
    <p:extLst>
      <p:ext uri="{BB962C8B-B14F-4D97-AF65-F5344CB8AC3E}">
        <p14:creationId xmlns:p14="http://schemas.microsoft.com/office/powerpoint/2010/main" val="3867732320"/>
      </p:ext>
    </p:extLst>
  </p:cSld>
  <p:clrMapOvr>
    <a:masterClrMapping/>
  </p:clrMapOvr>
  <p:transition>
    <p:blinds dir="vert"/>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785794"/>
            <a:ext cx="8153400" cy="4762910"/>
          </a:xfrm>
        </p:spPr>
        <p:txBody>
          <a:bodyPr/>
          <a:lstStyle/>
          <a:p>
            <a:r>
              <a:rPr lang="en-US" b="1" dirty="0"/>
              <a:t>Find-S</a:t>
            </a:r>
            <a:r>
              <a:rPr lang="zh-CN" altLang="en-US" b="1" dirty="0"/>
              <a:t>算法</a:t>
            </a:r>
            <a:r>
              <a:rPr lang="zh-CN" altLang="en-US" dirty="0"/>
              <a:t>：使用</a:t>
            </a:r>
            <a:r>
              <a:rPr lang="zh-CN" altLang="en-US" b="1" dirty="0"/>
              <a:t>一般到特殊序</a:t>
            </a:r>
            <a:r>
              <a:rPr lang="zh-CN" altLang="en-US" dirty="0"/>
              <a:t>，</a:t>
            </a:r>
            <a:r>
              <a:rPr lang="zh-CN" altLang="en-US" u="sng" dirty="0"/>
              <a:t>在偏序结构的一个分支上执行的</a:t>
            </a:r>
            <a:r>
              <a:rPr lang="zh-CN" altLang="en-US" u="sng" dirty="0">
                <a:effectLst>
                  <a:outerShdw blurRad="38100" dist="38100" dir="2700000" algn="tl">
                    <a:srgbClr val="000000">
                      <a:alpha val="43137"/>
                    </a:srgbClr>
                  </a:outerShdw>
                </a:effectLst>
              </a:rPr>
              <a:t>一般到特殊搜索</a:t>
            </a:r>
            <a:r>
              <a:rPr lang="zh-CN" altLang="en-US" dirty="0"/>
              <a:t>，以</a:t>
            </a:r>
            <a:r>
              <a:rPr lang="zh-CN" altLang="en-US" u="sng" dirty="0"/>
              <a:t>寻找与样本一致的</a:t>
            </a:r>
            <a:r>
              <a:rPr lang="zh-CN" altLang="en-US" b="1" u="sng" dirty="0">
                <a:solidFill>
                  <a:srgbClr val="FF0000"/>
                </a:solidFill>
              </a:rPr>
              <a:t>特殊假设</a:t>
            </a:r>
            <a:r>
              <a:rPr lang="zh-CN" altLang="en-US" dirty="0"/>
              <a:t>，如图</a:t>
            </a:r>
            <a:r>
              <a:rPr lang="en-US" altLang="zh-CN" dirty="0"/>
              <a:t>5</a:t>
            </a:r>
            <a:r>
              <a:rPr lang="en-US" dirty="0"/>
              <a:t>-10</a:t>
            </a:r>
            <a:r>
              <a:rPr lang="zh-CN" altLang="en-US" dirty="0"/>
              <a:t>所示。</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graphicFrame>
        <p:nvGraphicFramePr>
          <p:cNvPr id="196609" name="Object 1"/>
          <p:cNvGraphicFramePr>
            <a:graphicFrameLocks noChangeAspect="1"/>
          </p:cNvGraphicFramePr>
          <p:nvPr>
            <p:extLst>
              <p:ext uri="{D42A27DB-BD31-4B8C-83A1-F6EECF244321}">
                <p14:modId xmlns:p14="http://schemas.microsoft.com/office/powerpoint/2010/main" val="3883804660"/>
              </p:ext>
            </p:extLst>
          </p:nvPr>
        </p:nvGraphicFramePr>
        <p:xfrm>
          <a:off x="642910" y="2000240"/>
          <a:ext cx="7786742" cy="4705790"/>
        </p:xfrm>
        <a:graphic>
          <a:graphicData uri="http://schemas.openxmlformats.org/presentationml/2006/ole">
            <mc:AlternateContent xmlns:mc="http://schemas.openxmlformats.org/markup-compatibility/2006">
              <mc:Choice xmlns:v="urn:schemas-microsoft-com:vml" Requires="v">
                <p:oleObj spid="_x0000_s11269" name="文档" r:id="rId3" imgW="9210401" imgH="6159524" progId="Word.Document.12">
                  <p:embed/>
                </p:oleObj>
              </mc:Choice>
              <mc:Fallback>
                <p:oleObj name="文档" r:id="rId3" imgW="9210401" imgH="6159524" progId="Word.Document.12">
                  <p:embed/>
                  <p:pic>
                    <p:nvPicPr>
                      <p:cNvPr id="0" name="Picture 1"/>
                      <p:cNvPicPr>
                        <a:picLocks noChangeAspect="1" noChangeArrowheads="1"/>
                      </p:cNvPicPr>
                      <p:nvPr/>
                    </p:nvPicPr>
                    <p:blipFill>
                      <a:blip r:embed="rId4"/>
                      <a:srcRect/>
                      <a:stretch>
                        <a:fillRect/>
                      </a:stretch>
                    </p:blipFill>
                    <p:spPr bwMode="auto">
                      <a:xfrm>
                        <a:off x="642910" y="2000240"/>
                        <a:ext cx="7786742" cy="4705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3286116" y="6131502"/>
            <a:ext cx="221457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-10 Find-S</a:t>
            </a:r>
            <a:r>
              <a:rPr lang="zh-CN" altLang="en-US" dirty="0"/>
              <a:t>算法</a:t>
            </a:r>
          </a:p>
        </p:txBody>
      </p:sp>
      <p:cxnSp>
        <p:nvCxnSpPr>
          <p:cNvPr id="5" name="直接连接符 4"/>
          <p:cNvCxnSpPr/>
          <p:nvPr/>
        </p:nvCxnSpPr>
        <p:spPr>
          <a:xfrm>
            <a:off x="1979712" y="5229200"/>
            <a:ext cx="50405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Find-S</a:t>
            </a:r>
            <a:r>
              <a:rPr lang="zh-CN" altLang="en-US" dirty="0"/>
              <a:t>例子</a:t>
            </a:r>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429725" y="2492896"/>
            <a:ext cx="7909293" cy="1721306"/>
          </a:xfrm>
          <a:prstGeom prst="rect">
            <a:avLst/>
          </a:prstGeom>
        </p:spPr>
      </p:pic>
      <p:sp>
        <p:nvSpPr>
          <p:cNvPr id="6" name="文本框 5"/>
          <p:cNvSpPr txBox="1"/>
          <p:nvPr/>
        </p:nvSpPr>
        <p:spPr>
          <a:xfrm>
            <a:off x="3334759" y="4540095"/>
            <a:ext cx="1165233" cy="369332"/>
          </a:xfrm>
          <a:prstGeom prst="rect">
            <a:avLst/>
          </a:prstGeom>
          <a:noFill/>
          <a:ln>
            <a:solidFill>
              <a:srgbClr val="FF0000"/>
            </a:solidFill>
          </a:ln>
        </p:spPr>
        <p:txBody>
          <a:bodyPr wrap="square" rtlCol="0">
            <a:spAutoFit/>
          </a:bodyPr>
          <a:lstStyle/>
          <a:p>
            <a:r>
              <a:rPr lang="zh-CN" altLang="en-US" dirty="0"/>
              <a:t>反例丢弃</a:t>
            </a:r>
          </a:p>
        </p:txBody>
      </p:sp>
      <p:cxnSp>
        <p:nvCxnSpPr>
          <p:cNvPr id="8" name="曲线连接符 7"/>
          <p:cNvCxnSpPr>
            <a:endCxn id="6" idx="0"/>
          </p:cNvCxnSpPr>
          <p:nvPr/>
        </p:nvCxnSpPr>
        <p:spPr>
          <a:xfrm rot="5400000">
            <a:off x="3617133" y="3873259"/>
            <a:ext cx="967079" cy="366592"/>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969337" y="4540095"/>
            <a:ext cx="3980577" cy="369332"/>
          </a:xfrm>
          <a:prstGeom prst="rect">
            <a:avLst/>
          </a:prstGeom>
          <a:ln>
            <a:solidFill>
              <a:srgbClr val="00CC00"/>
            </a:solidFill>
          </a:ln>
        </p:spPr>
        <p:txBody>
          <a:bodyPr wrap="none">
            <a:spAutoFit/>
          </a:bodyPr>
          <a:lstStyle/>
          <a:p>
            <a:r>
              <a:rPr lang="zh-CN" altLang="zh-CN" dirty="0">
                <a:solidFill>
                  <a:srgbClr val="FF0000"/>
                </a:solidFill>
                <a:latin typeface="Times New Roman" panose="02020603050405020304" pitchFamily="18" charset="0"/>
                <a:cs typeface="Times New Roman" panose="02020603050405020304" pitchFamily="18" charset="0"/>
              </a:rPr>
              <a:t>替换为</a:t>
            </a:r>
            <a:r>
              <a:rPr lang="zh-CN" altLang="en-US" dirty="0">
                <a:solidFill>
                  <a:srgbClr val="FF0000"/>
                </a:solidFill>
                <a:latin typeface="Times New Roman" panose="02020603050405020304" pitchFamily="18" charset="0"/>
                <a:cs typeface="Times New Roman" panose="02020603050405020304" pitchFamily="18" charset="0"/>
              </a:rPr>
              <a:t>正例</a:t>
            </a:r>
            <a:r>
              <a:rPr lang="en-US" altLang="zh-CN" i="1" dirty="0">
                <a:solidFill>
                  <a:srgbClr val="FF0000"/>
                </a:solidFill>
                <a:latin typeface="Times New Roman" panose="02020603050405020304" pitchFamily="18" charset="0"/>
              </a:rPr>
              <a:t>x</a:t>
            </a:r>
            <a:r>
              <a:rPr lang="zh-CN" altLang="zh-CN" dirty="0">
                <a:solidFill>
                  <a:srgbClr val="FF0000"/>
                </a:solidFill>
                <a:latin typeface="Times New Roman" panose="02020603050405020304" pitchFamily="18" charset="0"/>
                <a:cs typeface="Times New Roman" panose="02020603050405020304" pitchFamily="18" charset="0"/>
              </a:rPr>
              <a:t>满足的紧邻的更一般约束</a:t>
            </a:r>
            <a:endParaRPr lang="zh-CN" altLang="en-US" dirty="0"/>
          </a:p>
        </p:txBody>
      </p:sp>
      <p:cxnSp>
        <p:nvCxnSpPr>
          <p:cNvPr id="10" name="曲线连接符 9"/>
          <p:cNvCxnSpPr>
            <a:stCxn id="12" idx="4"/>
          </p:cNvCxnSpPr>
          <p:nvPr/>
        </p:nvCxnSpPr>
        <p:spPr>
          <a:xfrm rot="16200000" flipH="1">
            <a:off x="5886628" y="3657187"/>
            <a:ext cx="1186547" cy="57927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6080337" y="3106487"/>
            <a:ext cx="219855" cy="24706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96136" y="2466137"/>
            <a:ext cx="2922468" cy="369332"/>
          </a:xfrm>
          <a:prstGeom prst="rect">
            <a:avLst/>
          </a:prstGeom>
        </p:spPr>
        <p:txBody>
          <a:bodyPr wrap="square">
            <a:spAutoFit/>
          </a:bodyPr>
          <a:lstStyle/>
          <a:p>
            <a:pPr lvl="2" eaLnBrk="1" hangingPunct="1">
              <a:lnSpc>
                <a:spcPct val="90000"/>
              </a:lnSpc>
            </a:pPr>
            <a:r>
              <a:rPr lang="zh-CN" altLang="en-US" sz="2000" dirty="0">
                <a:sym typeface="Symbol" panose="05050102010706020507" pitchFamily="18" charset="2"/>
              </a:rPr>
              <a:t> 不接受任何值</a:t>
            </a:r>
          </a:p>
        </p:txBody>
      </p:sp>
    </p:spTree>
    <p:extLst>
      <p:ext uri="{BB962C8B-B14F-4D97-AF65-F5344CB8AC3E}">
        <p14:creationId xmlns:p14="http://schemas.microsoft.com/office/powerpoint/2010/main" val="1000001510"/>
      </p:ext>
    </p:extLst>
  </p:cSld>
  <p:clrMapOvr>
    <a:masterClrMapping/>
  </p:clrMapOvr>
  <p:transition>
    <p:blinds dir="vert"/>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一般到特殊性质</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467544" y="1248065"/>
            <a:ext cx="8094073" cy="4749765"/>
          </a:xfrm>
          <a:prstGeom prst="rect">
            <a:avLst/>
          </a:prstGeom>
        </p:spPr>
      </p:pic>
      <p:cxnSp>
        <p:nvCxnSpPr>
          <p:cNvPr id="7" name="直接连接符 6"/>
          <p:cNvCxnSpPr/>
          <p:nvPr/>
        </p:nvCxnSpPr>
        <p:spPr>
          <a:xfrm>
            <a:off x="1763688" y="4293096"/>
            <a:ext cx="56886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83768" y="5517232"/>
            <a:ext cx="56886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72200" y="2884295"/>
            <a:ext cx="1213426" cy="923330"/>
          </a:xfrm>
          <a:prstGeom prst="rect">
            <a:avLst/>
          </a:prstGeom>
          <a:noFill/>
          <a:ln>
            <a:solidFill>
              <a:srgbClr val="FF0000"/>
            </a:solidFill>
          </a:ln>
        </p:spPr>
        <p:txBody>
          <a:bodyPr wrap="square" rtlCol="0">
            <a:spAutoFit/>
          </a:bodyPr>
          <a:lstStyle/>
          <a:p>
            <a:r>
              <a:rPr lang="zh-CN" altLang="en-US" b="1" dirty="0"/>
              <a:t>相对于</a:t>
            </a:r>
            <a:r>
              <a:rPr lang="en-US" altLang="zh-CN" b="1" dirty="0"/>
              <a:t>h2, </a:t>
            </a:r>
          </a:p>
          <a:p>
            <a:r>
              <a:rPr lang="en-US" altLang="zh-CN" dirty="0"/>
              <a:t>h1</a:t>
            </a:r>
            <a:r>
              <a:rPr lang="zh-CN" altLang="en-US" dirty="0"/>
              <a:t>是特殊，</a:t>
            </a:r>
            <a:endParaRPr lang="en-US" altLang="zh-CN" dirty="0"/>
          </a:p>
          <a:p>
            <a:r>
              <a:rPr lang="en-US" altLang="zh-CN" dirty="0"/>
              <a:t>h2</a:t>
            </a:r>
            <a:r>
              <a:rPr lang="zh-CN" altLang="en-US" dirty="0"/>
              <a:t>是一般。</a:t>
            </a:r>
            <a:endParaRPr lang="en-US" altLang="zh-CN" dirty="0"/>
          </a:p>
        </p:txBody>
      </p:sp>
      <p:sp>
        <p:nvSpPr>
          <p:cNvPr id="9" name="矩形 8"/>
          <p:cNvSpPr/>
          <p:nvPr/>
        </p:nvSpPr>
        <p:spPr>
          <a:xfrm>
            <a:off x="4870719" y="2884295"/>
            <a:ext cx="1133644" cy="369332"/>
          </a:xfrm>
          <a:prstGeom prst="rect">
            <a:avLst/>
          </a:prstGeom>
          <a:ln>
            <a:solidFill>
              <a:srgbClr val="00CC00"/>
            </a:solidFill>
          </a:ln>
        </p:spPr>
        <p:txBody>
          <a:bodyPr wrap="none">
            <a:spAutoFit/>
          </a:bodyPr>
          <a:lstStyle/>
          <a:p>
            <a:r>
              <a:rPr lang="en-US" altLang="zh-CN" dirty="0"/>
              <a:t>h1</a:t>
            </a:r>
            <a:r>
              <a:rPr lang="zh-CN" altLang="en-US" dirty="0"/>
              <a:t>是特殊</a:t>
            </a:r>
          </a:p>
        </p:txBody>
      </p:sp>
      <p:sp>
        <p:nvSpPr>
          <p:cNvPr id="10" name="矩形 9"/>
          <p:cNvSpPr/>
          <p:nvPr/>
        </p:nvSpPr>
        <p:spPr>
          <a:xfrm>
            <a:off x="4294614" y="3253915"/>
            <a:ext cx="1133644" cy="369332"/>
          </a:xfrm>
          <a:prstGeom prst="rect">
            <a:avLst/>
          </a:prstGeom>
          <a:ln>
            <a:solidFill>
              <a:srgbClr val="00CC00"/>
            </a:solidFill>
          </a:ln>
        </p:spPr>
        <p:txBody>
          <a:bodyPr wrap="none">
            <a:spAutoFit/>
          </a:bodyPr>
          <a:lstStyle/>
          <a:p>
            <a:r>
              <a:rPr lang="en-US" altLang="zh-CN" dirty="0"/>
              <a:t>h2</a:t>
            </a:r>
            <a:r>
              <a:rPr lang="zh-CN" altLang="en-US" dirty="0"/>
              <a:t>是一般</a:t>
            </a:r>
          </a:p>
        </p:txBody>
      </p:sp>
    </p:spTree>
    <p:extLst>
      <p:ext uri="{BB962C8B-B14F-4D97-AF65-F5344CB8AC3E}">
        <p14:creationId xmlns:p14="http://schemas.microsoft.com/office/powerpoint/2010/main" val="892851574"/>
      </p:ext>
    </p:extLst>
  </p:cSld>
  <p:clrMapOvr>
    <a:masterClrMapping/>
  </p:clrMapOvr>
  <p:transition>
    <p:blinds dir="vert"/>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928670"/>
            <a:ext cx="7715304" cy="4762910"/>
          </a:xfrm>
        </p:spPr>
        <p:txBody>
          <a:bodyPr/>
          <a:lstStyle/>
          <a:p>
            <a:r>
              <a:rPr lang="zh-CN" altLang="en-US" b="1" dirty="0"/>
              <a:t>候选消除算法</a:t>
            </a:r>
            <a:endParaRPr lang="en-US" altLang="zh-CN" b="1" dirty="0"/>
          </a:p>
          <a:p>
            <a:endParaRPr lang="en-US" altLang="zh-CN" dirty="0"/>
          </a:p>
          <a:p>
            <a:pPr lvl="1"/>
            <a:r>
              <a:rPr lang="zh-CN" altLang="en-US" sz="2400" dirty="0"/>
              <a:t>利用一般到特殊序，通过</a:t>
            </a:r>
            <a:r>
              <a:rPr lang="zh-CN" altLang="en-US" sz="2400" u="sng" dirty="0"/>
              <a:t>极大特殊假设集合（</a:t>
            </a:r>
            <a:r>
              <a:rPr lang="en-US" sz="2400" i="1" u="sng" dirty="0"/>
              <a:t>S</a:t>
            </a:r>
            <a:r>
              <a:rPr lang="zh-CN" altLang="en-US" sz="2400" i="1" u="sng" dirty="0"/>
              <a:t>）</a:t>
            </a:r>
            <a:r>
              <a:rPr lang="zh-CN" altLang="en-US" sz="2400" dirty="0"/>
              <a:t>和</a:t>
            </a:r>
            <a:r>
              <a:rPr lang="zh-CN" altLang="en-US" sz="2400" u="sng" dirty="0"/>
              <a:t>极大一般假设集合（</a:t>
            </a:r>
            <a:r>
              <a:rPr lang="en-US" sz="2400" i="1" u="sng" dirty="0"/>
              <a:t>G</a:t>
            </a:r>
            <a:r>
              <a:rPr lang="zh-CN" altLang="en-US" sz="2400" i="1" u="sng" dirty="0"/>
              <a:t>）</a:t>
            </a:r>
            <a:r>
              <a:rPr lang="zh-CN" altLang="en-US" sz="2400" dirty="0"/>
              <a:t>计算变型空间（即所有与训练数据一致的假设集）。</a:t>
            </a:r>
            <a:endParaRPr lang="en-US" altLang="zh-CN" sz="2400" dirty="0"/>
          </a:p>
          <a:p>
            <a:pPr lvl="1"/>
            <a:endParaRPr lang="en-US" altLang="zh-CN" sz="2400" dirty="0"/>
          </a:p>
          <a:p>
            <a:pPr lvl="1"/>
            <a:r>
              <a:rPr lang="zh-CN" altLang="en-US" sz="2400" dirty="0"/>
              <a:t>候选消除算法解决了</a:t>
            </a:r>
            <a:r>
              <a:rPr lang="en-US" sz="2400" dirty="0"/>
              <a:t>Find-S </a:t>
            </a:r>
            <a:r>
              <a:rPr lang="zh-CN" altLang="en-US" sz="2400" dirty="0"/>
              <a:t>中的</a:t>
            </a:r>
            <a:r>
              <a:rPr lang="zh-CN" altLang="en-US" sz="2400" b="1" dirty="0"/>
              <a:t>不足之处</a:t>
            </a:r>
            <a:r>
              <a:rPr lang="en-US" sz="2400" dirty="0"/>
              <a:t>——Find-S </a:t>
            </a:r>
            <a:r>
              <a:rPr lang="zh-CN" altLang="en-US" sz="2400" dirty="0"/>
              <a:t>输出的假设只是</a:t>
            </a:r>
            <a:r>
              <a:rPr lang="en-US" sz="2400" b="1" i="1" u="sng" dirty="0"/>
              <a:t>H</a:t>
            </a:r>
            <a:r>
              <a:rPr lang="zh-CN" altLang="en-US" sz="2400" b="1" u="sng" dirty="0"/>
              <a:t>中能够拟合训练样本的多个假设中的一个</a:t>
            </a:r>
            <a:r>
              <a:rPr lang="zh-CN" altLang="en-US" sz="2400" dirty="0"/>
              <a:t>，然而，候选消除算法输出的是</a:t>
            </a:r>
            <a:r>
              <a:rPr lang="zh-CN" altLang="en-US" sz="2400" b="1" dirty="0"/>
              <a:t>与训练样本一致的</a:t>
            </a:r>
            <a:r>
              <a:rPr lang="zh-CN" altLang="en-US" sz="2400" b="1" u="sng" dirty="0"/>
              <a:t>所有假设的集合</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 name="文本框 1"/>
          <p:cNvSpPr txBox="1"/>
          <p:nvPr/>
        </p:nvSpPr>
        <p:spPr>
          <a:xfrm>
            <a:off x="1331640" y="4892967"/>
            <a:ext cx="6840760" cy="1200329"/>
          </a:xfrm>
          <a:prstGeom prst="rect">
            <a:avLst/>
          </a:prstGeom>
          <a:noFill/>
          <a:ln>
            <a:solidFill>
              <a:srgbClr val="FF0000"/>
            </a:solidFill>
          </a:ln>
        </p:spPr>
        <p:txBody>
          <a:bodyPr wrap="square" rtlCol="0">
            <a:spAutoFit/>
          </a:bodyPr>
          <a:lstStyle/>
          <a:p>
            <a:r>
              <a:rPr lang="zh-CN" altLang="en-US" sz="2400" dirty="0"/>
              <a:t>本质就是将</a:t>
            </a:r>
            <a:r>
              <a:rPr lang="zh-CN" altLang="en-US" sz="2400" u="sng" dirty="0"/>
              <a:t>所有假设列出（从最大特殊假设集合和最大一般假设集合），</a:t>
            </a:r>
            <a:r>
              <a:rPr lang="zh-CN" altLang="en-US" sz="2400" dirty="0"/>
              <a:t>然后根据实例集消除不满足的假设，剩下的则是满足的所有假设的集合。</a:t>
            </a:r>
          </a:p>
        </p:txBody>
      </p:sp>
    </p:spTree>
  </p:cSld>
  <p:clrMapOvr>
    <a:masterClrMapping/>
  </p:clrMapOvr>
  <p:transition>
    <p:blinds dir="vert"/>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a:t>
            </a:r>
            <a:r>
              <a:rPr lang="zh-CN" altLang="en-US" dirty="0"/>
              <a:t>决策树学习</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194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2857488" y="5631436"/>
            <a:ext cx="364333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-11</a:t>
            </a:r>
            <a:r>
              <a:rPr lang="zh-CN" altLang="en-US" dirty="0"/>
              <a:t>一个简单的鸟类识别决策树</a:t>
            </a:r>
          </a:p>
        </p:txBody>
      </p:sp>
      <p:pic>
        <p:nvPicPr>
          <p:cNvPr id="3" name="Picture 2"/>
          <p:cNvPicPr>
            <a:picLocks noChangeAspect="1" noChangeArrowheads="1"/>
          </p:cNvPicPr>
          <p:nvPr/>
        </p:nvPicPr>
        <p:blipFill>
          <a:blip r:embed="rId2"/>
          <a:srcRect/>
          <a:stretch>
            <a:fillRect/>
          </a:stretch>
        </p:blipFill>
        <p:spPr bwMode="auto">
          <a:xfrm>
            <a:off x="57150" y="1571625"/>
            <a:ext cx="9029700" cy="3714750"/>
          </a:xfrm>
          <a:prstGeom prst="rect">
            <a:avLst/>
          </a:prstGeom>
          <a:noFill/>
          <a:ln w="9525">
            <a:noFill/>
            <a:miter lim="800000"/>
            <a:headEnd/>
            <a:tailEnd/>
          </a:ln>
          <a:effectLst/>
        </p:spPr>
      </p:pic>
    </p:spTree>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机器学习的重要性</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98450" y="1500175"/>
            <a:ext cx="8280920" cy="5221224"/>
          </a:xfrm>
          <a:prstGeom prst="rect">
            <a:avLst/>
          </a:prstGeom>
        </p:spPr>
      </p:pic>
      <p:sp>
        <p:nvSpPr>
          <p:cNvPr id="6" name="圆角矩形 5"/>
          <p:cNvSpPr/>
          <p:nvPr/>
        </p:nvSpPr>
        <p:spPr>
          <a:xfrm>
            <a:off x="3995936" y="2780928"/>
            <a:ext cx="1440160" cy="28803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1495614"/>
      </p:ext>
    </p:extLst>
  </p:cSld>
  <p:clrMapOvr>
    <a:masterClrMapping/>
  </p:clrMapOvr>
  <p:transition>
    <p:blinds dir="vert"/>
  </p:transition>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57298"/>
            <a:ext cx="8034366" cy="4905787"/>
          </a:xfrm>
        </p:spPr>
        <p:txBody>
          <a:bodyPr/>
          <a:lstStyle/>
          <a:p>
            <a:pPr lvl="0">
              <a:lnSpc>
                <a:spcPct val="150000"/>
              </a:lnSpc>
            </a:pPr>
            <a:r>
              <a:rPr lang="zh-CN" altLang="en-US" b="1" dirty="0"/>
              <a:t>根节点</a:t>
            </a:r>
            <a:r>
              <a:rPr lang="zh-CN" altLang="en-US" dirty="0"/>
              <a:t>：代表</a:t>
            </a:r>
            <a:r>
              <a:rPr lang="zh-CN" altLang="en-US" u="sng" dirty="0"/>
              <a:t>分类的开始</a:t>
            </a:r>
            <a:r>
              <a:rPr lang="zh-CN" altLang="en-US" dirty="0"/>
              <a:t>；</a:t>
            </a:r>
          </a:p>
          <a:p>
            <a:pPr lvl="0">
              <a:lnSpc>
                <a:spcPct val="150000"/>
              </a:lnSpc>
            </a:pPr>
            <a:r>
              <a:rPr lang="zh-CN" altLang="en-US" b="1" dirty="0"/>
              <a:t>叶节点</a:t>
            </a:r>
            <a:r>
              <a:rPr lang="zh-CN" altLang="en-US" dirty="0"/>
              <a:t>：代表</a:t>
            </a:r>
            <a:r>
              <a:rPr lang="zh-CN" altLang="en-US" u="sng" dirty="0"/>
              <a:t>一个实例的结束</a:t>
            </a:r>
            <a:r>
              <a:rPr lang="zh-CN" altLang="en-US" dirty="0"/>
              <a:t>；</a:t>
            </a:r>
          </a:p>
          <a:p>
            <a:pPr lvl="0">
              <a:lnSpc>
                <a:spcPct val="150000"/>
              </a:lnSpc>
            </a:pPr>
            <a:r>
              <a:rPr lang="zh-CN" altLang="en-US" b="1" dirty="0"/>
              <a:t>中间节点</a:t>
            </a:r>
            <a:r>
              <a:rPr lang="zh-CN" altLang="en-US" dirty="0"/>
              <a:t>：代表相应</a:t>
            </a:r>
            <a:r>
              <a:rPr lang="zh-CN" altLang="en-US" u="sng" dirty="0"/>
              <a:t>实例的某一个属性</a:t>
            </a:r>
            <a:r>
              <a:rPr lang="zh-CN" altLang="en-US" dirty="0"/>
              <a:t>；</a:t>
            </a:r>
          </a:p>
          <a:p>
            <a:pPr lvl="0">
              <a:lnSpc>
                <a:spcPct val="150000"/>
              </a:lnSpc>
            </a:pPr>
            <a:r>
              <a:rPr lang="zh-CN" altLang="en-US" dirty="0"/>
              <a:t>节点之间的边：代表某一个属性的属性值；</a:t>
            </a:r>
          </a:p>
          <a:p>
            <a:pPr>
              <a:lnSpc>
                <a:spcPct val="150000"/>
              </a:lnSpc>
            </a:pPr>
            <a:r>
              <a:rPr lang="zh-CN" altLang="en-US" dirty="0"/>
              <a:t>从</a:t>
            </a:r>
            <a:r>
              <a:rPr lang="zh-CN" altLang="en-US" u="sng" dirty="0"/>
              <a:t>根节点到叶节点的</a:t>
            </a:r>
            <a:r>
              <a:rPr lang="zh-CN" altLang="en-US" b="1" u="sng" dirty="0"/>
              <a:t>每条路径</a:t>
            </a:r>
            <a:r>
              <a:rPr lang="zh-CN" altLang="en-US" dirty="0"/>
              <a:t>：</a:t>
            </a:r>
            <a:r>
              <a:rPr lang="zh-CN" altLang="en-US" b="1" dirty="0"/>
              <a:t>代表一个具体的实例</a:t>
            </a:r>
            <a:r>
              <a:rPr lang="zh-CN" altLang="en-US" dirty="0"/>
              <a:t>，同一个路径上的所有属性之间是</a:t>
            </a:r>
            <a:r>
              <a:rPr lang="en-US" dirty="0"/>
              <a:t>“</a:t>
            </a:r>
            <a:r>
              <a:rPr lang="zh-CN" altLang="en-US" b="1" dirty="0"/>
              <a:t>逻辑与</a:t>
            </a:r>
            <a:r>
              <a:rPr lang="en-US" dirty="0"/>
              <a:t>”</a:t>
            </a:r>
            <a:r>
              <a:rPr lang="zh-CN" altLang="en-US" dirty="0"/>
              <a:t>关系</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017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3500430" y="5643578"/>
            <a:ext cx="257176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-12</a:t>
            </a:r>
            <a:r>
              <a:rPr lang="zh-CN" altLang="en-US" dirty="0"/>
              <a:t>决策树学习实例</a:t>
            </a:r>
          </a:p>
        </p:txBody>
      </p:sp>
      <p:pic>
        <p:nvPicPr>
          <p:cNvPr id="2" name="Picture 2"/>
          <p:cNvPicPr>
            <a:picLocks noChangeAspect="1" noChangeArrowheads="1"/>
          </p:cNvPicPr>
          <p:nvPr/>
        </p:nvPicPr>
        <p:blipFill>
          <a:blip r:embed="rId2"/>
          <a:srcRect/>
          <a:stretch>
            <a:fillRect/>
          </a:stretch>
        </p:blipFill>
        <p:spPr bwMode="auto">
          <a:xfrm>
            <a:off x="314325" y="1390650"/>
            <a:ext cx="8515350" cy="4076700"/>
          </a:xfrm>
          <a:prstGeom prst="rect">
            <a:avLst/>
          </a:prstGeom>
          <a:noFill/>
          <a:ln w="9525">
            <a:noFill/>
            <a:miter lim="800000"/>
            <a:headEnd/>
            <a:tailEnd/>
          </a:ln>
          <a:effectLst/>
        </p:spPr>
      </p:pic>
      <p:sp>
        <p:nvSpPr>
          <p:cNvPr id="3" name="文本框 2"/>
          <p:cNvSpPr txBox="1"/>
          <p:nvPr/>
        </p:nvSpPr>
        <p:spPr>
          <a:xfrm>
            <a:off x="827584" y="3053538"/>
            <a:ext cx="648072" cy="369332"/>
          </a:xfrm>
          <a:prstGeom prst="rect">
            <a:avLst/>
          </a:prstGeom>
          <a:noFill/>
        </p:spPr>
        <p:txBody>
          <a:bodyPr wrap="square" rtlCol="0">
            <a:spAutoFit/>
          </a:bodyPr>
          <a:lstStyle/>
          <a:p>
            <a:r>
              <a:rPr lang="zh-CN" altLang="en-US" dirty="0"/>
              <a:t>属性</a:t>
            </a:r>
          </a:p>
        </p:txBody>
      </p:sp>
      <p:sp>
        <p:nvSpPr>
          <p:cNvPr id="8" name="文本框 7"/>
          <p:cNvSpPr txBox="1"/>
          <p:nvPr/>
        </p:nvSpPr>
        <p:spPr>
          <a:xfrm>
            <a:off x="1043608" y="3717032"/>
            <a:ext cx="648072" cy="369332"/>
          </a:xfrm>
          <a:prstGeom prst="rect">
            <a:avLst/>
          </a:prstGeom>
          <a:noFill/>
        </p:spPr>
        <p:txBody>
          <a:bodyPr wrap="square" rtlCol="0">
            <a:spAutoFit/>
          </a:bodyPr>
          <a:lstStyle/>
          <a:p>
            <a:r>
              <a:rPr lang="zh-CN" altLang="en-US" dirty="0"/>
              <a:t>值</a:t>
            </a:r>
          </a:p>
        </p:txBody>
      </p:sp>
      <p:sp>
        <p:nvSpPr>
          <p:cNvPr id="5" name="矩形 4"/>
          <p:cNvSpPr/>
          <p:nvPr/>
        </p:nvSpPr>
        <p:spPr>
          <a:xfrm>
            <a:off x="3787170" y="845090"/>
            <a:ext cx="2262158" cy="369332"/>
          </a:xfrm>
          <a:prstGeom prst="rect">
            <a:avLst/>
          </a:prstGeom>
          <a:ln>
            <a:solidFill>
              <a:srgbClr val="FF0000"/>
            </a:solidFill>
          </a:ln>
        </p:spPr>
        <p:txBody>
          <a:bodyPr wrap="none">
            <a:spAutoFit/>
          </a:bodyPr>
          <a:lstStyle/>
          <a:p>
            <a:r>
              <a:rPr lang="zh-CN" altLang="en-US" dirty="0"/>
              <a:t>布尔型的分类决策树</a:t>
            </a:r>
          </a:p>
        </p:txBody>
      </p:sp>
    </p:spTree>
  </p:cSld>
  <p:clrMapOvr>
    <a:masterClrMapping/>
  </p:clrMapOvr>
  <p:transition>
    <p:blinds dir="vert"/>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000108"/>
            <a:ext cx="7643866" cy="4762910"/>
          </a:xfrm>
        </p:spPr>
        <p:txBody>
          <a:bodyPr/>
          <a:lstStyle/>
          <a:p>
            <a:r>
              <a:rPr lang="zh-CN" altLang="en-US" dirty="0"/>
              <a:t>决策树学习的使用</a:t>
            </a:r>
            <a:r>
              <a:rPr lang="zh-CN" altLang="en-US" u="sng" dirty="0"/>
              <a:t>有着较为</a:t>
            </a:r>
            <a:r>
              <a:rPr lang="zh-CN" altLang="en-US" u="sng" dirty="0">
                <a:effectLst>
                  <a:outerShdw blurRad="38100" dist="38100" dir="2700000" algn="tl">
                    <a:srgbClr val="000000">
                      <a:alpha val="43137"/>
                    </a:srgbClr>
                  </a:outerShdw>
                </a:effectLst>
              </a:rPr>
              <a:t>严格的前提条件</a:t>
            </a:r>
            <a:r>
              <a:rPr lang="zh-CN" altLang="en-US" dirty="0"/>
              <a:t>和</a:t>
            </a:r>
            <a:r>
              <a:rPr lang="zh-CN" altLang="en-US" u="sng" dirty="0"/>
              <a:t>特定的应用场景</a:t>
            </a:r>
            <a:r>
              <a:rPr lang="zh-CN" altLang="en-US" dirty="0"/>
              <a:t>，主要包括：</a:t>
            </a:r>
            <a:endParaRPr lang="en-US" altLang="zh-CN" dirty="0"/>
          </a:p>
          <a:p>
            <a:endParaRPr lang="zh-CN" altLang="en-US" dirty="0"/>
          </a:p>
          <a:p>
            <a:pPr lvl="0"/>
            <a:r>
              <a:rPr lang="zh-CN" altLang="en-US" dirty="0"/>
              <a:t>以</a:t>
            </a:r>
            <a:r>
              <a:rPr lang="en-US" dirty="0"/>
              <a:t>“</a:t>
            </a:r>
            <a:r>
              <a:rPr lang="zh-CN" altLang="en-US" u="sng" dirty="0"/>
              <a:t>属性</a:t>
            </a:r>
            <a:r>
              <a:rPr lang="en-US" u="sng" dirty="0"/>
              <a:t>-</a:t>
            </a:r>
            <a:r>
              <a:rPr lang="zh-CN" altLang="en-US" u="sng" dirty="0"/>
              <a:t>值</a:t>
            </a:r>
            <a:r>
              <a:rPr lang="en-US" u="sng" dirty="0"/>
              <a:t>”</a:t>
            </a:r>
            <a:r>
              <a:rPr lang="zh-CN" altLang="en-US" u="sng" dirty="0"/>
              <a:t>形式</a:t>
            </a:r>
            <a:r>
              <a:rPr lang="zh-CN" altLang="en-US" dirty="0"/>
              <a:t>表示的实例。当被分类的实例是用一系列</a:t>
            </a:r>
            <a:r>
              <a:rPr lang="zh-CN" altLang="en-US" u="sng" dirty="0"/>
              <a:t>固定的属性（如</a:t>
            </a:r>
            <a:r>
              <a:rPr lang="en-US" u="sng" dirty="0"/>
              <a:t>Temperature</a:t>
            </a:r>
            <a:r>
              <a:rPr lang="zh-CN" altLang="en-US" dirty="0"/>
              <a:t>）和</a:t>
            </a:r>
            <a:r>
              <a:rPr lang="zh-CN" altLang="en-US" u="sng" dirty="0"/>
              <a:t>它们的值（如</a:t>
            </a:r>
            <a:r>
              <a:rPr lang="en-US" u="sng" dirty="0"/>
              <a:t>Hot</a:t>
            </a:r>
            <a:r>
              <a:rPr lang="zh-CN" altLang="en-US" u="sng" dirty="0"/>
              <a:t>）</a:t>
            </a:r>
            <a:r>
              <a:rPr lang="zh-CN" altLang="en-US" dirty="0"/>
              <a:t>来</a:t>
            </a:r>
            <a:r>
              <a:rPr lang="zh-CN" altLang="en-US" u="sng" dirty="0"/>
              <a:t>描述时</a:t>
            </a:r>
            <a:r>
              <a:rPr lang="zh-CN" altLang="en-US" dirty="0"/>
              <a:t>可以</a:t>
            </a:r>
            <a:r>
              <a:rPr lang="zh-CN" altLang="en-US" u="sng" dirty="0"/>
              <a:t>考虑使用决策树学习方法</a:t>
            </a:r>
            <a:r>
              <a:rPr lang="zh-CN" altLang="en-US" dirty="0"/>
              <a:t>。</a:t>
            </a:r>
            <a:endParaRPr lang="en-US" altLang="zh-CN" dirty="0"/>
          </a:p>
          <a:p>
            <a:pPr lvl="0"/>
            <a:endParaRPr lang="zh-CN" altLang="en-US" dirty="0"/>
          </a:p>
          <a:p>
            <a:pPr lvl="0"/>
            <a:r>
              <a:rPr lang="zh-CN" altLang="en-US" b="1" dirty="0"/>
              <a:t>目标函数</a:t>
            </a:r>
            <a:r>
              <a:rPr lang="zh-CN" altLang="en-US" dirty="0"/>
              <a:t>具有</a:t>
            </a:r>
            <a:r>
              <a:rPr lang="zh-CN" altLang="en-US" b="1" u="sng" dirty="0"/>
              <a:t>离散的输出值</a:t>
            </a:r>
            <a:r>
              <a:rPr lang="zh-CN" altLang="en-US" dirty="0"/>
              <a:t>。图</a:t>
            </a:r>
            <a:r>
              <a:rPr lang="en-US" altLang="zh-CN" dirty="0"/>
              <a:t>5</a:t>
            </a:r>
            <a:r>
              <a:rPr lang="en-US" dirty="0"/>
              <a:t>-12</a:t>
            </a:r>
            <a:r>
              <a:rPr lang="zh-CN" altLang="en-US" dirty="0"/>
              <a:t>的决策树给每个实例赋予一个布尔型的分类。当然，决策树方法</a:t>
            </a:r>
            <a:r>
              <a:rPr lang="zh-CN" altLang="en-US" u="sng" dirty="0"/>
              <a:t>也可以扩展到学习有两个以上离散输出值</a:t>
            </a:r>
            <a:r>
              <a:rPr lang="zh-CN" altLang="en-US" dirty="0"/>
              <a:t>的函数。</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08720"/>
            <a:ext cx="7677176" cy="4762910"/>
          </a:xfrm>
        </p:spPr>
        <p:txBody>
          <a:bodyPr/>
          <a:lstStyle/>
          <a:p>
            <a:pPr lvl="0"/>
            <a:r>
              <a:rPr lang="zh-CN" altLang="en-US" u="sng" dirty="0"/>
              <a:t>训练数据中</a:t>
            </a:r>
            <a:r>
              <a:rPr lang="zh-CN" altLang="en-US" b="1" u="sng" dirty="0">
                <a:solidFill>
                  <a:srgbClr val="FF0000"/>
                </a:solidFill>
              </a:rPr>
              <a:t>允许包含错误</a:t>
            </a:r>
            <a:r>
              <a:rPr lang="zh-CN" altLang="en-US" dirty="0"/>
              <a:t>。决策树学习</a:t>
            </a:r>
            <a:r>
              <a:rPr lang="zh-CN" altLang="en-US" u="sng" dirty="0"/>
              <a:t>对错误有较高的鲁棒性</a:t>
            </a:r>
            <a:r>
              <a:rPr lang="zh-CN" altLang="en-US" dirty="0"/>
              <a:t>，无论是训练样本所属的分类错误还是描述这些样本的属性值错误。</a:t>
            </a:r>
            <a:endParaRPr lang="en-US" altLang="zh-CN" dirty="0"/>
          </a:p>
          <a:p>
            <a:pPr lvl="0"/>
            <a:endParaRPr lang="zh-CN" altLang="en-US" dirty="0"/>
          </a:p>
          <a:p>
            <a:r>
              <a:rPr lang="zh-CN" altLang="en-US" dirty="0"/>
              <a:t>训练数据中</a:t>
            </a:r>
            <a:r>
              <a:rPr lang="zh-CN" altLang="en-US" b="1" u="sng" dirty="0">
                <a:solidFill>
                  <a:srgbClr val="FF0000"/>
                </a:solidFill>
              </a:rPr>
              <a:t>允许包含缺少属性值</a:t>
            </a:r>
            <a:r>
              <a:rPr lang="zh-CN" altLang="en-US" u="sng" dirty="0"/>
              <a:t>的实例</a:t>
            </a:r>
            <a:r>
              <a:rPr lang="zh-CN" altLang="en-US" dirty="0"/>
              <a:t>。</a:t>
            </a:r>
            <a:endParaRPr lang="en-US" altLang="zh-CN" dirty="0"/>
          </a:p>
          <a:p>
            <a:pPr marL="0" indent="0">
              <a:buNone/>
            </a:pPr>
            <a:r>
              <a:rPr lang="en-US" altLang="zh-CN" dirty="0"/>
              <a:t>      </a:t>
            </a:r>
            <a:r>
              <a:rPr lang="zh-CN" altLang="en-US" b="1" u="sng" dirty="0"/>
              <a:t>决策树学习</a:t>
            </a:r>
            <a:r>
              <a:rPr lang="zh-CN" altLang="en-US" dirty="0"/>
              <a:t>甚至可以在</a:t>
            </a:r>
            <a:r>
              <a:rPr lang="zh-CN" altLang="en-US" u="sng" dirty="0"/>
              <a:t>有未知属性值的训练样本中使用</a:t>
            </a:r>
            <a:r>
              <a:rPr lang="zh-CN" altLang="en-US" dirty="0"/>
              <a:t>，例如，</a:t>
            </a:r>
            <a:r>
              <a:rPr lang="zh-CN" altLang="en-US" u="sng" dirty="0"/>
              <a:t>仅有一部分训练样本中含有当天的湿度信息</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 name="文本框 1"/>
          <p:cNvSpPr txBox="1"/>
          <p:nvPr/>
        </p:nvSpPr>
        <p:spPr>
          <a:xfrm>
            <a:off x="2419284" y="4365104"/>
            <a:ext cx="4817011" cy="461665"/>
          </a:xfrm>
          <a:prstGeom prst="rect">
            <a:avLst/>
          </a:prstGeom>
          <a:noFill/>
          <a:ln>
            <a:solidFill>
              <a:srgbClr val="FF0000"/>
            </a:solidFill>
          </a:ln>
        </p:spPr>
        <p:txBody>
          <a:bodyPr wrap="square" rtlCol="0">
            <a:spAutoFit/>
          </a:bodyPr>
          <a:lstStyle/>
          <a:p>
            <a:r>
              <a:rPr lang="zh-CN" altLang="en-US" sz="2400" dirty="0"/>
              <a:t>早期的</a:t>
            </a:r>
            <a:r>
              <a:rPr lang="zh-CN" altLang="en-US" sz="2400" u="sng" dirty="0"/>
              <a:t>智能医疗系统</a:t>
            </a:r>
            <a:r>
              <a:rPr lang="zh-CN" altLang="en-US" sz="2400" dirty="0"/>
              <a:t>就是这样做的。</a:t>
            </a:r>
          </a:p>
        </p:txBody>
      </p:sp>
      <p:sp>
        <p:nvSpPr>
          <p:cNvPr id="5" name="文本框 4"/>
          <p:cNvSpPr txBox="1"/>
          <p:nvPr/>
        </p:nvSpPr>
        <p:spPr>
          <a:xfrm>
            <a:off x="2419283" y="5041229"/>
            <a:ext cx="4817011" cy="461665"/>
          </a:xfrm>
          <a:prstGeom prst="rect">
            <a:avLst/>
          </a:prstGeom>
          <a:noFill/>
          <a:ln>
            <a:solidFill>
              <a:srgbClr val="FF0000"/>
            </a:solidFill>
          </a:ln>
        </p:spPr>
        <p:txBody>
          <a:bodyPr wrap="square" rtlCol="0">
            <a:spAutoFit/>
          </a:bodyPr>
          <a:lstStyle/>
          <a:p>
            <a:r>
              <a:rPr lang="zh-CN" altLang="en-US" sz="2400" dirty="0"/>
              <a:t>今天的</a:t>
            </a:r>
            <a:r>
              <a:rPr lang="zh-CN" altLang="en-US" sz="2400" u="sng" dirty="0"/>
              <a:t>电话客服系统</a:t>
            </a:r>
            <a:r>
              <a:rPr lang="zh-CN" altLang="en-US" sz="2400" dirty="0"/>
              <a:t>也是这样做的。</a:t>
            </a:r>
          </a:p>
        </p:txBody>
      </p:sp>
    </p:spTree>
  </p:cSld>
  <p:clrMapOvr>
    <a:masterClrMapping/>
  </p:clrMapOvr>
  <p:transition>
    <p:blinds dir="vert"/>
  </p:transition>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4.4.4</a:t>
            </a:r>
            <a:r>
              <a:rPr lang="zh-CN" altLang="en-US" dirty="0"/>
              <a:t>人工神经网络 </a:t>
            </a:r>
            <a:br>
              <a:rPr lang="en-US" altLang="zh-CN" dirty="0"/>
            </a:br>
            <a:r>
              <a:rPr lang="zh-CN" altLang="en-US" dirty="0"/>
              <a:t>（</a:t>
            </a:r>
            <a:r>
              <a:rPr lang="en-US" altLang="zh-CN" dirty="0"/>
              <a:t>Artificial Neural Network, ANN</a:t>
            </a:r>
            <a:r>
              <a:rPr lang="zh-CN" altLang="en-US" dirty="0"/>
              <a:t>）</a:t>
            </a:r>
          </a:p>
        </p:txBody>
      </p:sp>
      <p:sp>
        <p:nvSpPr>
          <p:cNvPr id="3" name="内容占位符 2"/>
          <p:cNvSpPr>
            <a:spLocks noGrp="1"/>
          </p:cNvSpPr>
          <p:nvPr>
            <p:ph idx="1"/>
          </p:nvPr>
        </p:nvSpPr>
        <p:spPr>
          <a:xfrm>
            <a:off x="609600" y="1500174"/>
            <a:ext cx="8229600" cy="4737137"/>
          </a:xfrm>
        </p:spPr>
        <p:txBody>
          <a:bodyPr/>
          <a:lstStyle/>
          <a:p>
            <a:r>
              <a:rPr lang="zh-CN" altLang="en-US" sz="2000" dirty="0"/>
              <a:t>人工神经网络（</a:t>
            </a:r>
            <a:r>
              <a:rPr lang="zh-CN" altLang="en-US" sz="2000" dirty="0">
                <a:latin typeface="宋体" panose="02010600030101010101" pitchFamily="2" charset="-122"/>
              </a:rPr>
              <a:t>简称</a:t>
            </a:r>
            <a:r>
              <a:rPr lang="en-US" altLang="zh-CN" sz="2000" dirty="0"/>
              <a:t>ANN </a:t>
            </a:r>
            <a:r>
              <a:rPr lang="zh-CN" altLang="en-US" sz="2000" dirty="0"/>
              <a:t>）是借鉴了</a:t>
            </a:r>
            <a:r>
              <a:rPr lang="zh-CN" altLang="en-US" sz="2000" b="1" u="sng" dirty="0"/>
              <a:t>生物学的</a:t>
            </a:r>
            <a:r>
              <a:rPr lang="zh-CN" altLang="en-US" sz="2000" b="1" u="sng" dirty="0">
                <a:solidFill>
                  <a:srgbClr val="FF0000"/>
                </a:solidFill>
              </a:rPr>
              <a:t>一小部分</a:t>
            </a:r>
            <a:r>
              <a:rPr lang="zh-CN" altLang="en-US" sz="2000" b="1" u="sng" dirty="0"/>
              <a:t>简单理论</a:t>
            </a:r>
            <a:r>
              <a:rPr lang="zh-CN" altLang="en-US" sz="2000" dirty="0"/>
              <a:t>：</a:t>
            </a:r>
            <a:endParaRPr lang="en-US" altLang="zh-CN" sz="2000" dirty="0"/>
          </a:p>
          <a:p>
            <a:pPr marL="0" indent="0">
              <a:buNone/>
            </a:pPr>
            <a:r>
              <a:rPr lang="en-US" altLang="zh-CN" sz="2000" b="1" dirty="0"/>
              <a:t>   </a:t>
            </a:r>
            <a:r>
              <a:rPr lang="zh-CN" altLang="en-US" sz="2000" b="1" u="sng" dirty="0"/>
              <a:t>学习系统</a:t>
            </a:r>
            <a:r>
              <a:rPr lang="zh-CN" altLang="en-US" sz="2000" dirty="0"/>
              <a:t>是由</a:t>
            </a:r>
            <a:r>
              <a:rPr lang="zh-CN" altLang="en-US" sz="2000" u="sng" dirty="0"/>
              <a:t>相互连接的</a:t>
            </a:r>
            <a:r>
              <a:rPr lang="zh-CN" altLang="en-US" sz="2000" b="1" u="sng" dirty="0"/>
              <a:t>神经元</a:t>
            </a:r>
            <a:r>
              <a:rPr lang="en-US" altLang="zh-CN" sz="2000" u="sng" dirty="0"/>
              <a:t>(Neuron</a:t>
            </a:r>
            <a:r>
              <a:rPr lang="en-US" altLang="zh-CN" sz="2000" dirty="0"/>
              <a:t>)</a:t>
            </a:r>
            <a:r>
              <a:rPr lang="zh-CN" altLang="en-US" sz="2000" u="sng" dirty="0">
                <a:solidFill>
                  <a:srgbClr val="FF0000"/>
                </a:solidFill>
              </a:rPr>
              <a:t>组成的复杂网络</a:t>
            </a:r>
            <a:r>
              <a:rPr lang="zh-CN" altLang="en-US" sz="2000" dirty="0"/>
              <a:t>。</a:t>
            </a:r>
            <a:endParaRPr lang="en-US" altLang="zh-CN" sz="2000"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pic>
        <p:nvPicPr>
          <p:cNvPr id="5" name="内容占位符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977" y="2636913"/>
            <a:ext cx="4217116" cy="316283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8983" y="2636912"/>
            <a:ext cx="4217116" cy="3162837"/>
          </a:xfrm>
          <a:prstGeom prst="rect">
            <a:avLst/>
          </a:prstGeom>
        </p:spPr>
      </p:pic>
    </p:spTree>
  </p:cSld>
  <p:clrMapOvr>
    <a:masterClrMapping/>
  </p:clrMapOvr>
  <p:transition>
    <p:blinds dir="vert"/>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_GB2312" pitchFamily="49" charset="-122"/>
                <a:ea typeface="楷体_GB2312" pitchFamily="49" charset="-122"/>
              </a:rPr>
              <a:t>生物神经元的结构与功能特性</a:t>
            </a:r>
            <a:endParaRPr lang="zh-CN" altLang="en-US" dirty="0"/>
          </a:p>
        </p:txBody>
      </p:sp>
      <p:sp>
        <p:nvSpPr>
          <p:cNvPr id="3" name="内容占位符 2"/>
          <p:cNvSpPr>
            <a:spLocks noGrp="1"/>
          </p:cNvSpPr>
          <p:nvPr>
            <p:ph idx="1"/>
          </p:nvPr>
        </p:nvSpPr>
        <p:spPr/>
        <p:txBody>
          <a:bodyPr/>
          <a:lstStyle/>
          <a:p>
            <a:pPr marL="0" indent="0">
              <a:lnSpc>
                <a:spcPct val="120000"/>
              </a:lnSpc>
              <a:buFontTx/>
              <a:buNone/>
            </a:pPr>
            <a:r>
              <a:rPr lang="zh-CN" altLang="en-US" b="1" dirty="0">
                <a:latin typeface="宋体" panose="02010600030101010101" pitchFamily="2" charset="-122"/>
              </a:rPr>
              <a:t>生物神经元的结构</a:t>
            </a:r>
          </a:p>
          <a:p>
            <a:pPr marL="0" indent="0">
              <a:lnSpc>
                <a:spcPct val="120000"/>
              </a:lnSpc>
              <a:spcBef>
                <a:spcPct val="0"/>
              </a:spcBef>
              <a:buFontTx/>
              <a:buNone/>
            </a:pPr>
            <a:r>
              <a:rPr lang="zh-CN" altLang="en-US" dirty="0"/>
              <a:t>    神经细胞是构成神经系统的基本单元，</a:t>
            </a:r>
            <a:r>
              <a:rPr lang="zh-CN" altLang="en-US" b="1" dirty="0"/>
              <a:t>称之为生物神经元</a:t>
            </a:r>
            <a:r>
              <a:rPr lang="zh-CN" altLang="en-US" dirty="0"/>
              <a:t>，简称</a:t>
            </a:r>
            <a:r>
              <a:rPr lang="zh-CN" altLang="en-US" b="1" dirty="0"/>
              <a:t>神经元</a:t>
            </a:r>
            <a:r>
              <a:rPr lang="zh-CN" altLang="en-US" dirty="0"/>
              <a:t>。神经元主要</a:t>
            </a:r>
            <a:r>
              <a:rPr lang="zh-CN" altLang="en-US" b="1" u="sng" dirty="0"/>
              <a:t>由三部分构成</a:t>
            </a:r>
            <a:r>
              <a:rPr lang="zh-CN" altLang="en-US" dirty="0"/>
              <a:t>：</a:t>
            </a:r>
          </a:p>
          <a:p>
            <a:pPr marL="0" indent="0">
              <a:lnSpc>
                <a:spcPct val="120000"/>
              </a:lnSpc>
              <a:spcBef>
                <a:spcPct val="0"/>
              </a:spcBef>
              <a:buFontTx/>
              <a:buNone/>
            </a:pPr>
            <a:r>
              <a:rPr lang="zh-CN" altLang="en-US" dirty="0"/>
              <a:t>（</a:t>
            </a:r>
            <a:r>
              <a:rPr lang="en-US" altLang="zh-CN" dirty="0"/>
              <a:t>1</a:t>
            </a:r>
            <a:r>
              <a:rPr lang="zh-CN" altLang="en-US" dirty="0"/>
              <a:t>）细胞体</a:t>
            </a:r>
            <a:r>
              <a:rPr lang="en-US" altLang="zh-CN" dirty="0"/>
              <a:t>;</a:t>
            </a:r>
            <a:r>
              <a:rPr lang="zh-CN" altLang="en-US" dirty="0"/>
              <a:t>（</a:t>
            </a:r>
            <a:r>
              <a:rPr lang="en-US" altLang="zh-CN" dirty="0"/>
              <a:t>2</a:t>
            </a:r>
            <a:r>
              <a:rPr lang="zh-CN" altLang="en-US" dirty="0"/>
              <a:t>）轴突</a:t>
            </a:r>
            <a:r>
              <a:rPr lang="en-US" altLang="zh-CN" dirty="0"/>
              <a:t>;</a:t>
            </a:r>
            <a:r>
              <a:rPr lang="zh-CN" altLang="en-US" dirty="0"/>
              <a:t>（</a:t>
            </a:r>
            <a:r>
              <a:rPr lang="en-US" altLang="zh-CN" dirty="0"/>
              <a:t>3</a:t>
            </a:r>
            <a:r>
              <a:rPr lang="zh-CN" altLang="en-US" dirty="0"/>
              <a:t>）树突</a:t>
            </a:r>
            <a:r>
              <a:rPr lang="en-US" altLang="zh-CN" dirty="0"/>
              <a:t>; (</a:t>
            </a:r>
            <a:r>
              <a:rPr lang="zh-CN" altLang="en-US" dirty="0"/>
              <a:t>如下图</a:t>
            </a:r>
            <a:r>
              <a:rPr lang="en-US" altLang="zh-CN" dirty="0"/>
              <a:t>)</a:t>
            </a:r>
          </a:p>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6" name="Picture 5" descr="6t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3573016"/>
            <a:ext cx="624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236640" y="5554216"/>
            <a:ext cx="32075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2000" dirty="0"/>
              <a:t>图</a:t>
            </a:r>
            <a:r>
              <a:rPr lang="en-US" altLang="zh-CN" sz="2000" dirty="0"/>
              <a:t>4.4.1  </a:t>
            </a:r>
            <a:r>
              <a:rPr lang="zh-CN" altLang="en-US" sz="2000" dirty="0"/>
              <a:t>生物神经元结构</a:t>
            </a:r>
          </a:p>
        </p:txBody>
      </p:sp>
      <p:sp>
        <p:nvSpPr>
          <p:cNvPr id="8" name="矩形 7"/>
          <p:cNvSpPr/>
          <p:nvPr/>
        </p:nvSpPr>
        <p:spPr>
          <a:xfrm>
            <a:off x="539552" y="5933214"/>
            <a:ext cx="4108817" cy="369332"/>
          </a:xfrm>
          <a:prstGeom prst="rect">
            <a:avLst/>
          </a:prstGeom>
          <a:ln>
            <a:solidFill>
              <a:srgbClr val="FF0000"/>
            </a:solidFill>
          </a:ln>
        </p:spPr>
        <p:txBody>
          <a:bodyPr wrap="none">
            <a:spAutoFit/>
          </a:bodyPr>
          <a:lstStyle/>
          <a:p>
            <a:r>
              <a:rPr lang="zh-CN" altLang="en-US" dirty="0">
                <a:solidFill>
                  <a:srgbClr val="000000"/>
                </a:solidFill>
                <a:latin typeface="宋体" panose="02010600030101010101" pitchFamily="2" charset="-122"/>
              </a:rPr>
              <a:t>突触</a:t>
            </a:r>
            <a:r>
              <a:rPr lang="en-US" altLang="zh-CN" dirty="0">
                <a:solidFill>
                  <a:srgbClr val="000000"/>
                </a:solidFill>
                <a:latin typeface="宋体" panose="02010600030101010101" pitchFamily="2" charset="-122"/>
              </a:rPr>
              <a:t>: </a:t>
            </a:r>
            <a:r>
              <a:rPr lang="zh-CN" altLang="en-US" dirty="0">
                <a:solidFill>
                  <a:srgbClr val="000000"/>
                </a:solidFill>
                <a:latin typeface="宋体" panose="02010600030101010101" pitchFamily="2" charset="-122"/>
              </a:rPr>
              <a:t>神经元之间相互连接的接口部分</a:t>
            </a:r>
            <a:endParaRPr lang="zh-CN" altLang="en-US" dirty="0"/>
          </a:p>
        </p:txBody>
      </p:sp>
      <p:sp>
        <p:nvSpPr>
          <p:cNvPr id="9" name="椭圆 8"/>
          <p:cNvSpPr/>
          <p:nvPr/>
        </p:nvSpPr>
        <p:spPr>
          <a:xfrm>
            <a:off x="1600422" y="5134947"/>
            <a:ext cx="504056" cy="28611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曲线连接符 10"/>
          <p:cNvCxnSpPr>
            <a:stCxn id="9" idx="4"/>
            <a:endCxn id="8" idx="1"/>
          </p:cNvCxnSpPr>
          <p:nvPr/>
        </p:nvCxnSpPr>
        <p:spPr>
          <a:xfrm rot="5400000">
            <a:off x="847594" y="5113024"/>
            <a:ext cx="696814" cy="1312898"/>
          </a:xfrm>
          <a:prstGeom prst="curvedConnector4">
            <a:avLst>
              <a:gd name="adj1" fmla="val 36749"/>
              <a:gd name="adj2" fmla="val 11741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236640" y="5078598"/>
            <a:ext cx="504056" cy="28611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316797" y="4005064"/>
            <a:ext cx="504056" cy="28611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2744683"/>
      </p:ext>
    </p:extLst>
  </p:cSld>
  <p:clrMapOvr>
    <a:masterClrMapping/>
  </p:clrMapOvr>
  <p:transition>
    <p:blinds dir="ver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1840" y="1346283"/>
            <a:ext cx="5426405" cy="4069804"/>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198633"/>
            <a:ext cx="2679348" cy="4365104"/>
          </a:xfrm>
          <a:prstGeom prst="rect">
            <a:avLst/>
          </a:prstGeom>
        </p:spPr>
      </p:pic>
    </p:spTree>
    <p:extLst>
      <p:ext uri="{BB962C8B-B14F-4D97-AF65-F5344CB8AC3E}">
        <p14:creationId xmlns:p14="http://schemas.microsoft.com/office/powerpoint/2010/main" val="1089723015"/>
      </p:ext>
    </p:extLst>
  </p:cSld>
  <p:clrMapOvr>
    <a:masterClrMapping/>
  </p:clrMapOvr>
  <p:transition>
    <p:blinds dir="vert"/>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人脑中的神经网络</a:t>
            </a:r>
          </a:p>
        </p:txBody>
      </p:sp>
      <p:pic>
        <p:nvPicPr>
          <p:cNvPr id="6"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5656" y="1318725"/>
            <a:ext cx="5904656" cy="4434062"/>
          </a:xfrm>
        </p:spPr>
      </p:pic>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514697946"/>
      </p:ext>
    </p:extLst>
  </p:cSld>
  <p:clrMapOvr>
    <a:masterClrMapping/>
  </p:clrMapOvr>
  <p:transition>
    <p:blinds dir="vert"/>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人脑中的神经网络</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9752" y="1346283"/>
            <a:ext cx="3673929" cy="3886200"/>
          </a:xfrm>
        </p:spPr>
      </p:pic>
      <p:sp>
        <p:nvSpPr>
          <p:cNvPr id="4" name="文本占位符 3"/>
          <p:cNvSpPr>
            <a:spLocks noGrp="1"/>
          </p:cNvSpPr>
          <p:nvPr>
            <p:ph type="body" sz="quarter" idx="14"/>
          </p:nvPr>
        </p:nvSpPr>
        <p:spPr/>
        <p:txBody>
          <a:bodyPr/>
          <a:lstStyle/>
          <a:p>
            <a:endParaRPr lang="zh-CN" altLang="en-US"/>
          </a:p>
        </p:txBody>
      </p:sp>
      <p:sp>
        <p:nvSpPr>
          <p:cNvPr id="6" name="矩形 5"/>
          <p:cNvSpPr/>
          <p:nvPr/>
        </p:nvSpPr>
        <p:spPr>
          <a:xfrm>
            <a:off x="1672496" y="5342781"/>
            <a:ext cx="5275768" cy="1015663"/>
          </a:xfrm>
          <a:prstGeom prst="rect">
            <a:avLst/>
          </a:prstGeom>
          <a:ln>
            <a:solidFill>
              <a:srgbClr val="FF0000"/>
            </a:solidFill>
          </a:ln>
        </p:spPr>
        <p:txBody>
          <a:bodyPr wrap="square">
            <a:spAutoFit/>
          </a:bodyPr>
          <a:lstStyle/>
          <a:p>
            <a:r>
              <a:rPr lang="zh-CN" altLang="en-US" b="1" dirty="0"/>
              <a:t>研究发现人类大脑拥有</a:t>
            </a:r>
            <a:r>
              <a:rPr lang="en-US" altLang="zh-CN" sz="2400" b="1" dirty="0">
                <a:solidFill>
                  <a:srgbClr val="FF0000"/>
                </a:solidFill>
              </a:rPr>
              <a:t>860</a:t>
            </a:r>
            <a:r>
              <a:rPr lang="zh-CN" altLang="en-US" sz="2400" b="1" dirty="0">
                <a:solidFill>
                  <a:srgbClr val="FF0000"/>
                </a:solidFill>
              </a:rPr>
              <a:t>亿</a:t>
            </a:r>
            <a:r>
              <a:rPr lang="zh-CN" altLang="en-US" b="1" dirty="0"/>
              <a:t>个神经元 </a:t>
            </a:r>
            <a:r>
              <a:rPr lang="en-US" altLang="zh-CN" b="1" dirty="0"/>
              <a:t>&lt;1000</a:t>
            </a:r>
            <a:r>
              <a:rPr lang="zh-CN" altLang="en-US" b="1" dirty="0"/>
              <a:t>亿</a:t>
            </a:r>
            <a:endParaRPr lang="en-US" altLang="zh-CN" b="1" dirty="0"/>
          </a:p>
          <a:p>
            <a:r>
              <a:rPr lang="en-US" altLang="zh-CN" dirty="0"/>
              <a:t>By </a:t>
            </a:r>
            <a:r>
              <a:rPr lang="zh-CN" altLang="en-US" dirty="0"/>
              <a:t>巴西神经学家 苏扎娜</a:t>
            </a:r>
            <a:r>
              <a:rPr lang="en-US" altLang="zh-CN" dirty="0"/>
              <a:t>-</a:t>
            </a:r>
            <a:r>
              <a:rPr lang="zh-CN" altLang="en-US" dirty="0"/>
              <a:t>赫尔库拉诺</a:t>
            </a:r>
            <a:r>
              <a:rPr lang="en-US" altLang="zh-CN" dirty="0"/>
              <a:t>-</a:t>
            </a:r>
            <a:r>
              <a:rPr lang="zh-CN" altLang="en-US" dirty="0"/>
              <a:t>霍泽尔</a:t>
            </a:r>
            <a:endParaRPr lang="en-US" altLang="zh-CN" dirty="0"/>
          </a:p>
          <a:p>
            <a:r>
              <a:rPr lang="en-US" altLang="zh-CN" dirty="0"/>
              <a:t>                    </a:t>
            </a:r>
            <a:r>
              <a:rPr lang="zh-CN" altLang="en-US" dirty="0"/>
              <a:t>（苏珊娜</a:t>
            </a:r>
            <a:r>
              <a:rPr lang="en-US" altLang="zh-CN" dirty="0"/>
              <a:t>·</a:t>
            </a:r>
            <a:r>
              <a:rPr lang="zh-CN" altLang="en-US" dirty="0"/>
              <a:t>郝库蓝诺</a:t>
            </a:r>
            <a:r>
              <a:rPr lang="en-US" altLang="zh-CN" dirty="0"/>
              <a:t>-</a:t>
            </a:r>
            <a:r>
              <a:rPr lang="zh-CN" altLang="en-US" dirty="0"/>
              <a:t>赫佐尔）</a:t>
            </a:r>
          </a:p>
        </p:txBody>
      </p:sp>
      <p:sp>
        <p:nvSpPr>
          <p:cNvPr id="8" name="矩形 7"/>
          <p:cNvSpPr/>
          <p:nvPr/>
        </p:nvSpPr>
        <p:spPr>
          <a:xfrm>
            <a:off x="7358970" y="6309320"/>
            <a:ext cx="1338828" cy="369332"/>
          </a:xfrm>
          <a:prstGeom prst="rect">
            <a:avLst/>
          </a:prstGeom>
        </p:spPr>
        <p:txBody>
          <a:bodyPr wrap="none">
            <a:spAutoFit/>
          </a:bodyPr>
          <a:lstStyle/>
          <a:p>
            <a:r>
              <a:rPr lang="zh-CN" altLang="en-US" dirty="0"/>
              <a:t>“大脑汤”</a:t>
            </a:r>
          </a:p>
        </p:txBody>
      </p:sp>
      <p:sp>
        <p:nvSpPr>
          <p:cNvPr id="7" name="矩形 6"/>
          <p:cNvSpPr/>
          <p:nvPr/>
        </p:nvSpPr>
        <p:spPr>
          <a:xfrm>
            <a:off x="6105398" y="3665732"/>
            <a:ext cx="3038602" cy="1661993"/>
          </a:xfrm>
          <a:prstGeom prst="rect">
            <a:avLst/>
          </a:prstGeom>
        </p:spPr>
        <p:txBody>
          <a:bodyPr wrap="square">
            <a:spAutoFit/>
          </a:bodyPr>
          <a:lstStyle/>
          <a:p>
            <a:r>
              <a:rPr lang="en-US" altLang="zh-CN" sz="1400" b="1" dirty="0"/>
              <a:t>TED </a:t>
            </a:r>
            <a:r>
              <a:rPr lang="zh-CN" altLang="en-US" sz="1400" b="1" dirty="0"/>
              <a:t>演讲</a:t>
            </a:r>
            <a:endParaRPr lang="en-US" altLang="zh-CN" sz="1400" b="1" dirty="0"/>
          </a:p>
          <a:p>
            <a:r>
              <a:rPr lang="zh-CN" altLang="en-US" sz="1100" dirty="0"/>
              <a:t>https://www.ted.com/talks/suzana_herculano_houzel_what_is_so_special_about_the_human_brain/transcript?awesm=on.ted.com_s6ME&amp;source=twitter&amp;utm_campaign=&amp;utm_content=addthis-custom&amp;utm_medium=on.ted.com-twitter&amp;utm_source=rebelmouse.com&amp;language=zh-cn</a:t>
            </a:r>
          </a:p>
        </p:txBody>
      </p:sp>
    </p:spTree>
    <p:extLst>
      <p:ext uri="{BB962C8B-B14F-4D97-AF65-F5344CB8AC3E}">
        <p14:creationId xmlns:p14="http://schemas.microsoft.com/office/powerpoint/2010/main" val="1168291463"/>
      </p:ext>
    </p:extLst>
  </p:cSld>
  <p:clrMapOvr>
    <a:masterClrMapping/>
  </p:clrMapOvr>
  <p:transition>
    <p:blinds dir="vert"/>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人脑中的神经网络</a:t>
            </a:r>
          </a:p>
        </p:txBody>
      </p:sp>
      <p:sp>
        <p:nvSpPr>
          <p:cNvPr id="4" name="文本占位符 3"/>
          <p:cNvSpPr>
            <a:spLocks noGrp="1"/>
          </p:cNvSpPr>
          <p:nvPr>
            <p:ph type="body" sz="quarter" idx="14"/>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899592" y="1214422"/>
            <a:ext cx="6641793" cy="1080120"/>
          </a:xfrm>
          <a:prstGeom prst="rect">
            <a:avLst/>
          </a:prstGeom>
        </p:spPr>
      </p:pic>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5015" y="2564904"/>
            <a:ext cx="3970946" cy="3657004"/>
          </a:xfrm>
        </p:spPr>
      </p:pic>
    </p:spTree>
    <p:extLst>
      <p:ext uri="{BB962C8B-B14F-4D97-AF65-F5344CB8AC3E}">
        <p14:creationId xmlns:p14="http://schemas.microsoft.com/office/powerpoint/2010/main" val="1599378374"/>
      </p:ext>
    </p:extLst>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机器学习的重要性</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382144" y="1628800"/>
            <a:ext cx="6733243" cy="4104456"/>
          </a:xfrm>
          <a:prstGeom prst="rect">
            <a:avLst/>
          </a:prstGeom>
        </p:spPr>
      </p:pic>
      <p:sp>
        <p:nvSpPr>
          <p:cNvPr id="6" name="圆角矩形 5"/>
          <p:cNvSpPr/>
          <p:nvPr/>
        </p:nvSpPr>
        <p:spPr>
          <a:xfrm>
            <a:off x="1763688" y="2636912"/>
            <a:ext cx="1728192" cy="216024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763688" y="2276872"/>
            <a:ext cx="49685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831015"/>
      </p:ext>
    </p:extLst>
  </p:cSld>
  <p:clrMapOvr>
    <a:masterClrMapping/>
  </p:clrMapOvr>
  <p:transition>
    <p:blinds dir="vert"/>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人的神经网络：</a:t>
            </a:r>
            <a:r>
              <a:rPr lang="en-US" altLang="zh-CN" dirty="0"/>
              <a:t>860</a:t>
            </a:r>
            <a:r>
              <a:rPr lang="zh-CN" altLang="en-US" dirty="0"/>
              <a:t>亿神经元能做什么？</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1192628"/>
            <a:ext cx="4968552" cy="3726414"/>
          </a:xfrm>
        </p:spPr>
      </p:pic>
      <p:sp>
        <p:nvSpPr>
          <p:cNvPr id="4" name="文本占位符 3"/>
          <p:cNvSpPr>
            <a:spLocks noGrp="1"/>
          </p:cNvSpPr>
          <p:nvPr>
            <p:ph type="body" sz="quarter" idx="14"/>
          </p:nvPr>
        </p:nvSpPr>
        <p:spPr/>
        <p:txBody>
          <a:bodyPr/>
          <a:lstStyle/>
          <a:p>
            <a:endParaRPr lang="zh-CN" altLang="en-US"/>
          </a:p>
        </p:txBody>
      </p:sp>
      <p:sp>
        <p:nvSpPr>
          <p:cNvPr id="7" name="矩形 6"/>
          <p:cNvSpPr/>
          <p:nvPr/>
        </p:nvSpPr>
        <p:spPr>
          <a:xfrm>
            <a:off x="298450" y="5117426"/>
            <a:ext cx="8845550" cy="646331"/>
          </a:xfrm>
          <a:prstGeom prst="rect">
            <a:avLst/>
          </a:prstGeom>
          <a:ln>
            <a:solidFill>
              <a:srgbClr val="FF0000"/>
            </a:solidFill>
          </a:ln>
        </p:spPr>
        <p:txBody>
          <a:bodyPr wrap="square">
            <a:spAutoFit/>
          </a:bodyPr>
          <a:lstStyle/>
          <a:p>
            <a:r>
              <a:rPr lang="zh-CN" altLang="en-US"/>
              <a:t>如果在现场看比赛，那么在你的眼睛里的这个场景的分辨率大约有两亿像素，大约相当于</a:t>
            </a:r>
            <a:r>
              <a:rPr lang="en-US" altLang="zh-CN"/>
              <a:t>19000*11000</a:t>
            </a:r>
            <a:r>
              <a:rPr lang="zh-CN" altLang="en-US"/>
              <a:t>的样子，比蓝光清晰一百倍</a:t>
            </a:r>
            <a:endParaRPr lang="zh-CN" altLang="en-US" dirty="0"/>
          </a:p>
        </p:txBody>
      </p:sp>
      <p:sp>
        <p:nvSpPr>
          <p:cNvPr id="8" name="矩形 7"/>
          <p:cNvSpPr/>
          <p:nvPr/>
        </p:nvSpPr>
        <p:spPr>
          <a:xfrm>
            <a:off x="276746" y="5934670"/>
            <a:ext cx="8867254" cy="646331"/>
          </a:xfrm>
          <a:prstGeom prst="rect">
            <a:avLst/>
          </a:prstGeom>
          <a:ln>
            <a:solidFill>
              <a:srgbClr val="FF0000"/>
            </a:solidFill>
          </a:ln>
        </p:spPr>
        <p:txBody>
          <a:bodyPr wrap="square">
            <a:spAutoFit/>
          </a:bodyPr>
          <a:lstStyle/>
          <a:p>
            <a:r>
              <a:rPr lang="zh-CN" altLang="en-US" dirty="0"/>
              <a:t>蓝光视频压缩一小时大概是</a:t>
            </a:r>
            <a:r>
              <a:rPr lang="en-US" altLang="zh-CN" dirty="0"/>
              <a:t>10GB</a:t>
            </a:r>
            <a:r>
              <a:rPr lang="zh-CN" altLang="en-US" dirty="0"/>
              <a:t>，照这样计算我们眼睛里看到的世界，一小时就是</a:t>
            </a:r>
            <a:r>
              <a:rPr lang="en-US" altLang="zh-CN" dirty="0"/>
              <a:t>1TB</a:t>
            </a:r>
            <a:r>
              <a:rPr lang="zh-CN" altLang="en-US" dirty="0"/>
              <a:t>的数据，每天就最少是</a:t>
            </a:r>
            <a:r>
              <a:rPr lang="en-US" altLang="zh-CN" dirty="0"/>
              <a:t>10TB</a:t>
            </a:r>
            <a:r>
              <a:rPr lang="zh-CN" altLang="en-US" dirty="0"/>
              <a:t>的数据。</a:t>
            </a:r>
          </a:p>
        </p:txBody>
      </p:sp>
    </p:spTree>
    <p:extLst>
      <p:ext uri="{BB962C8B-B14F-4D97-AF65-F5344CB8AC3E}">
        <p14:creationId xmlns:p14="http://schemas.microsoft.com/office/powerpoint/2010/main" val="4269952129"/>
      </p:ext>
    </p:extLst>
  </p:cSld>
  <p:clrMapOvr>
    <a:masterClrMapping/>
  </p:clrMapOvr>
  <p:transition>
    <p:blinds dir="vert"/>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人的神经网络：你所不知道的厉害</a:t>
            </a:r>
          </a:p>
        </p:txBody>
      </p:sp>
      <p:sp>
        <p:nvSpPr>
          <p:cNvPr id="4" name="文本占位符 3"/>
          <p:cNvSpPr>
            <a:spLocks noGrp="1"/>
          </p:cNvSpPr>
          <p:nvPr>
            <p:ph type="body" sz="quarter" idx="14"/>
          </p:nvPr>
        </p:nvSpPr>
        <p:spPr/>
        <p:txBody>
          <a:bodyPr/>
          <a:lstStyle/>
          <a:p>
            <a:endParaRPr lang="zh-CN" altLang="en-US"/>
          </a:p>
        </p:txBody>
      </p:sp>
      <p:sp>
        <p:nvSpPr>
          <p:cNvPr id="5" name="矩形 4"/>
          <p:cNvSpPr/>
          <p:nvPr/>
        </p:nvSpPr>
        <p:spPr>
          <a:xfrm>
            <a:off x="466829" y="1556792"/>
            <a:ext cx="8203991" cy="923330"/>
          </a:xfrm>
          <a:prstGeom prst="rect">
            <a:avLst/>
          </a:prstGeom>
          <a:ln>
            <a:solidFill>
              <a:srgbClr val="FF0000"/>
            </a:solidFill>
          </a:ln>
        </p:spPr>
        <p:txBody>
          <a:bodyPr wrap="square">
            <a:spAutoFit/>
          </a:bodyPr>
          <a:lstStyle/>
          <a:p>
            <a:r>
              <a:rPr lang="zh-CN" altLang="en-US" b="1" u="sng" dirty="0"/>
              <a:t>一个星期的数据就能塞满和大脑体积大小差不多的磁盘阵列</a:t>
            </a:r>
            <a:r>
              <a:rPr lang="zh-CN" altLang="en-US" dirty="0"/>
              <a:t>，而大脑可以不间断存储几十年，能</a:t>
            </a:r>
            <a:r>
              <a:rPr lang="zh-CN" altLang="en-US" u="sng" dirty="0"/>
              <a:t>自动压缩，去重，备份重要数据</a:t>
            </a:r>
            <a:r>
              <a:rPr lang="zh-CN" altLang="en-US" dirty="0"/>
              <a:t>，能随机提取、按场景提取、按特征提取</a:t>
            </a:r>
            <a:r>
              <a:rPr lang="en-US" altLang="zh-CN" dirty="0"/>
              <a:t>……</a:t>
            </a:r>
            <a:endParaRPr lang="zh-CN" altLang="en-US" dirty="0"/>
          </a:p>
        </p:txBody>
      </p:sp>
      <p:sp>
        <p:nvSpPr>
          <p:cNvPr id="6" name="矩形 5"/>
          <p:cNvSpPr/>
          <p:nvPr/>
        </p:nvSpPr>
        <p:spPr>
          <a:xfrm>
            <a:off x="466829" y="2636912"/>
            <a:ext cx="8203992" cy="1477328"/>
          </a:xfrm>
          <a:prstGeom prst="rect">
            <a:avLst/>
          </a:prstGeom>
          <a:ln>
            <a:solidFill>
              <a:srgbClr val="FF0000"/>
            </a:solidFill>
          </a:ln>
        </p:spPr>
        <p:txBody>
          <a:bodyPr wrap="square">
            <a:spAutoFit/>
          </a:bodyPr>
          <a:lstStyle/>
          <a:p>
            <a:r>
              <a:rPr lang="zh-CN" altLang="en-US" b="1" u="sng" dirty="0"/>
              <a:t>就算技术发展到今天，我们依然需要用几十个机柜来解决这样的问题</a:t>
            </a:r>
            <a:r>
              <a:rPr lang="zh-CN" altLang="en-US" dirty="0"/>
              <a:t>，而且在某些方面上性能还相差很远</a:t>
            </a:r>
            <a:r>
              <a:rPr lang="en-US" altLang="zh-CN" dirty="0"/>
              <a:t>——</a:t>
            </a:r>
          </a:p>
          <a:p>
            <a:r>
              <a:rPr lang="zh-CN" altLang="en-US" dirty="0"/>
              <a:t>比如</a:t>
            </a:r>
            <a:r>
              <a:rPr lang="zh-CN" altLang="en-US" b="1" u="sng" dirty="0"/>
              <a:t>一个人可以在几秒钟之内回忆起三十年前重要事情的细节</a:t>
            </a:r>
            <a:r>
              <a:rPr lang="zh-CN" altLang="en-US" dirty="0"/>
              <a:t>：比如三十年前第一次去现场看欧洲豪门比赛，心爱的球队被领先两个球的时候队长脸上细微的表情。</a:t>
            </a:r>
          </a:p>
        </p:txBody>
      </p:sp>
      <p:sp>
        <p:nvSpPr>
          <p:cNvPr id="7" name="矩形 6"/>
          <p:cNvSpPr/>
          <p:nvPr/>
        </p:nvSpPr>
        <p:spPr>
          <a:xfrm>
            <a:off x="466828" y="4509120"/>
            <a:ext cx="8203992" cy="646331"/>
          </a:xfrm>
          <a:prstGeom prst="rect">
            <a:avLst/>
          </a:prstGeom>
          <a:ln>
            <a:solidFill>
              <a:srgbClr val="FF0000"/>
            </a:solidFill>
          </a:ln>
        </p:spPr>
        <p:txBody>
          <a:bodyPr wrap="square">
            <a:spAutoFit/>
          </a:bodyPr>
          <a:lstStyle/>
          <a:p>
            <a:r>
              <a:rPr lang="zh-CN" altLang="en-US" dirty="0"/>
              <a:t>而要电脑干这个事情两个小时也不一定有结果。这是因为长期的进化为人脑预装了“视觉压缩和记忆”这一模块。</a:t>
            </a:r>
          </a:p>
        </p:txBody>
      </p:sp>
      <p:pic>
        <p:nvPicPr>
          <p:cNvPr id="8"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39081" y="5373216"/>
            <a:ext cx="1659485" cy="1246179"/>
          </a:xfrm>
        </p:spPr>
      </p:pic>
    </p:spTree>
    <p:extLst>
      <p:ext uri="{BB962C8B-B14F-4D97-AF65-F5344CB8AC3E}">
        <p14:creationId xmlns:p14="http://schemas.microsoft.com/office/powerpoint/2010/main" val="3690481583"/>
      </p:ext>
    </p:extLst>
  </p:cSld>
  <p:clrMapOvr>
    <a:masterClrMapping/>
  </p:clrMapOvr>
  <p:transition>
    <p:blinds dir="vert"/>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人的神经网络：你所不知道的厉害</a:t>
            </a:r>
          </a:p>
        </p:txBody>
      </p:sp>
      <p:sp>
        <p:nvSpPr>
          <p:cNvPr id="3" name="内容占位符 2"/>
          <p:cNvSpPr>
            <a:spLocks noGrp="1"/>
          </p:cNvSpPr>
          <p:nvPr>
            <p:ph idx="1"/>
          </p:nvPr>
        </p:nvSpPr>
        <p:spPr>
          <a:xfrm>
            <a:off x="609600" y="1500175"/>
            <a:ext cx="8153400" cy="3080953"/>
          </a:xfrm>
        </p:spPr>
        <p:style>
          <a:lnRef idx="2">
            <a:schemeClr val="accent2"/>
          </a:lnRef>
          <a:fillRef idx="1">
            <a:schemeClr val="lt1"/>
          </a:fillRef>
          <a:effectRef idx="0">
            <a:schemeClr val="accent2"/>
          </a:effectRef>
          <a:fontRef idx="minor">
            <a:schemeClr val="dk1"/>
          </a:fontRef>
        </p:style>
        <p:txBody>
          <a:bodyPr/>
          <a:lstStyle/>
          <a:p>
            <a:r>
              <a:rPr lang="zh-CN" altLang="en-US" dirty="0"/>
              <a:t>人脑能</a:t>
            </a:r>
            <a:r>
              <a:rPr lang="zh-CN" altLang="en-US" b="1" u="sng" dirty="0"/>
              <a:t>轻松</a:t>
            </a:r>
            <a:r>
              <a:rPr lang="zh-CN" altLang="en-US" dirty="0"/>
              <a:t>地</a:t>
            </a:r>
            <a:r>
              <a:rPr lang="zh-CN" altLang="en-US" b="1" u="sng" dirty="0"/>
              <a:t>同时</a:t>
            </a:r>
            <a:r>
              <a:rPr lang="zh-CN" altLang="en-US" dirty="0"/>
              <a:t>完成很多功能</a:t>
            </a:r>
            <a:r>
              <a:rPr lang="en-US" altLang="zh-CN" dirty="0"/>
              <a:t>——</a:t>
            </a:r>
            <a:r>
              <a:rPr lang="zh-CN" altLang="en-US" dirty="0"/>
              <a:t>比如背着五千克的书包爬坡的同时认出了一个你的老朋友，然后边走边聊并将这个场景记忆了下来，而且普通人并不会觉得这会让大脑由什么负担。</a:t>
            </a:r>
            <a:endParaRPr lang="en-US" altLang="zh-CN" dirty="0"/>
          </a:p>
          <a:p>
            <a:endParaRPr lang="en-US" altLang="zh-CN" dirty="0"/>
          </a:p>
          <a:p>
            <a:r>
              <a:rPr lang="zh-CN" altLang="en-US" dirty="0"/>
              <a:t>其实同时</a:t>
            </a:r>
            <a:r>
              <a:rPr lang="zh-CN" altLang="en-US" b="1" u="sng" dirty="0"/>
              <a:t>大脑在此同时还在干着许多其它事情</a:t>
            </a:r>
            <a:r>
              <a:rPr lang="zh-CN" altLang="en-US" dirty="0"/>
              <a:t>，比如不断地调节着人的呼吸、心跳、呼吸、内分泌等一系列复杂的生化过程等</a:t>
            </a:r>
          </a:p>
        </p:txBody>
      </p:sp>
      <p:sp>
        <p:nvSpPr>
          <p:cNvPr id="4" name="文本占位符 3"/>
          <p:cNvSpPr>
            <a:spLocks noGrp="1"/>
          </p:cNvSpPr>
          <p:nvPr>
            <p:ph type="body" sz="quarter" idx="14"/>
          </p:nvPr>
        </p:nvSpPr>
        <p:spPr/>
        <p:txBody>
          <a:bodyPr/>
          <a:lstStyle/>
          <a:p>
            <a:endParaRPr lang="zh-CN" altLang="en-US"/>
          </a:p>
        </p:txBody>
      </p:sp>
      <p:pic>
        <p:nvPicPr>
          <p:cNvPr id="6" name="内容占位符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9081" y="5373216"/>
            <a:ext cx="1659485" cy="1246179"/>
          </a:xfrm>
          <a:prstGeom prst="rect">
            <a:avLst/>
          </a:prstGeom>
        </p:spPr>
      </p:pic>
    </p:spTree>
    <p:extLst>
      <p:ext uri="{BB962C8B-B14F-4D97-AF65-F5344CB8AC3E}">
        <p14:creationId xmlns:p14="http://schemas.microsoft.com/office/powerpoint/2010/main" val="3221758542"/>
      </p:ext>
    </p:extLst>
  </p:cSld>
  <p:clrMapOvr>
    <a:masterClrMapping/>
  </p:clrMapOvr>
  <p:transition>
    <p:blinds dir="vert"/>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人的神经网络：你所不知道的厉害</a:t>
            </a:r>
          </a:p>
        </p:txBody>
      </p:sp>
      <p:sp>
        <p:nvSpPr>
          <p:cNvPr id="3" name="内容占位符 2"/>
          <p:cNvSpPr>
            <a:spLocks noGrp="1"/>
          </p:cNvSpPr>
          <p:nvPr>
            <p:ph idx="1"/>
          </p:nvPr>
        </p:nvSpPr>
        <p:spPr/>
        <p:txBody>
          <a:bodyPr/>
          <a:lstStyle/>
          <a:p>
            <a:pPr marL="0" indent="0">
              <a:buNone/>
            </a:pPr>
            <a:r>
              <a:rPr lang="zh-CN" altLang="en-US" b="1" dirty="0"/>
              <a:t>人脑非常很强大，但是为何就做不了复杂的数字计算呢？</a:t>
            </a:r>
            <a:endParaRPr lang="en-US" altLang="zh-CN" b="1" dirty="0"/>
          </a:p>
          <a:p>
            <a:endParaRPr lang="en-US" altLang="zh-CN" dirty="0"/>
          </a:p>
          <a:p>
            <a:r>
              <a:rPr lang="zh-CN" altLang="en-US" dirty="0"/>
              <a:t>人脑这些强大的预装好的模块是长期进化而来，</a:t>
            </a:r>
            <a:r>
              <a:rPr lang="zh-CN" altLang="en-US" dirty="0">
                <a:solidFill>
                  <a:srgbClr val="FF0000"/>
                </a:solidFill>
              </a:rPr>
              <a:t>一切都是为了你的生存</a:t>
            </a:r>
            <a:r>
              <a:rPr lang="zh-CN" altLang="en-US" dirty="0"/>
              <a:t>，而不是做数学题目。</a:t>
            </a:r>
            <a:endParaRPr lang="en-US" altLang="zh-CN" dirty="0"/>
          </a:p>
          <a:p>
            <a:pPr marL="0" indent="0">
              <a:buNone/>
            </a:pPr>
            <a:r>
              <a:rPr lang="zh-CN" altLang="en-US" dirty="0"/>
              <a:t>   复杂一点的数学题算得多快，却对人的生存能力的影响微乎其微。</a:t>
            </a:r>
            <a:r>
              <a:rPr lang="zh-CN" altLang="en-US" b="1" u="sng" dirty="0"/>
              <a:t>并且人脑在预装了这些模块用完了这些计算资源之后，剩余的计算能力虽然称得上小康</a:t>
            </a:r>
            <a:r>
              <a:rPr lang="zh-CN" altLang="en-US" dirty="0"/>
              <a:t>，但却远远没有达到可以随便任性的程度。</a:t>
            </a:r>
            <a:endParaRPr lang="en-US" altLang="zh-CN" dirty="0"/>
          </a:p>
          <a:p>
            <a:pPr marL="0" indent="0">
              <a:buNone/>
            </a:pPr>
            <a:r>
              <a:rPr lang="zh-CN" altLang="en-US" dirty="0"/>
              <a:t>所以</a:t>
            </a:r>
            <a:r>
              <a:rPr lang="zh-CN" altLang="en-US" b="1" u="sng" dirty="0"/>
              <a:t>人可以努力让某些任务完成得非常好，但是全部都是经过艰苦卓绝的训练</a:t>
            </a:r>
            <a:r>
              <a:rPr lang="zh-CN" altLang="en-US" dirty="0"/>
              <a:t>，我们需要自己去学习，去重新“编程”你的大脑。</a:t>
            </a:r>
            <a:endParaRPr lang="en-US" altLang="zh-CN" dirty="0"/>
          </a:p>
        </p:txBody>
      </p:sp>
      <p:sp>
        <p:nvSpPr>
          <p:cNvPr id="4" name="文本占位符 3"/>
          <p:cNvSpPr>
            <a:spLocks noGrp="1"/>
          </p:cNvSpPr>
          <p:nvPr>
            <p:ph type="body" sz="quarter" idx="14"/>
          </p:nvPr>
        </p:nvSpPr>
        <p:spPr/>
        <p:txBody>
          <a:bodyPr/>
          <a:lstStyle/>
          <a:p>
            <a:endParaRPr lang="zh-CN" altLang="en-US"/>
          </a:p>
        </p:txBody>
      </p:sp>
      <p:pic>
        <p:nvPicPr>
          <p:cNvPr id="5" name="内容占位符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5373216"/>
            <a:ext cx="1852121" cy="1390838"/>
          </a:xfrm>
          <a:prstGeom prst="rect">
            <a:avLst/>
          </a:prstGeom>
        </p:spPr>
      </p:pic>
    </p:spTree>
    <p:extLst>
      <p:ext uri="{BB962C8B-B14F-4D97-AF65-F5344CB8AC3E}">
        <p14:creationId xmlns:p14="http://schemas.microsoft.com/office/powerpoint/2010/main" val="3570696973"/>
      </p:ext>
    </p:extLst>
  </p:cSld>
  <p:clrMapOvr>
    <a:masterClrMapping/>
  </p:clrMapOvr>
  <p:transition>
    <p:blinds dir="vert"/>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机器有多笨？</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1720" y="1346283"/>
            <a:ext cx="4296992" cy="4762500"/>
          </a:xfrm>
        </p:spPr>
      </p:pic>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538500627"/>
      </p:ext>
    </p:extLst>
  </p:cSld>
  <p:clrMapOvr>
    <a:masterClrMapping/>
  </p:clrMapOvr>
  <p:transition>
    <p:blinds dir="vert"/>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5.4.4</a:t>
            </a:r>
            <a:r>
              <a:rPr lang="zh-CN" altLang="en-US" dirty="0"/>
              <a:t>人工神经网络 </a:t>
            </a:r>
            <a:br>
              <a:rPr lang="en-US" altLang="zh-CN" dirty="0"/>
            </a:br>
            <a:r>
              <a:rPr lang="zh-CN" altLang="en-US" dirty="0"/>
              <a:t>（</a:t>
            </a:r>
            <a:r>
              <a:rPr lang="en-US" altLang="zh-CN" dirty="0"/>
              <a:t>Artificial Neural Network, ANN</a:t>
            </a:r>
            <a:r>
              <a:rPr lang="zh-CN" altLang="en-US" dirty="0"/>
              <a:t>）</a:t>
            </a:r>
          </a:p>
        </p:txBody>
      </p:sp>
      <p:sp>
        <p:nvSpPr>
          <p:cNvPr id="3" name="内容占位符 2"/>
          <p:cNvSpPr>
            <a:spLocks noGrp="1"/>
          </p:cNvSpPr>
          <p:nvPr>
            <p:ph idx="1"/>
          </p:nvPr>
        </p:nvSpPr>
        <p:spPr>
          <a:xfrm>
            <a:off x="609600" y="1500174"/>
            <a:ext cx="8229600" cy="4737137"/>
          </a:xfrm>
        </p:spPr>
        <p:txBody>
          <a:bodyPr>
            <a:normAutofit/>
          </a:bodyPr>
          <a:lstStyle/>
          <a:p>
            <a:endParaRPr lang="en-US" altLang="zh-CN" dirty="0"/>
          </a:p>
          <a:p>
            <a:r>
              <a:rPr lang="zh-CN" altLang="en-US" dirty="0"/>
              <a:t>与生物学习系统类似，</a:t>
            </a:r>
            <a:r>
              <a:rPr lang="zh-CN" altLang="en-US" b="1" dirty="0">
                <a:solidFill>
                  <a:srgbClr val="FF0000"/>
                </a:solidFill>
              </a:rPr>
              <a:t>人工神经网络</a:t>
            </a:r>
            <a:r>
              <a:rPr lang="zh-CN" altLang="en-US" dirty="0"/>
              <a:t>也是由一系列</a:t>
            </a:r>
            <a:r>
              <a:rPr lang="zh-CN" altLang="en-US" b="1" u="sng" dirty="0"/>
              <a:t>比较简单的</a:t>
            </a:r>
            <a:r>
              <a:rPr lang="en-US" b="1" u="sng" dirty="0"/>
              <a:t>“</a:t>
            </a:r>
            <a:r>
              <a:rPr lang="zh-CN" altLang="en-US" b="1" u="sng" dirty="0"/>
              <a:t>人工神经元</a:t>
            </a:r>
            <a:r>
              <a:rPr lang="en-US" b="1" u="sng" dirty="0"/>
              <a:t>”</a:t>
            </a:r>
            <a:r>
              <a:rPr lang="zh-CN" altLang="en-US" b="1" u="sng" dirty="0"/>
              <a:t>相互连接</a:t>
            </a:r>
            <a:r>
              <a:rPr lang="zh-CN" altLang="en-US" dirty="0"/>
              <a:t>的方式形成</a:t>
            </a:r>
            <a:r>
              <a:rPr lang="zh-CN" altLang="en-US" b="1" u="sng" dirty="0"/>
              <a:t>网状结构</a:t>
            </a:r>
            <a:r>
              <a:rPr lang="zh-CN" altLang="en-US" dirty="0"/>
              <a:t>。</a:t>
            </a:r>
            <a:endParaRPr lang="en-US" altLang="zh-CN" dirty="0"/>
          </a:p>
          <a:p>
            <a:endParaRPr lang="en-US" altLang="zh-CN" dirty="0"/>
          </a:p>
          <a:p>
            <a:r>
              <a:rPr lang="zh-CN" altLang="en-US" b="1" i="1" dirty="0">
                <a:solidFill>
                  <a:srgbClr val="FF0000"/>
                </a:solidFill>
                <a:latin typeface="宋体" panose="02010600030101010101" pitchFamily="2" charset="-122"/>
              </a:rPr>
              <a:t>人工神经网络（</a:t>
            </a:r>
            <a:r>
              <a:rPr lang="zh-CN" altLang="en-US" dirty="0">
                <a:latin typeface="宋体" panose="02010600030101010101" pitchFamily="2" charset="-122"/>
              </a:rPr>
              <a:t>简称</a:t>
            </a:r>
            <a:r>
              <a:rPr lang="en-US" altLang="zh-CN" dirty="0"/>
              <a:t>ANN</a:t>
            </a:r>
            <a:r>
              <a:rPr lang="zh-CN" altLang="en-US" dirty="0">
                <a:latin typeface="宋体" panose="02010600030101010101" pitchFamily="2" charset="-122"/>
              </a:rPr>
              <a:t>）是由</a:t>
            </a:r>
            <a:r>
              <a:rPr lang="zh-CN" altLang="en-US" b="1" u="sng" dirty="0">
                <a:solidFill>
                  <a:srgbClr val="FF0000"/>
                </a:solidFill>
                <a:latin typeface="宋体" panose="02010600030101010101" pitchFamily="2" charset="-122"/>
              </a:rPr>
              <a:t>大量</a:t>
            </a:r>
            <a:r>
              <a:rPr lang="zh-CN" altLang="en-US" b="1" u="sng" dirty="0">
                <a:latin typeface="宋体" panose="02010600030101010101" pitchFamily="2" charset="-122"/>
              </a:rPr>
              <a:t>处理单元经</a:t>
            </a:r>
            <a:r>
              <a:rPr lang="zh-CN" altLang="en-US" b="1" u="sng" dirty="0">
                <a:solidFill>
                  <a:srgbClr val="FF0000"/>
                </a:solidFill>
                <a:latin typeface="宋体" panose="02010600030101010101" pitchFamily="2" charset="-122"/>
              </a:rPr>
              <a:t>广泛互连</a:t>
            </a:r>
            <a:r>
              <a:rPr lang="zh-CN" altLang="en-US" dirty="0">
                <a:latin typeface="宋体" panose="02010600030101010101" pitchFamily="2" charset="-122"/>
              </a:rPr>
              <a:t>而组成的</a:t>
            </a:r>
            <a:r>
              <a:rPr lang="zh-CN" altLang="en-US" u="sng" dirty="0">
                <a:solidFill>
                  <a:srgbClr val="FF0000"/>
                </a:solidFill>
                <a:latin typeface="宋体" panose="02010600030101010101" pitchFamily="2" charset="-122"/>
              </a:rPr>
              <a:t>人工网络</a:t>
            </a:r>
            <a:r>
              <a:rPr lang="zh-CN" altLang="en-US" dirty="0">
                <a:latin typeface="宋体" panose="02010600030101010101" pitchFamily="2" charset="-122"/>
              </a:rPr>
              <a:t>，用来</a:t>
            </a:r>
            <a:r>
              <a:rPr lang="zh-CN" altLang="en-US" b="1" u="sng" dirty="0">
                <a:solidFill>
                  <a:srgbClr val="FF0000"/>
                </a:solidFill>
                <a:latin typeface="宋体" panose="02010600030101010101" pitchFamily="2" charset="-122"/>
              </a:rPr>
              <a:t>模拟</a:t>
            </a:r>
            <a:r>
              <a:rPr lang="zh-CN" altLang="en-US" b="1" u="sng" dirty="0">
                <a:latin typeface="宋体" panose="02010600030101010101" pitchFamily="2" charset="-122"/>
              </a:rPr>
              <a:t>脑神经系统</a:t>
            </a:r>
            <a:r>
              <a:rPr lang="zh-CN" altLang="en-US" dirty="0">
                <a:latin typeface="宋体" panose="02010600030101010101" pitchFamily="2" charset="-122"/>
              </a:rPr>
              <a:t>的结构和功能。</a:t>
            </a:r>
            <a:endParaRPr lang="en-US" altLang="zh-CN" dirty="0"/>
          </a:p>
          <a:p>
            <a:endParaRPr lang="en-US" altLang="zh-CN" dirty="0"/>
          </a:p>
          <a:p>
            <a:pPr>
              <a:lnSpc>
                <a:spcPct val="100000"/>
              </a:lnSpc>
            </a:pPr>
            <a:r>
              <a:rPr lang="en-US" b="1" u="sng" dirty="0"/>
              <a:t>“</a:t>
            </a:r>
            <a:r>
              <a:rPr lang="zh-CN" altLang="en-US" b="1" u="sng" dirty="0">
                <a:solidFill>
                  <a:srgbClr val="FF0000"/>
                </a:solidFill>
              </a:rPr>
              <a:t>人工神经元</a:t>
            </a:r>
            <a:r>
              <a:rPr lang="en-US" b="1" u="sng" dirty="0">
                <a:solidFill>
                  <a:srgbClr val="FF0000"/>
                </a:solidFill>
              </a:rPr>
              <a:t>”</a:t>
            </a:r>
            <a:r>
              <a:rPr lang="zh-CN" altLang="en-US" b="1" u="sng" dirty="0"/>
              <a:t>是人工神经网络的</a:t>
            </a:r>
            <a:r>
              <a:rPr lang="zh-CN" altLang="en-US" b="1" u="sng" dirty="0">
                <a:solidFill>
                  <a:srgbClr val="FF0000"/>
                </a:solidFill>
              </a:rPr>
              <a:t>最基本的组成部分</a:t>
            </a:r>
            <a:r>
              <a:rPr lang="zh-CN" altLang="en-US" dirty="0"/>
              <a:t>。在人工神经网络中，</a:t>
            </a:r>
            <a:r>
              <a:rPr lang="zh-CN" altLang="en-US" b="1" u="sng" dirty="0"/>
              <a:t>实现</a:t>
            </a:r>
            <a:r>
              <a:rPr lang="en-US" b="1" u="sng" dirty="0"/>
              <a:t>“</a:t>
            </a:r>
            <a:r>
              <a:rPr lang="zh-CN" altLang="en-US" b="1" u="sng" dirty="0"/>
              <a:t>人工神经元</a:t>
            </a:r>
            <a:r>
              <a:rPr lang="en-US" b="1" u="sng" dirty="0"/>
              <a:t>”</a:t>
            </a:r>
            <a:r>
              <a:rPr lang="zh-CN" altLang="en-US" b="1" u="sng" dirty="0"/>
              <a:t>的方法</a:t>
            </a:r>
            <a:r>
              <a:rPr lang="zh-CN" altLang="en-US" u="sng" dirty="0"/>
              <a:t>有很多种</a:t>
            </a:r>
            <a:r>
              <a:rPr lang="zh-CN" altLang="en-US" dirty="0"/>
              <a:t>，如</a:t>
            </a:r>
            <a:r>
              <a:rPr lang="zh-CN" altLang="en-US" b="1" dirty="0"/>
              <a:t>感知器</a:t>
            </a:r>
            <a:r>
              <a:rPr lang="zh-CN" altLang="en-US" dirty="0"/>
              <a:t>（</a:t>
            </a:r>
            <a:r>
              <a:rPr lang="en-US" dirty="0"/>
              <a:t>Perceptron</a:t>
            </a:r>
            <a:r>
              <a:rPr lang="zh-CN" altLang="en-US" dirty="0"/>
              <a:t>）、线性单元（</a:t>
            </a:r>
            <a:r>
              <a:rPr lang="en-US" dirty="0"/>
              <a:t>Linear Unit</a:t>
            </a:r>
            <a:r>
              <a:rPr lang="zh-CN" altLang="en-US" dirty="0"/>
              <a:t>）和</a:t>
            </a:r>
            <a:r>
              <a:rPr lang="en-US" dirty="0"/>
              <a:t>Sigmoid</a:t>
            </a:r>
            <a:r>
              <a:rPr lang="zh-CN" altLang="en-US" dirty="0"/>
              <a:t>单元（</a:t>
            </a:r>
            <a:r>
              <a:rPr lang="en-US" dirty="0"/>
              <a:t>Sigmoid Unit</a:t>
            </a:r>
            <a:r>
              <a:rPr lang="zh-CN" altLang="en-US" dirty="0"/>
              <a:t>）等。</a:t>
            </a:r>
            <a:endParaRPr lang="en-US" altLang="zh-CN"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extLst>
      <p:ext uri="{BB962C8B-B14F-4D97-AF65-F5344CB8AC3E}">
        <p14:creationId xmlns:p14="http://schemas.microsoft.com/office/powerpoint/2010/main" val="3866921455"/>
      </p:ext>
    </p:extLst>
  </p:cSld>
  <p:clrMapOvr>
    <a:masterClrMapping/>
  </p:clrMapOvr>
  <p:transition>
    <p:blinds dir="vert"/>
  </p:transition>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ANN </a:t>
            </a:r>
            <a:r>
              <a:rPr lang="zh-CN" altLang="en-US" dirty="0"/>
              <a:t>组成</a:t>
            </a:r>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Picture 13" descr="6t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224" y="2776888"/>
            <a:ext cx="3505200" cy="2459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6" name="Object 14"/>
          <p:cNvGraphicFramePr>
            <a:graphicFrameLocks noChangeAspect="1"/>
          </p:cNvGraphicFramePr>
          <p:nvPr/>
        </p:nvGraphicFramePr>
        <p:xfrm>
          <a:off x="4419600" y="2743200"/>
          <a:ext cx="4038600" cy="2408238"/>
        </p:xfrm>
        <a:graphic>
          <a:graphicData uri="http://schemas.openxmlformats.org/presentationml/2006/ole">
            <mc:AlternateContent xmlns:mc="http://schemas.openxmlformats.org/markup-compatibility/2006">
              <mc:Choice xmlns:v="urn:schemas-microsoft-com:vml" Requires="v">
                <p:oleObj spid="_x0000_s12293" r:id="rId4" imgW="2990850" imgH="1724406" progId="Word.Picture.8">
                  <p:embed/>
                </p:oleObj>
              </mc:Choice>
              <mc:Fallback>
                <p:oleObj r:id="rId4" imgW="2990850" imgH="172440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743200"/>
                        <a:ext cx="4038600" cy="2408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16"/>
          <p:cNvSpPr txBox="1">
            <a:spLocks noChangeArrowheads="1"/>
          </p:cNvSpPr>
          <p:nvPr/>
        </p:nvSpPr>
        <p:spPr bwMode="auto">
          <a:xfrm>
            <a:off x="533400" y="5683250"/>
            <a:ext cx="3810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dirty="0">
                <a:solidFill>
                  <a:srgbClr val="000000"/>
                </a:solidFill>
                <a:latin typeface="宋体" panose="02010600030101010101" pitchFamily="2" charset="-122"/>
              </a:rPr>
              <a:t>图</a:t>
            </a:r>
            <a:r>
              <a:rPr lang="en-US" altLang="zh-CN" sz="2000" dirty="0">
                <a:solidFill>
                  <a:srgbClr val="000000"/>
                </a:solidFill>
                <a:latin typeface="宋体" panose="02010600030101010101" pitchFamily="2" charset="-122"/>
              </a:rPr>
              <a:t>4.4.2</a:t>
            </a:r>
            <a:r>
              <a:rPr lang="en-US" altLang="zh-CN" sz="2000" dirty="0">
                <a:solidFill>
                  <a:srgbClr val="000000"/>
                </a:solidFill>
              </a:rPr>
              <a:t> </a:t>
            </a:r>
            <a:r>
              <a:rPr lang="zh-CN" altLang="en-US" sz="2000" dirty="0">
                <a:solidFill>
                  <a:srgbClr val="000000"/>
                </a:solidFill>
                <a:latin typeface="宋体" panose="02010600030101010101" pitchFamily="2" charset="-122"/>
              </a:rPr>
              <a:t>人工神经网络的组成</a:t>
            </a:r>
            <a:r>
              <a:rPr lang="zh-CN" altLang="en-US" sz="2000" dirty="0">
                <a:solidFill>
                  <a:srgbClr val="000000"/>
                </a:solidFill>
              </a:rPr>
              <a:t> </a:t>
            </a:r>
          </a:p>
        </p:txBody>
      </p:sp>
      <p:sp>
        <p:nvSpPr>
          <p:cNvPr id="8" name="Text Box 17"/>
          <p:cNvSpPr txBox="1">
            <a:spLocks noChangeArrowheads="1"/>
          </p:cNvSpPr>
          <p:nvPr/>
        </p:nvSpPr>
        <p:spPr bwMode="auto">
          <a:xfrm>
            <a:off x="4953000" y="5683250"/>
            <a:ext cx="3352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dirty="0">
                <a:solidFill>
                  <a:srgbClr val="000000"/>
                </a:solidFill>
                <a:latin typeface="宋体" panose="02010600030101010101" pitchFamily="2" charset="-122"/>
              </a:rPr>
              <a:t>图</a:t>
            </a:r>
            <a:r>
              <a:rPr lang="en-US" altLang="zh-CN" sz="2000" dirty="0">
                <a:solidFill>
                  <a:srgbClr val="000000"/>
                </a:solidFill>
                <a:latin typeface="宋体" panose="02010600030101010101" pitchFamily="2" charset="-122"/>
              </a:rPr>
              <a:t>4.4.3</a:t>
            </a:r>
            <a:r>
              <a:rPr lang="en-US" altLang="zh-CN" sz="2000" dirty="0">
                <a:solidFill>
                  <a:srgbClr val="000000"/>
                </a:solidFill>
              </a:rPr>
              <a:t> </a:t>
            </a:r>
            <a:r>
              <a:rPr lang="zh-CN" altLang="en-US" sz="2000" dirty="0">
                <a:solidFill>
                  <a:srgbClr val="000000"/>
                </a:solidFill>
              </a:rPr>
              <a:t>一种</a:t>
            </a:r>
            <a:r>
              <a:rPr lang="zh-CN" altLang="en-US" sz="2000" dirty="0">
                <a:solidFill>
                  <a:srgbClr val="000000"/>
                </a:solidFill>
                <a:latin typeface="宋体" panose="02010600030101010101" pitchFamily="2" charset="-122"/>
              </a:rPr>
              <a:t>神经元模型</a:t>
            </a:r>
            <a:r>
              <a:rPr lang="zh-CN" altLang="en-US" sz="2000" dirty="0">
                <a:solidFill>
                  <a:srgbClr val="000000"/>
                </a:solidFill>
              </a:rPr>
              <a:t> </a:t>
            </a:r>
          </a:p>
        </p:txBody>
      </p:sp>
      <p:sp>
        <p:nvSpPr>
          <p:cNvPr id="9" name="椭圆 8"/>
          <p:cNvSpPr/>
          <p:nvPr/>
        </p:nvSpPr>
        <p:spPr>
          <a:xfrm>
            <a:off x="1677452" y="3136825"/>
            <a:ext cx="2665947" cy="1739164"/>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4343399" y="3947319"/>
            <a:ext cx="368424" cy="216024"/>
          </a:xfrm>
          <a:prstGeom prst="rightArrow">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153518"/>
      </p:ext>
    </p:extLst>
  </p:cSld>
  <p:clrMapOvr>
    <a:masterClrMapping/>
  </p:clrMapOvr>
  <p:transition>
    <p:blinds dir="vert"/>
  </p:transition>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058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3571868" y="5286388"/>
            <a:ext cx="164307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-13</a:t>
            </a:r>
            <a:r>
              <a:rPr lang="zh-CN" altLang="en-US" dirty="0"/>
              <a:t>感知器</a:t>
            </a:r>
          </a:p>
        </p:txBody>
      </p:sp>
      <p:pic>
        <p:nvPicPr>
          <p:cNvPr id="2" name="Picture 2"/>
          <p:cNvPicPr>
            <a:picLocks noChangeAspect="1" noChangeArrowheads="1"/>
          </p:cNvPicPr>
          <p:nvPr/>
        </p:nvPicPr>
        <p:blipFill>
          <a:blip r:embed="rId2"/>
          <a:srcRect/>
          <a:stretch>
            <a:fillRect/>
          </a:stretch>
        </p:blipFill>
        <p:spPr bwMode="auto">
          <a:xfrm>
            <a:off x="123825" y="1571625"/>
            <a:ext cx="8896350" cy="3714750"/>
          </a:xfrm>
          <a:prstGeom prst="rect">
            <a:avLst/>
          </a:prstGeom>
          <a:noFill/>
          <a:ln w="9525">
            <a:noFill/>
            <a:miter lim="800000"/>
            <a:headEnd/>
            <a:tailEnd/>
          </a:ln>
          <a:effectLst/>
        </p:spPr>
      </p:pic>
      <p:sp>
        <p:nvSpPr>
          <p:cNvPr id="3" name="矩形 2"/>
          <p:cNvSpPr/>
          <p:nvPr/>
        </p:nvSpPr>
        <p:spPr>
          <a:xfrm>
            <a:off x="642942" y="836712"/>
            <a:ext cx="7673474" cy="400110"/>
          </a:xfrm>
          <a:prstGeom prst="rect">
            <a:avLst/>
          </a:prstGeom>
        </p:spPr>
        <p:txBody>
          <a:bodyPr wrap="square">
            <a:spAutoFit/>
          </a:bodyPr>
          <a:lstStyle/>
          <a:p>
            <a:pPr>
              <a:lnSpc>
                <a:spcPct val="100000"/>
              </a:lnSpc>
            </a:pPr>
            <a:r>
              <a:rPr lang="zh-CN" altLang="en-US" sz="2000" b="1" i="1" u="sng" dirty="0"/>
              <a:t>以</a:t>
            </a:r>
            <a:r>
              <a:rPr lang="en-US" altLang="zh-CN" sz="2000" b="1" i="1" u="sng" dirty="0"/>
              <a:t>“</a:t>
            </a:r>
            <a:r>
              <a:rPr lang="zh-CN" altLang="en-US" sz="2000" b="1" i="1" u="sng" dirty="0"/>
              <a:t>感知器</a:t>
            </a:r>
            <a:r>
              <a:rPr lang="en-US" altLang="zh-CN" sz="2000" b="1" i="1" u="sng" dirty="0"/>
              <a:t>”</a:t>
            </a:r>
            <a:r>
              <a:rPr lang="zh-CN" altLang="en-US" sz="2000" b="1" i="1" u="sng" dirty="0"/>
              <a:t>为例</a:t>
            </a:r>
            <a:r>
              <a:rPr lang="zh-CN" altLang="en-US" sz="2000" dirty="0"/>
              <a:t>，所对应的每个人工神经元可以表示为图</a:t>
            </a:r>
            <a:r>
              <a:rPr lang="en-US" altLang="zh-CN" sz="2000" dirty="0"/>
              <a:t>5-13</a:t>
            </a:r>
            <a:r>
              <a:rPr lang="zh-CN" altLang="en-US" sz="2000" dirty="0"/>
              <a:t>所示：</a:t>
            </a:r>
          </a:p>
        </p:txBody>
      </p:sp>
    </p:spTree>
  </p:cSld>
  <p:clrMapOvr>
    <a:masterClrMapping/>
  </p:clrMapOvr>
  <p:transition>
    <p:blinds dir="vert"/>
  </p:transition>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785794"/>
            <a:ext cx="8153400" cy="5572164"/>
          </a:xfrm>
        </p:spPr>
        <p:txBody>
          <a:bodyPr/>
          <a:lstStyle/>
          <a:p>
            <a:r>
              <a:rPr lang="zh-CN" altLang="en-US" b="1" dirty="0">
                <a:solidFill>
                  <a:srgbClr val="FF0000"/>
                </a:solidFill>
              </a:rPr>
              <a:t>感知器</a:t>
            </a:r>
            <a:r>
              <a:rPr lang="zh-CN" altLang="en-US" dirty="0"/>
              <a:t>是以</a:t>
            </a:r>
            <a:r>
              <a:rPr lang="zh-CN" altLang="en-US" u="sng" dirty="0"/>
              <a:t>一个实数值</a:t>
            </a:r>
            <a:r>
              <a:rPr lang="zh-CN" altLang="en-US" u="sng" dirty="0">
                <a:solidFill>
                  <a:srgbClr val="FF0000"/>
                </a:solidFill>
              </a:rPr>
              <a:t>向量</a:t>
            </a:r>
            <a:r>
              <a:rPr lang="zh-CN" altLang="en-US" dirty="0"/>
              <a:t>作为输入，并</a:t>
            </a:r>
            <a:r>
              <a:rPr lang="zh-CN" altLang="en-US" u="sng" dirty="0"/>
              <a:t>计算这些输入的线性组合</a:t>
            </a:r>
            <a:r>
              <a:rPr lang="zh-CN" altLang="en-US" dirty="0"/>
              <a:t>，而</a:t>
            </a:r>
            <a:r>
              <a:rPr lang="zh-CN" altLang="en-US" u="sng" dirty="0"/>
              <a:t>输出结果为</a:t>
            </a:r>
            <a:r>
              <a:rPr lang="en-US" u="sng" dirty="0"/>
              <a:t>1</a:t>
            </a:r>
            <a:r>
              <a:rPr lang="zh-CN" altLang="en-US" u="sng" dirty="0"/>
              <a:t>或</a:t>
            </a:r>
            <a:r>
              <a:rPr lang="en-US" u="sng" dirty="0"/>
              <a:t>-1</a:t>
            </a:r>
            <a:r>
              <a:rPr lang="zh-CN" altLang="en-US" dirty="0"/>
              <a:t>。</a:t>
            </a:r>
            <a:endParaRPr lang="en-US" altLang="zh-CN" dirty="0"/>
          </a:p>
          <a:p>
            <a:pPr marL="0" indent="0">
              <a:buNone/>
            </a:pPr>
            <a:r>
              <a:rPr lang="en-US" altLang="zh-CN" dirty="0"/>
              <a:t>    </a:t>
            </a:r>
            <a:r>
              <a:rPr lang="zh-CN" altLang="en-US" dirty="0"/>
              <a:t>如果</a:t>
            </a:r>
            <a:r>
              <a:rPr lang="zh-CN" altLang="en-US" u="sng" dirty="0"/>
              <a:t>计算结果大于某个阈值，就输出</a:t>
            </a:r>
            <a:r>
              <a:rPr lang="en-US" u="sng" dirty="0"/>
              <a:t>1</a:t>
            </a:r>
            <a:r>
              <a:rPr lang="zh-CN" altLang="en-US" u="sng" dirty="0"/>
              <a:t>，否则输出</a:t>
            </a:r>
            <a:r>
              <a:rPr lang="en-US" u="sng" dirty="0"/>
              <a:t>-1</a:t>
            </a:r>
            <a:r>
              <a:rPr lang="zh-CN" altLang="en-US" dirty="0"/>
              <a:t>。因此，如果输入为</a:t>
            </a:r>
            <a:r>
              <a:rPr lang="en-US" dirty="0"/>
              <a:t>x</a:t>
            </a:r>
            <a:r>
              <a:rPr lang="en-US" baseline="-25000" dirty="0"/>
              <a:t>1</a:t>
            </a:r>
            <a:r>
              <a:rPr lang="zh-CN" altLang="en-US" dirty="0"/>
              <a:t>到</a:t>
            </a:r>
            <a:r>
              <a:rPr lang="en-US" dirty="0" err="1"/>
              <a:t>x</a:t>
            </a:r>
            <a:r>
              <a:rPr lang="en-US" baseline="-25000" dirty="0" err="1"/>
              <a:t>n</a:t>
            </a:r>
            <a:r>
              <a:rPr lang="zh-CN" altLang="en-US" dirty="0"/>
              <a:t>，那么</a:t>
            </a:r>
            <a:r>
              <a:rPr lang="zh-CN" altLang="en-US" b="1" u="sng" dirty="0">
                <a:solidFill>
                  <a:srgbClr val="FF0000"/>
                </a:solidFill>
              </a:rPr>
              <a:t>感知器的输出（</a:t>
            </a:r>
            <a:r>
              <a:rPr lang="en-US" b="1" u="sng" dirty="0">
                <a:solidFill>
                  <a:srgbClr val="FF0000"/>
                </a:solidFill>
              </a:rPr>
              <a:t>o</a:t>
            </a:r>
            <a:r>
              <a:rPr lang="zh-CN" altLang="en-US" b="1" u="sng" dirty="0">
                <a:solidFill>
                  <a:srgbClr val="FF0000"/>
                </a:solidFill>
              </a:rPr>
              <a:t>）为</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pPr indent="0">
              <a:buNone/>
            </a:pPr>
            <a:r>
              <a:rPr lang="zh-CN" altLang="en-US" dirty="0"/>
              <a:t>式中，</a:t>
            </a:r>
            <a:r>
              <a:rPr lang="en-US" i="1" dirty="0" err="1">
                <a:solidFill>
                  <a:srgbClr val="FF0000"/>
                </a:solidFill>
              </a:rPr>
              <a:t>w</a:t>
            </a:r>
            <a:r>
              <a:rPr lang="en-US" i="1" baseline="-25000" dirty="0" err="1">
                <a:solidFill>
                  <a:srgbClr val="FF0000"/>
                </a:solidFill>
              </a:rPr>
              <a:t>i</a:t>
            </a:r>
            <a:r>
              <a:rPr lang="zh-CN" altLang="en-US" dirty="0"/>
              <a:t>是</a:t>
            </a:r>
            <a:r>
              <a:rPr lang="zh-CN" altLang="en-US" u="sng" dirty="0"/>
              <a:t>一个</a:t>
            </a:r>
            <a:r>
              <a:rPr lang="zh-CN" altLang="en-US" u="sng" dirty="0">
                <a:solidFill>
                  <a:srgbClr val="FF0000"/>
                </a:solidFill>
              </a:rPr>
              <a:t>实数常量</a:t>
            </a:r>
            <a:r>
              <a:rPr lang="zh-CN" altLang="en-US" u="sng" dirty="0"/>
              <a:t>，通常称之为权重（</a:t>
            </a:r>
            <a:r>
              <a:rPr lang="en-US" u="sng" dirty="0"/>
              <a:t>weight</a:t>
            </a:r>
            <a:r>
              <a:rPr lang="zh-CN" altLang="en-US" u="sng" dirty="0"/>
              <a:t>），</a:t>
            </a:r>
            <a:r>
              <a:rPr lang="zh-CN" altLang="en-US" dirty="0"/>
              <a:t>用来</a:t>
            </a:r>
            <a:r>
              <a:rPr lang="zh-CN" altLang="en-US" u="sng" dirty="0"/>
              <a:t>决定输入</a:t>
            </a:r>
            <a:r>
              <a:rPr lang="en-US" i="1" u="sng" dirty="0"/>
              <a:t>x</a:t>
            </a:r>
            <a:r>
              <a:rPr lang="en-US" i="1" u="sng" baseline="-25000" dirty="0"/>
              <a:t>i</a:t>
            </a:r>
            <a:r>
              <a:rPr lang="zh-CN" altLang="en-US" u="sng" dirty="0"/>
              <a:t>对感知器输出的贡献率</a:t>
            </a:r>
            <a:r>
              <a:rPr lang="zh-CN" altLang="en-US" dirty="0"/>
              <a:t>。</a:t>
            </a:r>
            <a:endParaRPr lang="en-US" altLang="zh-CN" dirty="0"/>
          </a:p>
          <a:p>
            <a:pPr indent="0">
              <a:buNone/>
            </a:pPr>
            <a:r>
              <a:rPr lang="zh-CN" altLang="en-US" b="1" dirty="0">
                <a:solidFill>
                  <a:srgbClr val="FF0000"/>
                </a:solidFill>
              </a:rPr>
              <a:t>注意</a:t>
            </a:r>
            <a:r>
              <a:rPr lang="zh-CN" altLang="en-US" dirty="0"/>
              <a:t>：</a:t>
            </a:r>
            <a:r>
              <a:rPr lang="zh-CN" altLang="en-US" b="1" dirty="0"/>
              <a:t>常量</a:t>
            </a:r>
            <a:r>
              <a:rPr lang="en-US" b="1" dirty="0"/>
              <a:t>(</a:t>
            </a:r>
            <a:r>
              <a:rPr lang="en-US" b="1" i="1" dirty="0"/>
              <a:t>w</a:t>
            </a:r>
            <a:r>
              <a:rPr lang="en-US" b="1" baseline="-25000" dirty="0"/>
              <a:t>0</a:t>
            </a:r>
            <a:r>
              <a:rPr lang="en-US" b="1" dirty="0"/>
              <a:t>)</a:t>
            </a:r>
            <a:r>
              <a:rPr lang="zh-CN" altLang="en-US" b="1" dirty="0"/>
              <a:t>是一个阈值</a:t>
            </a:r>
            <a:r>
              <a:rPr lang="zh-CN" altLang="en-US" dirty="0"/>
              <a:t>，它是为了使感知器输出</a:t>
            </a:r>
            <a:r>
              <a:rPr lang="en-US" dirty="0"/>
              <a:t>1</a:t>
            </a:r>
            <a:r>
              <a:rPr lang="zh-CN" altLang="en-US" dirty="0"/>
              <a:t>，</a:t>
            </a:r>
            <a:r>
              <a:rPr lang="zh-CN" altLang="en-US" u="sng" dirty="0"/>
              <a:t>输入的加权和</a:t>
            </a:r>
            <a:r>
              <a:rPr lang="en-US" u="sng" dirty="0"/>
              <a:t> </a:t>
            </a:r>
            <a:r>
              <a:rPr lang="zh-CN" altLang="en-US" u="sng" dirty="0"/>
              <a:t>必须超过的阈值</a:t>
            </a:r>
            <a:r>
              <a:rPr lang="zh-CN" altLang="en-US" dirty="0"/>
              <a:t>。</a:t>
            </a:r>
            <a:endParaRPr lang="en-US" altLang="zh-CN" dirty="0"/>
          </a:p>
          <a:p>
            <a:pPr indent="0">
              <a:buNone/>
            </a:pPr>
            <a:r>
              <a:rPr lang="zh-CN" altLang="en-US" b="1" dirty="0">
                <a:solidFill>
                  <a:srgbClr val="FF0000"/>
                </a:solidFill>
              </a:rPr>
              <a:t>学习一个感知器的任务</a:t>
            </a:r>
            <a:r>
              <a:rPr lang="zh-CN" altLang="en-US" dirty="0"/>
              <a:t>就是</a:t>
            </a:r>
            <a:r>
              <a:rPr lang="zh-CN" altLang="en-US" u="sng" dirty="0"/>
              <a:t>确定权重</a:t>
            </a:r>
            <a:r>
              <a:rPr lang="en-US" i="1" u="sng" dirty="0" err="1"/>
              <a:t>w</a:t>
            </a:r>
            <a:r>
              <a:rPr lang="en-US" i="1" u="sng" baseline="-25000" dirty="0" err="1"/>
              <a:t>i</a:t>
            </a:r>
            <a:r>
              <a:rPr lang="zh-CN" altLang="en-US" u="sng" dirty="0"/>
              <a:t>的取值</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04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4801" name="Object 1"/>
          <p:cNvGraphicFramePr>
            <a:graphicFrameLocks noChangeAspect="1"/>
          </p:cNvGraphicFramePr>
          <p:nvPr>
            <p:extLst>
              <p:ext uri="{D42A27DB-BD31-4B8C-83A1-F6EECF244321}">
                <p14:modId xmlns:p14="http://schemas.microsoft.com/office/powerpoint/2010/main" val="2823939628"/>
              </p:ext>
            </p:extLst>
          </p:nvPr>
        </p:nvGraphicFramePr>
        <p:xfrm>
          <a:off x="1301750" y="2608263"/>
          <a:ext cx="6756400" cy="1106487"/>
        </p:xfrm>
        <a:graphic>
          <a:graphicData uri="http://schemas.openxmlformats.org/presentationml/2006/ole">
            <mc:AlternateContent xmlns:mc="http://schemas.openxmlformats.org/markup-compatibility/2006">
              <mc:Choice xmlns:v="urn:schemas-microsoft-com:vml" Requires="v">
                <p:oleObj spid="_x0000_s13317" name="Equation" r:id="rId3" imgW="2984400" imgH="482400" progId="Equation.DSMT4">
                  <p:embed/>
                </p:oleObj>
              </mc:Choice>
              <mc:Fallback>
                <p:oleObj name="Equation" r:id="rId3" imgW="2984400" imgH="482400" progId="Equation.DSMT4">
                  <p:embed/>
                  <p:pic>
                    <p:nvPicPr>
                      <p:cNvPr id="0" name="Picture 1"/>
                      <p:cNvPicPr>
                        <a:picLocks noChangeAspect="1" noChangeArrowheads="1"/>
                      </p:cNvPicPr>
                      <p:nvPr/>
                    </p:nvPicPr>
                    <p:blipFill>
                      <a:blip r:embed="rId4"/>
                      <a:srcRect/>
                      <a:stretch>
                        <a:fillRect/>
                      </a:stretch>
                    </p:blipFill>
                    <p:spPr bwMode="auto">
                      <a:xfrm>
                        <a:off x="1301750" y="2608263"/>
                        <a:ext cx="6756400" cy="110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椭圆 1"/>
          <p:cNvSpPr/>
          <p:nvPr/>
        </p:nvSpPr>
        <p:spPr>
          <a:xfrm>
            <a:off x="4139952" y="2730477"/>
            <a:ext cx="360040" cy="36004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曲线连接符 5"/>
          <p:cNvCxnSpPr>
            <a:stCxn id="2" idx="3"/>
          </p:cNvCxnSpPr>
          <p:nvPr/>
        </p:nvCxnSpPr>
        <p:spPr>
          <a:xfrm rot="5400000">
            <a:off x="2448835" y="2496052"/>
            <a:ext cx="1202107" cy="2285583"/>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635896" y="6290401"/>
            <a:ext cx="2448272" cy="379542"/>
          </a:xfrm>
          <a:prstGeom prst="rect">
            <a:avLst/>
          </a:prstGeom>
          <a:noFill/>
          <a:ln>
            <a:solidFill>
              <a:srgbClr val="FF0000"/>
            </a:solidFill>
          </a:ln>
        </p:spPr>
        <p:txBody>
          <a:bodyPr wrap="square" rtlCol="0">
            <a:spAutoFit/>
          </a:bodyPr>
          <a:lstStyle/>
          <a:p>
            <a:r>
              <a:rPr lang="en-US" altLang="zh-CN" dirty="0"/>
              <a:t>Your turn: </a:t>
            </a:r>
            <a:r>
              <a:rPr lang="zh-CN" altLang="en-US" dirty="0"/>
              <a:t>感知器解释</a:t>
            </a:r>
          </a:p>
        </p:txBody>
      </p:sp>
    </p:spTree>
  </p:cSld>
  <p:clrMapOvr>
    <a:masterClrMapping/>
  </p:clrMapOvr>
  <p:transition>
    <p:blinds dir="vert"/>
  </p:transition>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98449" y="223824"/>
            <a:ext cx="8540750" cy="821913"/>
          </a:xfrm>
        </p:spPr>
        <p:txBody>
          <a:bodyPr/>
          <a:lstStyle/>
          <a:p>
            <a:r>
              <a:rPr lang="zh-CN" altLang="en-US" dirty="0"/>
              <a:t>神经元中的</a:t>
            </a:r>
            <a:r>
              <a:rPr lang="zh-CN" altLang="en-US" b="1" dirty="0">
                <a:solidFill>
                  <a:srgbClr val="FF0000"/>
                </a:solidFill>
              </a:rPr>
              <a:t>激发函数</a:t>
            </a:r>
          </a:p>
        </p:txBody>
      </p:sp>
      <p:sp>
        <p:nvSpPr>
          <p:cNvPr id="4" name="文本占位符 3"/>
          <p:cNvSpPr>
            <a:spLocks noGrp="1"/>
          </p:cNvSpPr>
          <p:nvPr>
            <p:ph type="body" sz="quarter" idx="14"/>
          </p:nvPr>
        </p:nvSpPr>
        <p:spPr/>
        <p:txBody>
          <a:bodyPr/>
          <a:lstStyle/>
          <a:p>
            <a:endParaRPr lang="zh-CN" altLang="en-US"/>
          </a:p>
        </p:txBody>
      </p:sp>
      <p:sp>
        <p:nvSpPr>
          <p:cNvPr id="5" name="Rectangle 1033"/>
          <p:cNvSpPr txBox="1">
            <a:spLocks noChangeArrowheads="1"/>
          </p:cNvSpPr>
          <p:nvPr/>
        </p:nvSpPr>
        <p:spPr bwMode="auto">
          <a:xfrm>
            <a:off x="500856" y="1542960"/>
            <a:ext cx="8135937" cy="22860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18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indent="0">
              <a:lnSpc>
                <a:spcPct val="120000"/>
              </a:lnSpc>
              <a:buFontTx/>
              <a:buNone/>
            </a:pPr>
            <a:r>
              <a:rPr lang="en-US" altLang="zh-CN" sz="2000" kern="0" dirty="0">
                <a:ea typeface="黑体" panose="02010609060101010101" pitchFamily="49" charset="-122"/>
              </a:rPr>
              <a:t>    </a:t>
            </a:r>
            <a:r>
              <a:rPr lang="zh-CN" altLang="en-US" sz="2000" b="1" kern="0" dirty="0">
                <a:latin typeface="楷体_GB2312" pitchFamily="49" charset="-122"/>
                <a:ea typeface="楷体_GB2312" pitchFamily="49" charset="-122"/>
              </a:rPr>
              <a:t>人工神经元的工作过程 </a:t>
            </a:r>
          </a:p>
          <a:p>
            <a:pPr marL="190500" lvl="1" indent="387350" algn="just">
              <a:lnSpc>
                <a:spcPct val="120000"/>
              </a:lnSpc>
              <a:buFontTx/>
              <a:buNone/>
            </a:pPr>
            <a:r>
              <a:rPr lang="zh-CN" altLang="en-US" kern="0" dirty="0"/>
              <a:t>    对于某个处理单元（神经元）来说，假设</a:t>
            </a:r>
            <a:r>
              <a:rPr lang="zh-CN" altLang="en-US" u="sng" kern="0" dirty="0"/>
              <a:t>来自其他处理单元（神经元）</a:t>
            </a:r>
            <a:r>
              <a:rPr lang="en-US" altLang="zh-CN" u="sng" kern="0" dirty="0" err="1"/>
              <a:t>i</a:t>
            </a:r>
            <a:r>
              <a:rPr lang="zh-CN" altLang="en-US" u="sng" kern="0" dirty="0"/>
              <a:t>的信息为</a:t>
            </a:r>
            <a:r>
              <a:rPr lang="en-US" altLang="zh-CN" u="sng" kern="0" dirty="0"/>
              <a:t>X</a:t>
            </a:r>
            <a:r>
              <a:rPr lang="en-US" altLang="zh-CN" kern="0" baseline="-30000" dirty="0"/>
              <a:t>i</a:t>
            </a:r>
            <a:r>
              <a:rPr lang="zh-CN" altLang="en-US" kern="0" dirty="0"/>
              <a:t>，它们与</a:t>
            </a:r>
            <a:r>
              <a:rPr lang="zh-CN" altLang="en-US" u="sng" kern="0" dirty="0"/>
              <a:t>本处理单元的</a:t>
            </a:r>
            <a:r>
              <a:rPr lang="zh-CN" altLang="en-US" b="1" u="sng" kern="0" dirty="0"/>
              <a:t>互相作用强度</a:t>
            </a:r>
            <a:r>
              <a:rPr lang="zh-CN" altLang="en-US" kern="0" dirty="0"/>
              <a:t>即</a:t>
            </a:r>
            <a:r>
              <a:rPr lang="zh-CN" altLang="en-US" b="1" u="sng" kern="0" dirty="0"/>
              <a:t>连接权值</a:t>
            </a:r>
            <a:r>
              <a:rPr lang="zh-CN" altLang="en-US" kern="0" dirty="0"/>
              <a:t>为</a:t>
            </a:r>
            <a:r>
              <a:rPr lang="en-US" altLang="zh-CN" kern="0" dirty="0">
                <a:solidFill>
                  <a:srgbClr val="FF0000"/>
                </a:solidFill>
              </a:rPr>
              <a:t>W</a:t>
            </a:r>
            <a:r>
              <a:rPr lang="en-US" altLang="zh-CN" kern="0" baseline="-30000" dirty="0">
                <a:solidFill>
                  <a:srgbClr val="FF0000"/>
                </a:solidFill>
              </a:rPr>
              <a:t>i</a:t>
            </a:r>
            <a:r>
              <a:rPr lang="en-US" altLang="zh-CN" kern="0" dirty="0"/>
              <a:t>, </a:t>
            </a:r>
            <a:r>
              <a:rPr lang="en-US" altLang="zh-CN" kern="0" dirty="0" err="1"/>
              <a:t>i</a:t>
            </a:r>
            <a:r>
              <a:rPr lang="en-US" altLang="zh-CN" kern="0" dirty="0"/>
              <a:t>=0,1,…,n-1, </a:t>
            </a:r>
            <a:r>
              <a:rPr lang="zh-CN" altLang="en-US" u="sng" kern="0" dirty="0"/>
              <a:t>处理单元的</a:t>
            </a:r>
            <a:r>
              <a:rPr lang="zh-CN" altLang="en-US" b="1" u="sng" kern="0" dirty="0"/>
              <a:t>内部阈值为</a:t>
            </a:r>
            <a:r>
              <a:rPr lang="en-US" altLang="zh-CN" b="1" u="sng" kern="0" dirty="0"/>
              <a:t>θ</a:t>
            </a:r>
            <a:r>
              <a:rPr lang="zh-CN" altLang="en-US" kern="0" dirty="0"/>
              <a:t>。那么本处理单元（神经元）的输入为</a:t>
            </a:r>
          </a:p>
        </p:txBody>
      </p:sp>
      <p:graphicFrame>
        <p:nvGraphicFramePr>
          <p:cNvPr id="6" name="Object 1035"/>
          <p:cNvGraphicFramePr>
            <a:graphicFrameLocks noChangeAspect="1"/>
          </p:cNvGraphicFramePr>
          <p:nvPr>
            <p:extLst>
              <p:ext uri="{D42A27DB-BD31-4B8C-83A1-F6EECF244321}">
                <p14:modId xmlns:p14="http://schemas.microsoft.com/office/powerpoint/2010/main" val="2250972264"/>
              </p:ext>
            </p:extLst>
          </p:nvPr>
        </p:nvGraphicFramePr>
        <p:xfrm>
          <a:off x="3059832" y="3373438"/>
          <a:ext cx="1858963" cy="788987"/>
        </p:xfrm>
        <a:graphic>
          <a:graphicData uri="http://schemas.openxmlformats.org/presentationml/2006/ole">
            <mc:AlternateContent xmlns:mc="http://schemas.openxmlformats.org/markup-compatibility/2006">
              <mc:Choice xmlns:v="urn:schemas-microsoft-com:vml" Requires="v">
                <p:oleObj spid="_x0000_s14344" name="Equation" r:id="rId3" imgW="457200" imgH="431640" progId="Equation.DSMT4">
                  <p:embed/>
                </p:oleObj>
              </mc:Choice>
              <mc:Fallback>
                <p:oleObj name="Equation" r:id="rId3" imgW="457200" imgH="431640" progId="Equation.DSMT4">
                  <p:embed/>
                  <p:pic>
                    <p:nvPicPr>
                      <p:cNvPr id="0" name=""/>
                      <p:cNvPicPr>
                        <a:picLocks noChangeAspect="1" noChangeArrowheads="1"/>
                      </p:cNvPicPr>
                      <p:nvPr/>
                    </p:nvPicPr>
                    <p:blipFill>
                      <a:blip r:embed="rId4"/>
                      <a:srcRect/>
                      <a:stretch>
                        <a:fillRect/>
                      </a:stretch>
                    </p:blipFill>
                    <p:spPr bwMode="auto">
                      <a:xfrm>
                        <a:off x="3059832" y="3373438"/>
                        <a:ext cx="1858963"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1036"/>
          <p:cNvSpPr>
            <a:spLocks noChangeArrowheads="1"/>
          </p:cNvSpPr>
          <p:nvPr/>
        </p:nvSpPr>
        <p:spPr bwMode="auto">
          <a:xfrm>
            <a:off x="768350" y="4221088"/>
            <a:ext cx="296545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19050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nSpc>
                <a:spcPct val="120000"/>
              </a:lnSpc>
              <a:spcBef>
                <a:spcPct val="20000"/>
              </a:spcBef>
              <a:buClr>
                <a:schemeClr val="folHlink"/>
              </a:buClr>
              <a:buSzPct val="70000"/>
              <a:buFont typeface="Wingdings" panose="05000000000000000000" pitchFamily="2" charset="2"/>
              <a:buNone/>
            </a:pPr>
            <a:r>
              <a:rPr lang="zh-CN" altLang="en-US" sz="2200" dirty="0"/>
              <a:t>而处理单元的输出为</a:t>
            </a:r>
          </a:p>
        </p:txBody>
      </p:sp>
      <p:graphicFrame>
        <p:nvGraphicFramePr>
          <p:cNvPr id="9" name="Object 1038"/>
          <p:cNvGraphicFramePr>
            <a:graphicFrameLocks noChangeAspect="1"/>
          </p:cNvGraphicFramePr>
          <p:nvPr>
            <p:extLst>
              <p:ext uri="{D42A27DB-BD31-4B8C-83A1-F6EECF244321}">
                <p14:modId xmlns:p14="http://schemas.microsoft.com/office/powerpoint/2010/main" val="3324569147"/>
              </p:ext>
            </p:extLst>
          </p:nvPr>
        </p:nvGraphicFramePr>
        <p:xfrm>
          <a:off x="2733675" y="4490963"/>
          <a:ext cx="2955925" cy="936625"/>
        </p:xfrm>
        <a:graphic>
          <a:graphicData uri="http://schemas.openxmlformats.org/presentationml/2006/ole">
            <mc:AlternateContent xmlns:mc="http://schemas.openxmlformats.org/markup-compatibility/2006">
              <mc:Choice xmlns:v="urn:schemas-microsoft-com:vml" Requires="v">
                <p:oleObj spid="_x0000_s14345" name="Equation" r:id="rId5" imgW="1130040" imgH="431640" progId="Equation.DSMT4">
                  <p:embed/>
                </p:oleObj>
              </mc:Choice>
              <mc:Fallback>
                <p:oleObj name="Equation" r:id="rId5" imgW="1130040" imgH="431640" progId="Equation.DSMT4">
                  <p:embed/>
                  <p:pic>
                    <p:nvPicPr>
                      <p:cNvPr id="0" name=""/>
                      <p:cNvPicPr>
                        <a:picLocks noChangeAspect="1" noChangeArrowheads="1"/>
                      </p:cNvPicPr>
                      <p:nvPr/>
                    </p:nvPicPr>
                    <p:blipFill>
                      <a:blip r:embed="rId6"/>
                      <a:srcRect/>
                      <a:stretch>
                        <a:fillRect/>
                      </a:stretch>
                    </p:blipFill>
                    <p:spPr bwMode="auto">
                      <a:xfrm>
                        <a:off x="2733675" y="4490963"/>
                        <a:ext cx="295592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40"/>
          <p:cNvSpPr>
            <a:spLocks noChangeArrowheads="1"/>
          </p:cNvSpPr>
          <p:nvPr/>
        </p:nvSpPr>
        <p:spPr bwMode="auto">
          <a:xfrm>
            <a:off x="684213" y="5661025"/>
            <a:ext cx="800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latin typeface="宋体" panose="02010600030101010101" pitchFamily="2" charset="-122"/>
              </a:rPr>
              <a:t>式中，</a:t>
            </a:r>
            <a:r>
              <a:rPr lang="en-US" altLang="zh-CN" sz="2000" u="sng" dirty="0">
                <a:latin typeface="Verdana" panose="020B0604030504040204" pitchFamily="34" charset="0"/>
              </a:rPr>
              <a:t>x</a:t>
            </a:r>
            <a:r>
              <a:rPr lang="en-US" altLang="zh-CN" sz="2000" u="sng" baseline="-30000" dirty="0">
                <a:latin typeface="Verdana" panose="020B0604030504040204" pitchFamily="34" charset="0"/>
              </a:rPr>
              <a:t>i</a:t>
            </a:r>
            <a:r>
              <a:rPr lang="zh-CN" altLang="en-US" sz="2000" u="sng" dirty="0">
                <a:latin typeface="宋体" panose="02010600030101010101" pitchFamily="2" charset="-122"/>
              </a:rPr>
              <a:t>为第</a:t>
            </a:r>
            <a:r>
              <a:rPr lang="en-US" altLang="zh-CN" sz="2000" u="sng" dirty="0" err="1">
                <a:latin typeface="Verdana" panose="020B0604030504040204" pitchFamily="34" charset="0"/>
              </a:rPr>
              <a:t>i</a:t>
            </a:r>
            <a:r>
              <a:rPr lang="zh-CN" altLang="en-US" sz="2000" u="sng" dirty="0">
                <a:latin typeface="宋体" panose="02010600030101010101" pitchFamily="2" charset="-122"/>
              </a:rPr>
              <a:t>个元素的输入</a:t>
            </a:r>
            <a:r>
              <a:rPr lang="zh-CN" altLang="en-US" sz="2000" dirty="0">
                <a:latin typeface="宋体" panose="02010600030101010101" pitchFamily="2" charset="-122"/>
              </a:rPr>
              <a:t>，</a:t>
            </a:r>
            <a:r>
              <a:rPr lang="en-US" altLang="zh-CN" sz="2000" b="1" dirty="0" err="1">
                <a:latin typeface="Verdana" panose="020B0604030504040204" pitchFamily="34" charset="0"/>
              </a:rPr>
              <a:t>w</a:t>
            </a:r>
            <a:r>
              <a:rPr lang="en-US" altLang="zh-CN" sz="2000" b="1" baseline="-30000" dirty="0" err="1">
                <a:latin typeface="Verdana" panose="020B0604030504040204" pitchFamily="34" charset="0"/>
              </a:rPr>
              <a:t>i</a:t>
            </a:r>
            <a:r>
              <a:rPr lang="zh-CN" altLang="en-US" sz="2000" dirty="0">
                <a:latin typeface="宋体" panose="02010600030101010101" pitchFamily="2" charset="-122"/>
              </a:rPr>
              <a:t>为第</a:t>
            </a:r>
            <a:r>
              <a:rPr lang="en-US" altLang="zh-CN" sz="2000" dirty="0" err="1">
                <a:latin typeface="Verdana" panose="020B0604030504040204" pitchFamily="34" charset="0"/>
              </a:rPr>
              <a:t>i</a:t>
            </a:r>
            <a:r>
              <a:rPr lang="zh-CN" altLang="en-US" sz="2000" dirty="0">
                <a:latin typeface="宋体" panose="02010600030101010101" pitchFamily="2" charset="-122"/>
              </a:rPr>
              <a:t>个处理单元与本处理单元的</a:t>
            </a:r>
            <a:r>
              <a:rPr lang="zh-CN" altLang="en-US" sz="2000" b="1" u="sng" dirty="0">
                <a:latin typeface="宋体" panose="02010600030101010101" pitchFamily="2" charset="-122"/>
              </a:rPr>
              <a:t>互联权重</a:t>
            </a:r>
            <a:r>
              <a:rPr lang="zh-CN" altLang="en-US" sz="2000" dirty="0">
                <a:latin typeface="宋体" panose="02010600030101010101" pitchFamily="2" charset="-122"/>
              </a:rPr>
              <a:t>。</a:t>
            </a:r>
            <a:r>
              <a:rPr lang="en-US" altLang="zh-CN" sz="2000" b="1" dirty="0">
                <a:solidFill>
                  <a:srgbClr val="FF0000"/>
                </a:solidFill>
                <a:latin typeface="Verdana" panose="020B0604030504040204" pitchFamily="34" charset="0"/>
              </a:rPr>
              <a:t>f</a:t>
            </a:r>
            <a:r>
              <a:rPr lang="zh-CN" altLang="en-US" sz="2000" b="1" dirty="0">
                <a:solidFill>
                  <a:srgbClr val="FF0000"/>
                </a:solidFill>
                <a:latin typeface="宋体" panose="02010600030101010101" pitchFamily="2" charset="-122"/>
              </a:rPr>
              <a:t>称为激发函数或作用函数</a:t>
            </a:r>
            <a:r>
              <a:rPr lang="zh-CN" altLang="en-US" sz="2000" dirty="0">
                <a:solidFill>
                  <a:srgbClr val="FF0000"/>
                </a:solidFill>
                <a:latin typeface="宋体" panose="02010600030101010101" pitchFamily="2" charset="-122"/>
              </a:rPr>
              <a:t>，</a:t>
            </a:r>
            <a:r>
              <a:rPr lang="zh-CN" altLang="en-US" sz="2000" u="sng" dirty="0">
                <a:solidFill>
                  <a:srgbClr val="FF0000"/>
                </a:solidFill>
                <a:latin typeface="宋体" panose="02010600030101010101" pitchFamily="2" charset="-122"/>
              </a:rPr>
              <a:t>它决定</a:t>
            </a:r>
            <a:r>
              <a:rPr lang="zh-CN" altLang="en-US" sz="2000" b="1" u="sng" dirty="0">
                <a:solidFill>
                  <a:srgbClr val="FF0000"/>
                </a:solidFill>
                <a:latin typeface="宋体" panose="02010600030101010101" pitchFamily="2" charset="-122"/>
              </a:rPr>
              <a:t>节点（神经元）的输出</a:t>
            </a:r>
            <a:r>
              <a:rPr lang="zh-CN" altLang="en-US" sz="2000" dirty="0">
                <a:latin typeface="宋体" panose="02010600030101010101" pitchFamily="2" charset="-122"/>
              </a:rPr>
              <a:t>。</a:t>
            </a:r>
          </a:p>
        </p:txBody>
      </p:sp>
      <p:sp>
        <p:nvSpPr>
          <p:cNvPr id="3" name="文本框 2"/>
          <p:cNvSpPr txBox="1"/>
          <p:nvPr/>
        </p:nvSpPr>
        <p:spPr>
          <a:xfrm>
            <a:off x="421432" y="1057135"/>
            <a:ext cx="3312368" cy="369332"/>
          </a:xfrm>
          <a:prstGeom prst="rect">
            <a:avLst/>
          </a:prstGeom>
          <a:noFill/>
          <a:ln>
            <a:solidFill>
              <a:srgbClr val="FF0000"/>
            </a:solidFill>
          </a:ln>
        </p:spPr>
        <p:txBody>
          <a:bodyPr wrap="square" rtlCol="0">
            <a:spAutoFit/>
          </a:bodyPr>
          <a:lstStyle/>
          <a:p>
            <a:r>
              <a:rPr lang="zh-CN" altLang="en-US" dirty="0"/>
              <a:t>感知器只是激发函数中的一种！</a:t>
            </a:r>
          </a:p>
        </p:txBody>
      </p:sp>
      <p:sp>
        <p:nvSpPr>
          <p:cNvPr id="8" name="矩形 7"/>
          <p:cNvSpPr/>
          <p:nvPr/>
        </p:nvSpPr>
        <p:spPr>
          <a:xfrm>
            <a:off x="6175702" y="4718407"/>
            <a:ext cx="1677062" cy="369332"/>
          </a:xfrm>
          <a:prstGeom prst="rect">
            <a:avLst/>
          </a:prstGeom>
          <a:ln>
            <a:solidFill>
              <a:srgbClr val="FF0000"/>
            </a:solidFill>
          </a:ln>
        </p:spPr>
        <p:txBody>
          <a:bodyPr wrap="none">
            <a:spAutoFit/>
          </a:bodyPr>
          <a:lstStyle/>
          <a:p>
            <a:r>
              <a:rPr lang="en-US" altLang="zh-CN" b="1" dirty="0">
                <a:latin typeface="Verdana" panose="020B0604030504040204" pitchFamily="34" charset="0"/>
              </a:rPr>
              <a:t>f</a:t>
            </a:r>
            <a:r>
              <a:rPr lang="zh-CN" altLang="en-US" b="1" dirty="0">
                <a:latin typeface="宋体" panose="02010600030101010101" pitchFamily="2" charset="-122"/>
              </a:rPr>
              <a:t>称为激发函数</a:t>
            </a:r>
            <a:endParaRPr lang="zh-CN" altLang="en-US" dirty="0"/>
          </a:p>
        </p:txBody>
      </p:sp>
      <p:cxnSp>
        <p:nvCxnSpPr>
          <p:cNvPr id="12" name="曲线连接符 11"/>
          <p:cNvCxnSpPr>
            <a:endCxn id="8" idx="0"/>
          </p:cNvCxnSpPr>
          <p:nvPr/>
        </p:nvCxnSpPr>
        <p:spPr>
          <a:xfrm flipV="1">
            <a:off x="3619099" y="4718407"/>
            <a:ext cx="3395134" cy="65349"/>
          </a:xfrm>
          <a:prstGeom prst="curvedConnector4">
            <a:avLst>
              <a:gd name="adj1" fmla="val -4874"/>
              <a:gd name="adj2" fmla="val 44981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467899"/>
      </p:ext>
    </p:extLst>
  </p:cSld>
  <p:clrMapOvr>
    <a:masterClrMapping/>
  </p:clrMapOvr>
  <p:transition>
    <p:blinds dir="vert"/>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关于深度学习： </a:t>
            </a:r>
            <a:r>
              <a:rPr lang="en-US" altLang="zh-CN" dirty="0"/>
              <a:t>2014 Nature</a:t>
            </a:r>
            <a:r>
              <a:rPr lang="zh-CN" altLang="en-US" dirty="0"/>
              <a:t>文章</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543490" y="1485421"/>
            <a:ext cx="7812412" cy="4521113"/>
          </a:xfrm>
          <a:prstGeom prst="rect">
            <a:avLst/>
          </a:prstGeom>
        </p:spPr>
      </p:pic>
      <p:cxnSp>
        <p:nvCxnSpPr>
          <p:cNvPr id="7" name="直接连接符 6"/>
          <p:cNvCxnSpPr/>
          <p:nvPr/>
        </p:nvCxnSpPr>
        <p:spPr>
          <a:xfrm>
            <a:off x="849296" y="5733256"/>
            <a:ext cx="4010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849296" y="6006534"/>
            <a:ext cx="6675032" cy="142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467544" y="3645024"/>
            <a:ext cx="3528392" cy="129614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7117198"/>
      </p:ext>
    </p:extLst>
  </p:cSld>
  <p:clrMapOvr>
    <a:masterClrMapping/>
  </p:clrMapOvr>
  <p:transition>
    <p:blinds dir="vert"/>
  </p:transition>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神经元中的激发函数</a:t>
            </a:r>
          </a:p>
        </p:txBody>
      </p:sp>
      <p:sp>
        <p:nvSpPr>
          <p:cNvPr id="4" name="文本占位符 3"/>
          <p:cNvSpPr>
            <a:spLocks noGrp="1"/>
          </p:cNvSpPr>
          <p:nvPr>
            <p:ph type="body" sz="quarter" idx="14"/>
          </p:nvPr>
        </p:nvSpPr>
        <p:spPr/>
        <p:txBody>
          <a:bodyPr/>
          <a:lstStyle/>
          <a:p>
            <a:endParaRPr lang="zh-CN" altLang="en-US"/>
          </a:p>
        </p:txBody>
      </p:sp>
      <p:sp>
        <p:nvSpPr>
          <p:cNvPr id="5" name="Rectangle 3"/>
          <p:cNvSpPr txBox="1">
            <a:spLocks noChangeArrowheads="1"/>
          </p:cNvSpPr>
          <p:nvPr/>
        </p:nvSpPr>
        <p:spPr bwMode="auto">
          <a:xfrm>
            <a:off x="762000" y="5410200"/>
            <a:ext cx="8274496" cy="9715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18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a:lnSpc>
                <a:spcPct val="120000"/>
              </a:lnSpc>
              <a:buFontTx/>
              <a:buNone/>
            </a:pPr>
            <a:r>
              <a:rPr lang="en-US" altLang="zh-CN" sz="2000" kern="0" dirty="0"/>
              <a:t>   (a)</a:t>
            </a:r>
            <a:r>
              <a:rPr lang="zh-CN" altLang="en-US" sz="2000" kern="0" dirty="0">
                <a:latin typeface="宋体" panose="02010600030101010101" pitchFamily="2" charset="-122"/>
              </a:rPr>
              <a:t>阈值型（感知器）</a:t>
            </a:r>
            <a:r>
              <a:rPr lang="en-US" altLang="zh-CN" sz="2000" kern="0" dirty="0"/>
              <a:t>(b)</a:t>
            </a:r>
            <a:r>
              <a:rPr lang="zh-CN" altLang="en-US" sz="2000" kern="0" dirty="0">
                <a:latin typeface="宋体" panose="02010600030101010101" pitchFamily="2" charset="-122"/>
              </a:rPr>
              <a:t>分段线性型</a:t>
            </a:r>
            <a:r>
              <a:rPr lang="zh-CN" altLang="en-US" sz="2000" kern="0" dirty="0"/>
              <a:t>    </a:t>
            </a:r>
            <a:r>
              <a:rPr lang="en-US" altLang="zh-CN" sz="2000" kern="0" dirty="0"/>
              <a:t>(c) </a:t>
            </a:r>
            <a:r>
              <a:rPr lang="en-US" altLang="zh-CN" sz="2000" kern="0" dirty="0">
                <a:solidFill>
                  <a:srgbClr val="FF0000"/>
                </a:solidFill>
              </a:rPr>
              <a:t>Sigmoid</a:t>
            </a:r>
            <a:r>
              <a:rPr lang="zh-CN" altLang="en-US" sz="2000" kern="0" dirty="0">
                <a:latin typeface="宋体" panose="02010600030101010101" pitchFamily="2" charset="-122"/>
              </a:rPr>
              <a:t>函数型</a:t>
            </a:r>
            <a:r>
              <a:rPr lang="zh-CN" altLang="en-US" sz="2000" kern="0" dirty="0"/>
              <a:t>   </a:t>
            </a:r>
            <a:r>
              <a:rPr lang="en-US" altLang="zh-CN" sz="2000" kern="0" dirty="0"/>
              <a:t>(d)</a:t>
            </a:r>
            <a:r>
              <a:rPr lang="zh-CN" altLang="en-US" sz="2000" kern="0" dirty="0">
                <a:latin typeface="宋体" panose="02010600030101010101" pitchFamily="2" charset="-122"/>
              </a:rPr>
              <a:t>双曲正切型</a:t>
            </a:r>
            <a:r>
              <a:rPr lang="zh-CN" altLang="en-US" sz="2000" kern="0" dirty="0"/>
              <a:t> </a:t>
            </a:r>
          </a:p>
          <a:p>
            <a:pPr algn="ctr">
              <a:lnSpc>
                <a:spcPct val="120000"/>
              </a:lnSpc>
              <a:buFontTx/>
              <a:buNone/>
            </a:pPr>
            <a:r>
              <a:rPr lang="zh-CN" altLang="en-US" sz="2000" kern="0" dirty="0">
                <a:latin typeface="宋体" panose="02010600030101010101" pitchFamily="2" charset="-122"/>
              </a:rPr>
              <a:t>图</a:t>
            </a:r>
            <a:r>
              <a:rPr lang="zh-CN" altLang="en-US" sz="2000" kern="0" dirty="0"/>
              <a:t> </a:t>
            </a:r>
            <a:r>
              <a:rPr lang="zh-CN" altLang="en-US" sz="2000" b="1" kern="0" dirty="0">
                <a:solidFill>
                  <a:srgbClr val="FF0000"/>
                </a:solidFill>
                <a:latin typeface="宋体" panose="02010600030101010101" pitchFamily="2" charset="-122"/>
              </a:rPr>
              <a:t>常用的激发函数</a:t>
            </a:r>
            <a:r>
              <a:rPr lang="zh-CN" altLang="en-US" sz="2000" kern="0" dirty="0"/>
              <a:t> </a:t>
            </a:r>
          </a:p>
        </p:txBody>
      </p:sp>
      <p:pic>
        <p:nvPicPr>
          <p:cNvPr id="6" name="Picture 5" descr="6t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971800"/>
            <a:ext cx="7924800" cy="23050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7"/>
          <p:cNvGraphicFramePr>
            <a:graphicFrameLocks noChangeAspect="1"/>
          </p:cNvGraphicFramePr>
          <p:nvPr>
            <p:extLst>
              <p:ext uri="{D42A27DB-BD31-4B8C-83A1-F6EECF244321}">
                <p14:modId xmlns:p14="http://schemas.microsoft.com/office/powerpoint/2010/main" val="2570823200"/>
              </p:ext>
            </p:extLst>
          </p:nvPr>
        </p:nvGraphicFramePr>
        <p:xfrm>
          <a:off x="1542450" y="2200644"/>
          <a:ext cx="1885950" cy="685800"/>
        </p:xfrm>
        <a:graphic>
          <a:graphicData uri="http://schemas.openxmlformats.org/presentationml/2006/ole">
            <mc:AlternateContent xmlns:mc="http://schemas.openxmlformats.org/markup-compatibility/2006">
              <mc:Choice xmlns:v="urn:schemas-microsoft-com:vml" Requires="v">
                <p:oleObj spid="_x0000_s15365" r:id="rId4" imgW="825142" imgH="406224" progId="Equation.3">
                  <p:embed/>
                </p:oleObj>
              </mc:Choice>
              <mc:Fallback>
                <p:oleObj r:id="rId4" imgW="825142" imgH="40622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450" y="2200644"/>
                        <a:ext cx="1885950" cy="685800"/>
                      </a:xfrm>
                      <a:prstGeom prst="rect">
                        <a:avLst/>
                      </a:prstGeom>
                      <a:noFill/>
                    </p:spPr>
                  </p:pic>
                </p:oleObj>
              </mc:Fallback>
            </mc:AlternateContent>
          </a:graphicData>
        </a:graphic>
      </p:graphicFrame>
      <p:sp>
        <p:nvSpPr>
          <p:cNvPr id="8" name="Rectangle 8"/>
          <p:cNvSpPr>
            <a:spLocks noChangeArrowheads="1"/>
          </p:cNvSpPr>
          <p:nvPr/>
        </p:nvSpPr>
        <p:spPr bwMode="auto">
          <a:xfrm>
            <a:off x="685800" y="23622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19050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nSpc>
                <a:spcPct val="120000"/>
              </a:lnSpc>
              <a:spcBef>
                <a:spcPct val="20000"/>
              </a:spcBef>
              <a:buClr>
                <a:schemeClr val="folHlink"/>
              </a:buClr>
              <a:buSzPct val="70000"/>
              <a:buFont typeface="Wingdings" panose="05000000000000000000" pitchFamily="2" charset="2"/>
              <a:buNone/>
            </a:pPr>
            <a:r>
              <a:rPr lang="zh-CN" altLang="en-US" sz="2000"/>
              <a:t>这里，</a:t>
            </a:r>
          </a:p>
        </p:txBody>
      </p:sp>
      <p:sp>
        <p:nvSpPr>
          <p:cNvPr id="9" name="Rectangle 11"/>
          <p:cNvSpPr>
            <a:spLocks noChangeArrowheads="1"/>
          </p:cNvSpPr>
          <p:nvPr/>
        </p:nvSpPr>
        <p:spPr bwMode="auto">
          <a:xfrm>
            <a:off x="757732" y="1671935"/>
            <a:ext cx="7924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t>激发函数</a:t>
            </a:r>
            <a:r>
              <a:rPr lang="zh-CN" altLang="en-US" sz="2000" dirty="0"/>
              <a:t>一般具有</a:t>
            </a:r>
            <a:r>
              <a:rPr lang="zh-CN" altLang="en-US" sz="2000" b="1" u="sng" dirty="0">
                <a:solidFill>
                  <a:srgbClr val="FF0000"/>
                </a:solidFill>
              </a:rPr>
              <a:t>非线性特性</a:t>
            </a:r>
            <a:r>
              <a:rPr lang="en-US" altLang="zh-CN" sz="2000" dirty="0"/>
              <a:t>, </a:t>
            </a:r>
            <a:r>
              <a:rPr lang="zh-CN" altLang="en-US" sz="2000" u="sng" dirty="0"/>
              <a:t>常用的非线性激发函数</a:t>
            </a:r>
            <a:r>
              <a:rPr lang="zh-CN" altLang="en-US" sz="2000" dirty="0"/>
              <a:t>如图所示</a:t>
            </a:r>
          </a:p>
        </p:txBody>
      </p:sp>
      <p:sp>
        <p:nvSpPr>
          <p:cNvPr id="10" name="Rectangle 12"/>
          <p:cNvSpPr>
            <a:spLocks noChangeArrowheads="1"/>
          </p:cNvSpPr>
          <p:nvPr/>
        </p:nvSpPr>
        <p:spPr bwMode="auto">
          <a:xfrm>
            <a:off x="3200400" y="23622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19050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nSpc>
                <a:spcPct val="120000"/>
              </a:lnSpc>
              <a:spcBef>
                <a:spcPct val="20000"/>
              </a:spcBef>
              <a:buClr>
                <a:schemeClr val="folHlink"/>
              </a:buClr>
              <a:buSzPct val="70000"/>
              <a:buFont typeface="Wingdings" panose="05000000000000000000" pitchFamily="2" charset="2"/>
              <a:buNone/>
            </a:pPr>
            <a:r>
              <a:rPr lang="zh-CN" altLang="en-US" sz="2000" dirty="0"/>
              <a:t>称为</a:t>
            </a:r>
            <a:r>
              <a:rPr lang="zh-CN" altLang="en-US" sz="2000" b="1" dirty="0"/>
              <a:t>激活值</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6800" y="4652978"/>
            <a:ext cx="1590672" cy="369587"/>
          </a:xfrm>
          <a:prstGeom prst="rect">
            <a:avLst/>
          </a:prstGeom>
        </p:spPr>
      </p:pic>
      <p:sp>
        <p:nvSpPr>
          <p:cNvPr id="3" name="圆角矩形 2"/>
          <p:cNvSpPr/>
          <p:nvPr/>
        </p:nvSpPr>
        <p:spPr>
          <a:xfrm>
            <a:off x="4876800" y="4652978"/>
            <a:ext cx="1590672" cy="3695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曲线连接符 12"/>
          <p:cNvCxnSpPr/>
          <p:nvPr/>
        </p:nvCxnSpPr>
        <p:spPr>
          <a:xfrm rot="5400000" flipH="1" flipV="1">
            <a:off x="5512799" y="5305903"/>
            <a:ext cx="566675" cy="1270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669707"/>
      </p:ext>
    </p:extLst>
  </p:cSld>
  <p:clrMapOvr>
    <a:masterClrMapping/>
  </p:clrMapOvr>
  <p:transition>
    <p:blinds dir="vert"/>
  </p:transition>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神经元中的激发函数</a:t>
            </a:r>
          </a:p>
        </p:txBody>
      </p:sp>
      <p:sp>
        <p:nvSpPr>
          <p:cNvPr id="3" name="内容占位符 2"/>
          <p:cNvSpPr>
            <a:spLocks noGrp="1"/>
          </p:cNvSpPr>
          <p:nvPr>
            <p:ph idx="1"/>
          </p:nvPr>
        </p:nvSpPr>
        <p:spPr>
          <a:xfrm>
            <a:off x="609600" y="1500175"/>
            <a:ext cx="8426896" cy="4809145"/>
          </a:xfrm>
        </p:spPr>
        <p:txBody>
          <a:bodyPr>
            <a:normAutofit fontScale="92500" lnSpcReduction="10000"/>
          </a:bodyPr>
          <a:lstStyle/>
          <a:p>
            <a:pPr>
              <a:lnSpc>
                <a:spcPct val="110000"/>
              </a:lnSpc>
            </a:pPr>
            <a:r>
              <a:rPr lang="zh-CN" altLang="en-US" sz="2200" b="1" dirty="0"/>
              <a:t>阈值型函数</a:t>
            </a:r>
            <a:r>
              <a:rPr lang="zh-CN" altLang="en-US" sz="2200" dirty="0"/>
              <a:t>又称</a:t>
            </a:r>
            <a:r>
              <a:rPr lang="zh-CN" altLang="en-US" sz="2200" b="1" u="sng" dirty="0">
                <a:latin typeface="宋体" panose="02010600030101010101" pitchFamily="2" charset="-122"/>
              </a:rPr>
              <a:t>阶跃函数</a:t>
            </a:r>
            <a:r>
              <a:rPr lang="zh-CN" altLang="en-US" sz="2200" dirty="0">
                <a:latin typeface="宋体" panose="02010600030101010101" pitchFamily="2" charset="-122"/>
              </a:rPr>
              <a:t>，它表示</a:t>
            </a:r>
            <a:r>
              <a:rPr lang="zh-CN" altLang="en-US" sz="2200" u="sng" dirty="0">
                <a:latin typeface="宋体" panose="02010600030101010101" pitchFamily="2" charset="-122"/>
              </a:rPr>
              <a:t>激活值</a:t>
            </a:r>
            <a:r>
              <a:rPr lang="en-US" altLang="zh-CN" sz="2200" u="sng" dirty="0">
                <a:latin typeface="宋体" panose="02010600030101010101" pitchFamily="2" charset="-122"/>
              </a:rPr>
              <a:t>σ</a:t>
            </a:r>
            <a:r>
              <a:rPr lang="zh-CN" altLang="en-US" sz="2200" u="sng" dirty="0">
                <a:latin typeface="宋体" panose="02010600030101010101" pitchFamily="2" charset="-122"/>
              </a:rPr>
              <a:t>和其输出</a:t>
            </a:r>
            <a:r>
              <a:rPr lang="en-US" altLang="zh-CN" sz="2200" u="sng" dirty="0">
                <a:latin typeface="宋体" panose="02010600030101010101" pitchFamily="2" charset="-122"/>
              </a:rPr>
              <a:t>f(σ )</a:t>
            </a:r>
            <a:r>
              <a:rPr lang="zh-CN" altLang="en-US" sz="2200" u="sng" dirty="0">
                <a:latin typeface="宋体" panose="02010600030101010101" pitchFamily="2" charset="-122"/>
              </a:rPr>
              <a:t>之间的关系</a:t>
            </a:r>
            <a:r>
              <a:rPr lang="zh-CN" altLang="en-US" sz="2200" dirty="0">
                <a:latin typeface="宋体" panose="02010600030101010101" pitchFamily="2" charset="-122"/>
              </a:rPr>
              <a:t>。</a:t>
            </a:r>
            <a:endParaRPr lang="en-US" altLang="zh-CN" sz="2200" dirty="0">
              <a:latin typeface="宋体" panose="02010600030101010101" pitchFamily="2" charset="-122"/>
            </a:endParaRPr>
          </a:p>
          <a:p>
            <a:pPr marL="0" indent="0">
              <a:lnSpc>
                <a:spcPct val="110000"/>
              </a:lnSpc>
              <a:buNone/>
            </a:pPr>
            <a:r>
              <a:rPr lang="en-US" altLang="zh-CN" sz="2200" dirty="0">
                <a:latin typeface="宋体" panose="02010600030101010101" pitchFamily="2" charset="-122"/>
              </a:rPr>
              <a:t>    </a:t>
            </a:r>
            <a:r>
              <a:rPr lang="zh-CN" altLang="en-US" sz="2200" b="1" dirty="0">
                <a:latin typeface="宋体" panose="02010600030101010101" pitchFamily="2" charset="-122"/>
              </a:rPr>
              <a:t>阈值型函数</a:t>
            </a:r>
            <a:r>
              <a:rPr lang="zh-CN" altLang="en-US" sz="2200" dirty="0">
                <a:latin typeface="宋体" panose="02010600030101010101" pitchFamily="2" charset="-122"/>
              </a:rPr>
              <a:t>为激发函数的神经元是</a:t>
            </a:r>
            <a:r>
              <a:rPr lang="zh-CN" altLang="en-US" sz="2200" b="1" u="sng" dirty="0">
                <a:solidFill>
                  <a:srgbClr val="FF0000"/>
                </a:solidFill>
                <a:latin typeface="宋体" panose="02010600030101010101" pitchFamily="2" charset="-122"/>
              </a:rPr>
              <a:t>一种最简单的人工神经元</a:t>
            </a:r>
            <a:r>
              <a:rPr lang="zh-CN" altLang="en-US" sz="2200" dirty="0">
                <a:latin typeface="宋体" panose="02010600030101010101" pitchFamily="2" charset="-122"/>
              </a:rPr>
              <a:t>，也就是我们前面提到的</a:t>
            </a:r>
            <a:r>
              <a:rPr lang="zh-CN" altLang="en-US" sz="2200" b="1" dirty="0">
                <a:latin typeface="宋体" panose="02010600030101010101" pitchFamily="2" charset="-122"/>
              </a:rPr>
              <a:t>感知器模型</a:t>
            </a:r>
            <a:r>
              <a:rPr lang="zh-CN" altLang="en-US" sz="2200" dirty="0">
                <a:latin typeface="宋体" panose="02010600030101010101" pitchFamily="2" charset="-122"/>
              </a:rPr>
              <a:t>。</a:t>
            </a:r>
            <a:endParaRPr lang="en-US" altLang="zh-CN" sz="2200" dirty="0">
              <a:latin typeface="宋体" panose="02010600030101010101" pitchFamily="2" charset="-122"/>
            </a:endParaRPr>
          </a:p>
          <a:p>
            <a:pPr marL="0" indent="0">
              <a:buNone/>
            </a:pPr>
            <a:endParaRPr lang="en-US" altLang="zh-CN" sz="2200" dirty="0">
              <a:latin typeface="宋体" panose="02010600030101010101" pitchFamily="2" charset="-122"/>
            </a:endParaRPr>
          </a:p>
          <a:p>
            <a:pPr marL="342900" lvl="1" indent="-342900">
              <a:lnSpc>
                <a:spcPct val="100000"/>
              </a:lnSpc>
              <a:buClr>
                <a:schemeClr val="hlink"/>
              </a:buClr>
            </a:pPr>
            <a:r>
              <a:rPr lang="zh-CN" altLang="en-US" sz="2200" b="1" dirty="0">
                <a:latin typeface="宋体" panose="02010600030101010101" pitchFamily="2" charset="-122"/>
                <a:cs typeface="+mn-cs"/>
              </a:rPr>
              <a:t>线性分段函数</a:t>
            </a:r>
            <a:r>
              <a:rPr lang="zh-CN" altLang="en-US" sz="2200" dirty="0">
                <a:latin typeface="宋体" panose="02010600030101010101" pitchFamily="2" charset="-122"/>
                <a:cs typeface="+mn-cs"/>
              </a:rPr>
              <a:t>可以看作是</a:t>
            </a:r>
            <a:r>
              <a:rPr lang="zh-CN" altLang="en-US" sz="2200" u="sng" dirty="0">
                <a:latin typeface="宋体" panose="02010600030101010101" pitchFamily="2" charset="-122"/>
                <a:cs typeface="+mn-cs"/>
              </a:rPr>
              <a:t>一种最简单的</a:t>
            </a:r>
            <a:r>
              <a:rPr lang="zh-CN" altLang="en-US" sz="2200" b="1" u="sng" dirty="0">
                <a:latin typeface="宋体" panose="02010600030101010101" pitchFamily="2" charset="-122"/>
                <a:cs typeface="+mn-cs"/>
              </a:rPr>
              <a:t>非线性函数</a:t>
            </a:r>
            <a:r>
              <a:rPr lang="zh-CN" altLang="en-US" sz="2200" dirty="0">
                <a:latin typeface="宋体" panose="02010600030101010101" pitchFamily="2" charset="-122"/>
                <a:cs typeface="+mn-cs"/>
              </a:rPr>
              <a:t>，它的</a:t>
            </a:r>
            <a:r>
              <a:rPr lang="zh-CN" altLang="en-US" sz="2200" b="1" u="sng" dirty="0">
                <a:latin typeface="宋体" panose="02010600030101010101" pitchFamily="2" charset="-122"/>
                <a:cs typeface="+mn-cs"/>
              </a:rPr>
              <a:t>特点</a:t>
            </a:r>
            <a:r>
              <a:rPr lang="zh-CN" altLang="en-US" sz="2200" u="sng" dirty="0">
                <a:latin typeface="宋体" panose="02010600030101010101" pitchFamily="2" charset="-122"/>
                <a:cs typeface="+mn-cs"/>
              </a:rPr>
              <a:t>是将</a:t>
            </a:r>
            <a:r>
              <a:rPr lang="zh-CN" altLang="en-US" sz="2200" u="sng" dirty="0">
                <a:solidFill>
                  <a:srgbClr val="FF0000"/>
                </a:solidFill>
                <a:latin typeface="宋体" panose="02010600030101010101" pitchFamily="2" charset="-122"/>
                <a:cs typeface="+mn-cs"/>
              </a:rPr>
              <a:t>函数的值域限制在一定的范围内</a:t>
            </a:r>
            <a:r>
              <a:rPr lang="zh-CN" altLang="en-US" sz="2200" u="sng" dirty="0">
                <a:latin typeface="宋体" panose="02010600030101010101" pitchFamily="2" charset="-122"/>
                <a:cs typeface="+mn-cs"/>
              </a:rPr>
              <a:t>，其输入、输出之间在一定范围内满足线性关系，</a:t>
            </a:r>
            <a:r>
              <a:rPr lang="zh-CN" altLang="en-US" sz="2200" b="1" u="sng" dirty="0">
                <a:latin typeface="宋体" panose="02010600030101010101" pitchFamily="2" charset="-122"/>
                <a:cs typeface="+mn-cs"/>
              </a:rPr>
              <a:t>一直延续到输出为最大域值为止</a:t>
            </a:r>
            <a:r>
              <a:rPr lang="zh-CN" altLang="en-US" sz="2200" dirty="0">
                <a:latin typeface="宋体" panose="02010600030101010101" pitchFamily="2" charset="-122"/>
                <a:cs typeface="+mn-cs"/>
              </a:rPr>
              <a:t>。但</a:t>
            </a:r>
            <a:r>
              <a:rPr lang="zh-CN" altLang="en-US" sz="2200" u="sng" dirty="0">
                <a:latin typeface="宋体" panose="02010600030101010101" pitchFamily="2" charset="-122"/>
                <a:cs typeface="+mn-cs"/>
              </a:rPr>
              <a:t>当达到最大值后，输出就不再增大</a:t>
            </a:r>
            <a:r>
              <a:rPr lang="zh-CN" altLang="en-US" sz="2200" dirty="0">
                <a:latin typeface="宋体" panose="02010600030101010101" pitchFamily="2" charset="-122"/>
                <a:cs typeface="+mn-cs"/>
              </a:rPr>
              <a:t>。</a:t>
            </a:r>
            <a:endParaRPr lang="en-US" altLang="zh-CN" sz="2200" dirty="0">
              <a:latin typeface="宋体" panose="02010600030101010101" pitchFamily="2" charset="-122"/>
              <a:cs typeface="+mn-cs"/>
            </a:endParaRPr>
          </a:p>
          <a:p>
            <a:pPr marL="0" lvl="1" indent="0">
              <a:lnSpc>
                <a:spcPct val="100000"/>
              </a:lnSpc>
              <a:buClr>
                <a:schemeClr val="hlink"/>
              </a:buClr>
              <a:buNone/>
            </a:pPr>
            <a:r>
              <a:rPr lang="en-US" altLang="zh-CN" sz="2200" dirty="0">
                <a:latin typeface="宋体" panose="02010600030101010101" pitchFamily="2" charset="-122"/>
              </a:rPr>
              <a:t>   </a:t>
            </a:r>
            <a:r>
              <a:rPr lang="zh-CN" altLang="en-US" sz="2200" dirty="0">
                <a:latin typeface="宋体" panose="02010600030101010101" pitchFamily="2" charset="-122"/>
                <a:cs typeface="+mn-cs"/>
              </a:rPr>
              <a:t>（</a:t>
            </a:r>
            <a:r>
              <a:rPr lang="zh-CN" altLang="en-US" sz="2200" u="sng" dirty="0">
                <a:latin typeface="宋体" panose="02010600030101010101" pitchFamily="2" charset="-122"/>
                <a:cs typeface="+mn-cs"/>
              </a:rPr>
              <a:t>为什么要用这种函数？反应不超过某个值</a:t>
            </a:r>
            <a:r>
              <a:rPr lang="zh-CN" altLang="en-US" sz="2200" dirty="0">
                <a:latin typeface="宋体" panose="02010600030101010101" pitchFamily="2" charset="-122"/>
                <a:cs typeface="+mn-cs"/>
              </a:rPr>
              <a:t>）</a:t>
            </a:r>
            <a:endParaRPr lang="en-US" altLang="zh-CN" sz="2200" dirty="0">
              <a:latin typeface="宋体" panose="02010600030101010101" pitchFamily="2" charset="-122"/>
              <a:cs typeface="+mn-cs"/>
            </a:endParaRPr>
          </a:p>
          <a:p>
            <a:pPr marL="342900" lvl="1" indent="-342900">
              <a:buClr>
                <a:schemeClr val="hlink"/>
              </a:buClr>
              <a:buSzTx/>
              <a:buFont typeface="Wingdings" pitchFamily="2" charset="2"/>
              <a:buChar char="§"/>
            </a:pPr>
            <a:endParaRPr lang="zh-CN" altLang="en-US" sz="2200" dirty="0">
              <a:latin typeface="宋体" panose="02010600030101010101" pitchFamily="2" charset="-122"/>
              <a:cs typeface="+mn-cs"/>
            </a:endParaRPr>
          </a:p>
          <a:p>
            <a:pPr>
              <a:lnSpc>
                <a:spcPct val="110000"/>
              </a:lnSpc>
            </a:pPr>
            <a:r>
              <a:rPr lang="en-US" altLang="zh-CN" sz="2200" b="1" dirty="0">
                <a:latin typeface="宋体" panose="02010600030101010101" pitchFamily="2" charset="-122"/>
              </a:rPr>
              <a:t>S</a:t>
            </a:r>
            <a:r>
              <a:rPr lang="zh-CN" altLang="en-US" sz="2200" b="1" dirty="0">
                <a:latin typeface="宋体" panose="02010600030101010101" pitchFamily="2" charset="-122"/>
              </a:rPr>
              <a:t>型函数</a:t>
            </a:r>
            <a:r>
              <a:rPr lang="zh-CN" altLang="en-US" sz="2200" dirty="0">
                <a:latin typeface="宋体" panose="02010600030101010101" pitchFamily="2" charset="-122"/>
              </a:rPr>
              <a:t>是一个</a:t>
            </a:r>
            <a:r>
              <a:rPr lang="zh-CN" altLang="en-US" sz="2200" b="1" u="sng" dirty="0">
                <a:latin typeface="宋体" panose="02010600030101010101" pitchFamily="2" charset="-122"/>
              </a:rPr>
              <a:t>有最大输出值</a:t>
            </a:r>
            <a:r>
              <a:rPr lang="zh-CN" altLang="en-US" sz="2200" u="sng" dirty="0">
                <a:latin typeface="宋体" panose="02010600030101010101" pitchFamily="2" charset="-122"/>
              </a:rPr>
              <a:t>的非线性函数</a:t>
            </a:r>
            <a:r>
              <a:rPr lang="zh-CN" altLang="en-US" sz="2200" dirty="0">
                <a:latin typeface="宋体" panose="02010600030101010101" pitchFamily="2" charset="-122"/>
              </a:rPr>
              <a:t>，其</a:t>
            </a:r>
            <a:r>
              <a:rPr lang="zh-CN" altLang="en-US" sz="2200" b="1" u="sng" dirty="0">
                <a:latin typeface="宋体" panose="02010600030101010101" pitchFamily="2" charset="-122"/>
              </a:rPr>
              <a:t>输出值</a:t>
            </a:r>
            <a:r>
              <a:rPr lang="zh-CN" altLang="en-US" sz="2200" dirty="0">
                <a:latin typeface="宋体" panose="02010600030101010101" pitchFamily="2" charset="-122"/>
              </a:rPr>
              <a:t>是在</a:t>
            </a:r>
            <a:r>
              <a:rPr lang="zh-CN" altLang="en-US" sz="2200" b="1" u="sng" dirty="0">
                <a:latin typeface="宋体" panose="02010600030101010101" pitchFamily="2" charset="-122"/>
              </a:rPr>
              <a:t>某个范围内连续取值</a:t>
            </a:r>
            <a:r>
              <a:rPr lang="zh-CN" altLang="en-US" sz="2200" dirty="0">
                <a:latin typeface="宋体" panose="02010600030101010101" pitchFamily="2" charset="-122"/>
              </a:rPr>
              <a:t>的。以它为</a:t>
            </a:r>
            <a:r>
              <a:rPr lang="zh-CN" altLang="en-US" sz="2200" u="sng" dirty="0">
                <a:latin typeface="宋体" panose="02010600030101010101" pitchFamily="2" charset="-122"/>
              </a:rPr>
              <a:t>激发函数的神经元也具有</a:t>
            </a:r>
            <a:r>
              <a:rPr lang="zh-CN" altLang="en-US" sz="2200" b="1" u="sng" dirty="0">
                <a:latin typeface="宋体" panose="02010600030101010101" pitchFamily="2" charset="-122"/>
              </a:rPr>
              <a:t>饱和</a:t>
            </a:r>
            <a:r>
              <a:rPr lang="en-US" altLang="zh-CN" sz="2200" b="1" dirty="0">
                <a:latin typeface="宋体" panose="02010600030101010101" pitchFamily="2" charset="-122"/>
              </a:rPr>
              <a:t>(</a:t>
            </a:r>
            <a:r>
              <a:rPr lang="en-US" altLang="zh-CN" sz="2000" b="1" dirty="0"/>
              <a:t>saturated</a:t>
            </a:r>
            <a:r>
              <a:rPr lang="en-US" altLang="zh-CN" sz="2200" b="1" dirty="0">
                <a:latin typeface="宋体" panose="02010600030101010101" pitchFamily="2" charset="-122"/>
              </a:rPr>
              <a:t>)</a:t>
            </a:r>
            <a:r>
              <a:rPr lang="zh-CN" altLang="en-US" sz="2200" b="1" u="sng" dirty="0">
                <a:latin typeface="宋体" panose="02010600030101010101" pitchFamily="2" charset="-122"/>
              </a:rPr>
              <a:t>特性</a:t>
            </a:r>
            <a:r>
              <a:rPr lang="zh-CN" altLang="en-US" sz="2200" dirty="0">
                <a:latin typeface="宋体" panose="02010600030101010101" pitchFamily="2" charset="-122"/>
              </a:rPr>
              <a:t>。</a:t>
            </a:r>
            <a:endParaRPr lang="en-US" altLang="zh-CN" sz="2200" dirty="0">
              <a:latin typeface="宋体" panose="02010600030101010101" pitchFamily="2" charset="-122"/>
            </a:endParaRPr>
          </a:p>
          <a:p>
            <a:endParaRPr lang="en-US" altLang="zh-CN" sz="2200" dirty="0">
              <a:latin typeface="宋体" panose="02010600030101010101" pitchFamily="2" charset="-122"/>
            </a:endParaRPr>
          </a:p>
          <a:p>
            <a:r>
              <a:rPr lang="zh-CN" altLang="en-US" sz="2200" b="1" dirty="0">
                <a:latin typeface="宋体" panose="02010600030101010101" pitchFamily="2" charset="-122"/>
              </a:rPr>
              <a:t>双曲正切型函数</a:t>
            </a:r>
            <a:r>
              <a:rPr lang="zh-CN" altLang="en-US" sz="2200" dirty="0">
                <a:latin typeface="宋体" panose="02010600030101010101" pitchFamily="2" charset="-122"/>
              </a:rPr>
              <a:t>实际</a:t>
            </a:r>
            <a:r>
              <a:rPr lang="zh-CN" altLang="en-US" sz="2200" u="sng" dirty="0">
                <a:latin typeface="宋体" panose="02010600030101010101" pitchFamily="2" charset="-122"/>
              </a:rPr>
              <a:t>只是一种特殊的</a:t>
            </a:r>
            <a:r>
              <a:rPr lang="en-US" altLang="zh-CN" sz="2200" u="sng" dirty="0">
                <a:latin typeface="宋体" panose="02010600030101010101" pitchFamily="2" charset="-122"/>
              </a:rPr>
              <a:t>S</a:t>
            </a:r>
            <a:r>
              <a:rPr lang="zh-CN" altLang="en-US" sz="2200" u="sng" dirty="0">
                <a:latin typeface="宋体" panose="02010600030101010101" pitchFamily="2" charset="-122"/>
              </a:rPr>
              <a:t>型函数</a:t>
            </a:r>
            <a:r>
              <a:rPr lang="zh-CN" altLang="en-US" sz="2200" dirty="0">
                <a:latin typeface="宋体" panose="02010600030101010101" pitchFamily="2" charset="-122"/>
              </a:rPr>
              <a:t>，其</a:t>
            </a:r>
            <a:r>
              <a:rPr lang="zh-CN" altLang="en-US" sz="2200" u="sng" dirty="0">
                <a:latin typeface="宋体" panose="02010600030101010101" pitchFamily="2" charset="-122"/>
              </a:rPr>
              <a:t>饱和值是－</a:t>
            </a:r>
            <a:r>
              <a:rPr lang="en-US" altLang="zh-CN" sz="2200" u="sng" dirty="0">
                <a:latin typeface="宋体" panose="02010600030101010101" pitchFamily="2" charset="-122"/>
              </a:rPr>
              <a:t>1</a:t>
            </a:r>
            <a:r>
              <a:rPr lang="zh-CN" altLang="en-US" sz="2200" u="sng" dirty="0">
                <a:latin typeface="宋体" panose="02010600030101010101" pitchFamily="2" charset="-122"/>
              </a:rPr>
              <a:t>和</a:t>
            </a:r>
            <a:r>
              <a:rPr lang="en-US" altLang="zh-CN" sz="2200" u="sng" dirty="0">
                <a:latin typeface="宋体" panose="02010600030101010101" pitchFamily="2" charset="-122"/>
              </a:rPr>
              <a:t>1</a:t>
            </a:r>
            <a:r>
              <a:rPr lang="zh-CN" altLang="en-US" sz="2200" u="sng" dirty="0">
                <a:latin typeface="宋体" panose="02010600030101010101" pitchFamily="2" charset="-122"/>
              </a:rPr>
              <a:t>。</a:t>
            </a:r>
            <a:endParaRPr lang="zh-CN" altLang="en-US" sz="2200" u="sng" dirty="0"/>
          </a:p>
        </p:txBody>
      </p:sp>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335882143"/>
      </p:ext>
    </p:extLst>
  </p:cSld>
  <p:clrMapOvr>
    <a:masterClrMapping/>
  </p:clrMapOvr>
  <p:transition>
    <p:blinds dir="vert"/>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zh-CN" altLang="en-US" b="1" dirty="0"/>
              <a:t>人工神经网络连接方式</a:t>
            </a:r>
            <a:endParaRPr lang="zh-CN" altLang="en-US" dirty="0"/>
          </a:p>
        </p:txBody>
      </p:sp>
      <p:sp>
        <p:nvSpPr>
          <p:cNvPr id="3" name="内容占位符 2"/>
          <p:cNvSpPr>
            <a:spLocks noGrp="1"/>
          </p:cNvSpPr>
          <p:nvPr>
            <p:ph idx="1"/>
          </p:nvPr>
        </p:nvSpPr>
        <p:spPr>
          <a:xfrm>
            <a:off x="539552" y="1772816"/>
            <a:ext cx="8320438" cy="4762910"/>
          </a:xfrm>
        </p:spPr>
        <p:txBody>
          <a:bodyPr/>
          <a:lstStyle/>
          <a:p>
            <a:pPr marL="0" indent="0">
              <a:buNone/>
            </a:pPr>
            <a:r>
              <a:rPr lang="zh-CN" altLang="en-US" b="1" dirty="0"/>
              <a:t>人工神经网络中的</a:t>
            </a:r>
            <a:r>
              <a:rPr lang="zh-CN" altLang="en-US" b="1" u="sng" dirty="0">
                <a:solidFill>
                  <a:srgbClr val="FF0000"/>
                </a:solidFill>
              </a:rPr>
              <a:t>神经元之间的连接方式</a:t>
            </a:r>
            <a:r>
              <a:rPr lang="zh-CN" altLang="en-US" b="1" dirty="0"/>
              <a:t>对于</a:t>
            </a:r>
            <a:r>
              <a:rPr lang="zh-CN" altLang="en-US" b="1" u="sng" dirty="0">
                <a:solidFill>
                  <a:srgbClr val="FF0000"/>
                </a:solidFill>
              </a:rPr>
              <a:t>选择具体学习算法</a:t>
            </a:r>
            <a:r>
              <a:rPr lang="zh-CN" altLang="en-US" b="1" dirty="0"/>
              <a:t>具有</a:t>
            </a:r>
            <a:r>
              <a:rPr lang="zh-CN" altLang="en-US" b="1" u="sng" dirty="0">
                <a:solidFill>
                  <a:srgbClr val="FF0000"/>
                </a:solidFill>
              </a:rPr>
              <a:t>重要影响</a:t>
            </a:r>
            <a:r>
              <a:rPr lang="zh-CN" altLang="en-US" b="1" dirty="0"/>
              <a:t>。</a:t>
            </a:r>
            <a:endParaRPr lang="en-US" altLang="zh-CN" b="1" dirty="0"/>
          </a:p>
          <a:p>
            <a:pPr marL="0" indent="0">
              <a:buNone/>
            </a:pPr>
            <a:endParaRPr lang="en-US" altLang="zh-CN" b="1" dirty="0"/>
          </a:p>
          <a:p>
            <a:pPr marL="0" indent="0">
              <a:buNone/>
            </a:pPr>
            <a:r>
              <a:rPr lang="zh-CN" altLang="en-US" dirty="0"/>
              <a:t>根据</a:t>
            </a:r>
            <a:r>
              <a:rPr lang="zh-CN" altLang="en-US" dirty="0">
                <a:latin typeface="宋体" panose="02010600030101010101" pitchFamily="2" charset="-122"/>
              </a:rPr>
              <a:t>各神经元</a:t>
            </a:r>
            <a:r>
              <a:rPr lang="zh-CN" altLang="en-US" dirty="0"/>
              <a:t>联接方式不同，通常把神经人工网络分为：</a:t>
            </a:r>
            <a:endParaRPr lang="en-US" altLang="zh-CN" dirty="0"/>
          </a:p>
          <a:p>
            <a:pPr marL="0" indent="0">
              <a:buNone/>
            </a:pPr>
            <a:endParaRPr lang="en-US" altLang="zh-CN" dirty="0"/>
          </a:p>
          <a:p>
            <a:r>
              <a:rPr lang="zh-CN" altLang="en-US" dirty="0">
                <a:solidFill>
                  <a:srgbClr val="FF0000"/>
                </a:solidFill>
              </a:rPr>
              <a:t>无反馈</a:t>
            </a:r>
            <a:r>
              <a:rPr lang="zh-CN" altLang="en-US" dirty="0"/>
              <a:t>的前向网络</a:t>
            </a:r>
            <a:endParaRPr lang="en-US" altLang="zh-CN" dirty="0"/>
          </a:p>
          <a:p>
            <a:endParaRPr lang="en-US" altLang="zh-CN" dirty="0"/>
          </a:p>
          <a:p>
            <a:r>
              <a:rPr lang="zh-CN" altLang="en-US" dirty="0"/>
              <a:t>相互连接型网络 </a:t>
            </a:r>
            <a:r>
              <a:rPr lang="en-US" altLang="zh-CN" dirty="0"/>
              <a:t>(i.e., </a:t>
            </a:r>
            <a:r>
              <a:rPr lang="zh-CN" altLang="en-US" dirty="0">
                <a:solidFill>
                  <a:srgbClr val="FF0000"/>
                </a:solidFill>
              </a:rPr>
              <a:t>有反馈</a:t>
            </a:r>
            <a:r>
              <a:rPr lang="en-US" altLang="zh-CN" dirty="0"/>
              <a:t>)</a:t>
            </a:r>
          </a:p>
          <a:p>
            <a:endParaRPr lang="en-US" altLang="zh-CN"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标题 1"/>
          <p:cNvSpPr>
            <a:spLocks noGrp="1"/>
          </p:cNvSpPr>
          <p:nvPr>
            <p:ph type="title"/>
          </p:nvPr>
        </p:nvSpPr>
        <p:spPr>
          <a:xfrm>
            <a:off x="301625" y="98207"/>
            <a:ext cx="8540750" cy="821913"/>
          </a:xfrm>
        </p:spPr>
        <p:txBody>
          <a:bodyPr/>
          <a:lstStyle/>
          <a:p>
            <a:r>
              <a:rPr lang="zh-CN" altLang="en-US" b="1" dirty="0"/>
              <a:t>无反馈前向网络</a:t>
            </a:r>
            <a:endParaRPr lang="zh-CN" altLang="en-US" dirty="0"/>
          </a:p>
        </p:txBody>
      </p:sp>
      <p:sp>
        <p:nvSpPr>
          <p:cNvPr id="3" name="内容占位符 2"/>
          <p:cNvSpPr>
            <a:spLocks noGrp="1"/>
          </p:cNvSpPr>
          <p:nvPr>
            <p:ph idx="1"/>
          </p:nvPr>
        </p:nvSpPr>
        <p:spPr>
          <a:xfrm>
            <a:off x="500034" y="920120"/>
            <a:ext cx="8153400" cy="1428760"/>
          </a:xfrm>
        </p:spPr>
        <p:txBody>
          <a:bodyPr/>
          <a:lstStyle/>
          <a:p>
            <a:pPr lvl="0"/>
            <a:r>
              <a:rPr lang="zh-CN" altLang="en-US" b="1" dirty="0"/>
              <a:t>无反馈的前向网络</a:t>
            </a:r>
            <a:r>
              <a:rPr lang="zh-CN" altLang="en-US" dirty="0"/>
              <a:t>：分为</a:t>
            </a:r>
            <a:r>
              <a:rPr lang="zh-CN" altLang="en-US" u="sng" dirty="0"/>
              <a:t>输入层</a:t>
            </a:r>
            <a:r>
              <a:rPr lang="zh-CN" altLang="en-US" dirty="0"/>
              <a:t>、</a:t>
            </a:r>
            <a:r>
              <a:rPr lang="zh-CN" altLang="en-US" u="sng" dirty="0"/>
              <a:t>隐含层</a:t>
            </a:r>
            <a:r>
              <a:rPr lang="zh-CN" altLang="en-US" dirty="0"/>
              <a:t>和</a:t>
            </a:r>
            <a:r>
              <a:rPr lang="zh-CN" altLang="en-US" u="sng" dirty="0"/>
              <a:t>输出层</a:t>
            </a:r>
            <a:r>
              <a:rPr lang="zh-CN" altLang="en-US" dirty="0"/>
              <a:t>。</a:t>
            </a:r>
            <a:endParaRPr lang="en-US" altLang="zh-CN" dirty="0"/>
          </a:p>
          <a:p>
            <a:pPr lvl="0">
              <a:lnSpc>
                <a:spcPct val="100000"/>
              </a:lnSpc>
            </a:pPr>
            <a:r>
              <a:rPr lang="zh-CN" altLang="en-US" b="1" u="sng" dirty="0">
                <a:solidFill>
                  <a:srgbClr val="FF0000"/>
                </a:solidFill>
              </a:rPr>
              <a:t>各个层</a:t>
            </a:r>
            <a:r>
              <a:rPr lang="zh-CN" altLang="en-US" u="sng" dirty="0"/>
              <a:t>所含神经元数量</a:t>
            </a:r>
            <a:r>
              <a:rPr lang="zh-CN" altLang="en-US" b="1" u="sng" dirty="0">
                <a:solidFill>
                  <a:srgbClr val="FF0000"/>
                </a:solidFill>
              </a:rPr>
              <a:t>可以不同</a:t>
            </a:r>
            <a:r>
              <a:rPr lang="zh-CN" altLang="en-US" dirty="0"/>
              <a:t>。</a:t>
            </a:r>
            <a:r>
              <a:rPr lang="zh-CN" altLang="en-US" u="sng" dirty="0"/>
              <a:t>隐含层可以有若干层</a:t>
            </a:r>
            <a:r>
              <a:rPr lang="zh-CN" altLang="en-US" dirty="0"/>
              <a:t>，</a:t>
            </a:r>
            <a:r>
              <a:rPr lang="zh-CN" altLang="en-US" b="1" u="sng" dirty="0"/>
              <a:t>每一层的神经元</a:t>
            </a:r>
            <a:r>
              <a:rPr lang="zh-CN" altLang="en-US" b="1" u="sng" dirty="0">
                <a:solidFill>
                  <a:srgbClr val="FF0000"/>
                </a:solidFill>
              </a:rPr>
              <a:t>只接收前一层神经元的输出</a:t>
            </a:r>
            <a:r>
              <a:rPr lang="zh-CN" altLang="en-US" dirty="0"/>
              <a:t>。</a:t>
            </a:r>
          </a:p>
          <a:p>
            <a:endParaRPr lang="zh-CN" altLang="en-US" b="1"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099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3286116" y="6072206"/>
            <a:ext cx="242889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-14</a:t>
            </a:r>
            <a:r>
              <a:rPr lang="zh-CN" altLang="en-US" dirty="0"/>
              <a:t>前向神经网络</a:t>
            </a:r>
          </a:p>
        </p:txBody>
      </p:sp>
      <p:pic>
        <p:nvPicPr>
          <p:cNvPr id="2" name="Picture 2"/>
          <p:cNvPicPr>
            <a:picLocks noChangeAspect="1" noChangeArrowheads="1"/>
          </p:cNvPicPr>
          <p:nvPr/>
        </p:nvPicPr>
        <p:blipFill>
          <a:blip r:embed="rId2"/>
          <a:srcRect/>
          <a:stretch>
            <a:fillRect/>
          </a:stretch>
        </p:blipFill>
        <p:spPr bwMode="auto">
          <a:xfrm>
            <a:off x="247650" y="2549996"/>
            <a:ext cx="8648700" cy="3543300"/>
          </a:xfrm>
          <a:prstGeom prst="rect">
            <a:avLst/>
          </a:prstGeom>
          <a:noFill/>
          <a:ln w="9525">
            <a:noFill/>
            <a:miter lim="800000"/>
            <a:headEnd/>
            <a:tailEnd/>
          </a:ln>
          <a:effectLst/>
        </p:spPr>
      </p:pic>
      <p:sp>
        <p:nvSpPr>
          <p:cNvPr id="5" name="圆角矩形 4"/>
          <p:cNvSpPr/>
          <p:nvPr/>
        </p:nvSpPr>
        <p:spPr>
          <a:xfrm>
            <a:off x="2843808" y="2459134"/>
            <a:ext cx="3456384" cy="29860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547664" y="2121207"/>
            <a:ext cx="6115050" cy="3612049"/>
          </a:xfrm>
          <a:prstGeom prst="rect">
            <a:avLst/>
          </a:prstGeom>
          <a:noFill/>
          <a:ln w="9525">
            <a:noFill/>
            <a:miter lim="800000"/>
            <a:headEnd/>
            <a:tailEnd/>
          </a:ln>
          <a:effectLst/>
        </p:spPr>
      </p:pic>
      <p:sp>
        <p:nvSpPr>
          <p:cNvPr id="3" name="内容占位符 2"/>
          <p:cNvSpPr>
            <a:spLocks noGrp="1"/>
          </p:cNvSpPr>
          <p:nvPr>
            <p:ph idx="1"/>
          </p:nvPr>
        </p:nvSpPr>
        <p:spPr>
          <a:xfrm>
            <a:off x="500034" y="642918"/>
            <a:ext cx="8153400" cy="1921986"/>
          </a:xfrm>
        </p:spPr>
        <p:txBody>
          <a:bodyPr>
            <a:normAutofit fontScale="92500" lnSpcReduction="20000"/>
          </a:bodyPr>
          <a:lstStyle/>
          <a:p>
            <a:pPr lvl="0">
              <a:lnSpc>
                <a:spcPct val="110000"/>
              </a:lnSpc>
            </a:pPr>
            <a:r>
              <a:rPr lang="zh-CN" altLang="en-US" b="1" dirty="0"/>
              <a:t>相互连接型网络</a:t>
            </a:r>
            <a:r>
              <a:rPr lang="zh-CN" altLang="en-US" dirty="0"/>
              <a:t>：其</a:t>
            </a:r>
            <a:r>
              <a:rPr lang="zh-CN" altLang="en-US" u="sng" dirty="0"/>
              <a:t>神经元相互之间都可能有连</a:t>
            </a:r>
            <a:r>
              <a:rPr lang="zh-CN" altLang="en-US" dirty="0"/>
              <a:t>接。</a:t>
            </a:r>
            <a:endParaRPr lang="en-US" altLang="zh-CN" dirty="0"/>
          </a:p>
          <a:p>
            <a:pPr lvl="0">
              <a:lnSpc>
                <a:spcPct val="110000"/>
              </a:lnSpc>
            </a:pPr>
            <a:r>
              <a:rPr lang="zh-CN" altLang="en-US" b="1" u="sng" dirty="0"/>
              <a:t>输入信号</a:t>
            </a:r>
            <a:r>
              <a:rPr lang="zh-CN" altLang="en-US" dirty="0"/>
              <a:t>要在神经元之间</a:t>
            </a:r>
            <a:r>
              <a:rPr lang="zh-CN" altLang="en-US" b="1" u="sng" dirty="0">
                <a:solidFill>
                  <a:srgbClr val="FF0000"/>
                </a:solidFill>
              </a:rPr>
              <a:t>反复往返传递</a:t>
            </a:r>
            <a:r>
              <a:rPr lang="zh-CN" altLang="en-US" b="1" dirty="0">
                <a:solidFill>
                  <a:srgbClr val="FF0000"/>
                </a:solidFill>
              </a:rPr>
              <a:t>：</a:t>
            </a:r>
            <a:endParaRPr lang="en-US" altLang="zh-CN" b="1" dirty="0">
              <a:solidFill>
                <a:srgbClr val="FF0000"/>
              </a:solidFill>
            </a:endParaRPr>
          </a:p>
          <a:p>
            <a:pPr marL="0" lvl="0" indent="0">
              <a:lnSpc>
                <a:spcPct val="110000"/>
              </a:lnSpc>
              <a:buNone/>
            </a:pPr>
            <a:r>
              <a:rPr lang="en-US" altLang="zh-CN" b="1" dirty="0">
                <a:solidFill>
                  <a:srgbClr val="FF0000"/>
                </a:solidFill>
              </a:rPr>
              <a:t>   </a:t>
            </a:r>
            <a:r>
              <a:rPr lang="zh-CN" altLang="en-US" dirty="0"/>
              <a:t>从</a:t>
            </a:r>
            <a:r>
              <a:rPr lang="zh-CN" altLang="en-US" b="1" u="sng" dirty="0"/>
              <a:t>某一初态开始，经过若干次变化，渐渐趋于某一稳定状态（就是开始收敛）</a:t>
            </a:r>
            <a:r>
              <a:rPr lang="zh-CN" altLang="en-US" dirty="0"/>
              <a:t>或</a:t>
            </a:r>
            <a:r>
              <a:rPr lang="zh-CN" altLang="en-US" u="sng" dirty="0"/>
              <a:t>进入</a:t>
            </a:r>
            <a:r>
              <a:rPr lang="zh-CN" altLang="en-US" u="sng" dirty="0">
                <a:solidFill>
                  <a:srgbClr val="00CC00"/>
                </a:solidFill>
              </a:rPr>
              <a:t>周期振荡（不能进入收敛状态，</a:t>
            </a:r>
            <a:r>
              <a:rPr lang="en-US" altLang="zh-CN" u="sng" dirty="0">
                <a:solidFill>
                  <a:srgbClr val="00CC00"/>
                </a:solidFill>
              </a:rPr>
              <a:t>i.e., </a:t>
            </a:r>
            <a:r>
              <a:rPr lang="zh-CN" altLang="en-US" u="sng" dirty="0">
                <a:solidFill>
                  <a:srgbClr val="00CC00"/>
                </a:solidFill>
              </a:rPr>
              <a:t>不稳定）</a:t>
            </a:r>
            <a:r>
              <a:rPr lang="zh-CN" altLang="en-US" dirty="0"/>
              <a:t>等其它状态。</a:t>
            </a:r>
          </a:p>
          <a:p>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088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3275856" y="6093296"/>
            <a:ext cx="250033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-15</a:t>
            </a:r>
            <a:r>
              <a:rPr lang="zh-CN" altLang="en-US" dirty="0"/>
              <a:t>反馈型神经网络</a:t>
            </a:r>
          </a:p>
        </p:txBody>
      </p:sp>
    </p:spTree>
  </p:cSld>
  <p:clrMapOvr>
    <a:masterClrMapping/>
  </p:clrMapOvr>
  <p:transition>
    <p:blinds dir="vert"/>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Google</a:t>
            </a:r>
            <a:r>
              <a:rPr lang="zh-CN" altLang="en-US" dirty="0"/>
              <a:t>猫脸识别中使用的神经网络架构</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170447" y="1500174"/>
            <a:ext cx="4157889" cy="4017057"/>
          </a:xfrm>
          <a:prstGeom prst="rect">
            <a:avLst/>
          </a:prstGeom>
        </p:spPr>
      </p:pic>
      <p:sp>
        <p:nvSpPr>
          <p:cNvPr id="6" name="文本框 5"/>
          <p:cNvSpPr txBox="1"/>
          <p:nvPr/>
        </p:nvSpPr>
        <p:spPr>
          <a:xfrm>
            <a:off x="2915816" y="5618318"/>
            <a:ext cx="2376264" cy="369332"/>
          </a:xfrm>
          <a:prstGeom prst="rect">
            <a:avLst/>
          </a:prstGeom>
          <a:noFill/>
          <a:ln>
            <a:solidFill>
              <a:srgbClr val="FF0000"/>
            </a:solidFill>
          </a:ln>
        </p:spPr>
        <p:txBody>
          <a:bodyPr wrap="square" rtlCol="0">
            <a:spAutoFit/>
          </a:bodyPr>
          <a:lstStyle/>
          <a:p>
            <a:r>
              <a:rPr lang="zh-CN" altLang="en-US" dirty="0"/>
              <a:t>一层神经网络的架构</a:t>
            </a:r>
          </a:p>
        </p:txBody>
      </p:sp>
      <p:sp>
        <p:nvSpPr>
          <p:cNvPr id="7" name="文本框 6"/>
          <p:cNvSpPr txBox="1"/>
          <p:nvPr/>
        </p:nvSpPr>
        <p:spPr>
          <a:xfrm>
            <a:off x="1736351" y="2996952"/>
            <a:ext cx="1152128" cy="369332"/>
          </a:xfrm>
          <a:prstGeom prst="rect">
            <a:avLst/>
          </a:prstGeom>
          <a:noFill/>
          <a:ln>
            <a:solidFill>
              <a:srgbClr val="FF0000"/>
            </a:solidFill>
          </a:ln>
        </p:spPr>
        <p:txBody>
          <a:bodyPr wrap="square" rtlCol="0">
            <a:spAutoFit/>
          </a:bodyPr>
          <a:lstStyle/>
          <a:p>
            <a:r>
              <a:rPr lang="zh-CN" altLang="en-US" dirty="0"/>
              <a:t>一层结构</a:t>
            </a:r>
          </a:p>
        </p:txBody>
      </p:sp>
    </p:spTree>
    <p:extLst>
      <p:ext uri="{BB962C8B-B14F-4D97-AF65-F5344CB8AC3E}">
        <p14:creationId xmlns:p14="http://schemas.microsoft.com/office/powerpoint/2010/main" val="2143381355"/>
      </p:ext>
    </p:extLst>
  </p:cSld>
  <p:clrMapOvr>
    <a:masterClrMapping/>
  </p:clrMapOvr>
  <p:transition>
    <p:blinds dir="vert"/>
  </p:transition>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2700" y="1412776"/>
            <a:ext cx="7715304" cy="3643338"/>
          </a:xfrm>
        </p:spPr>
        <p:txBody>
          <a:bodyPr/>
          <a:lstStyle/>
          <a:p>
            <a:r>
              <a:rPr lang="zh-CN" altLang="en-US" sz="2800" b="1" dirty="0"/>
              <a:t>在实际应用中，人工神经网络的</a:t>
            </a:r>
            <a:r>
              <a:rPr lang="zh-CN" altLang="en-US" sz="2800" b="1" u="sng" dirty="0">
                <a:solidFill>
                  <a:srgbClr val="FF0000"/>
                </a:solidFill>
              </a:rPr>
              <a:t>学习算法</a:t>
            </a:r>
            <a:r>
              <a:rPr lang="zh-CN" altLang="en-US" sz="2800" b="1" dirty="0"/>
              <a:t>有两种 ：</a:t>
            </a:r>
            <a:endParaRPr lang="en-US" altLang="zh-CN" sz="2800" b="1" dirty="0"/>
          </a:p>
          <a:p>
            <a:pPr marL="0" indent="0">
              <a:buNone/>
            </a:pPr>
            <a:r>
              <a:rPr lang="en-US" altLang="zh-CN" sz="2800" b="1" dirty="0"/>
              <a:t>    </a:t>
            </a:r>
            <a:r>
              <a:rPr lang="zh-CN" altLang="en-US" sz="2800" b="1" dirty="0"/>
              <a:t>一类是</a:t>
            </a:r>
            <a:r>
              <a:rPr lang="zh-CN" altLang="en-US" sz="2800" b="1" u="sng" dirty="0"/>
              <a:t>单个神经单元的学习算法</a:t>
            </a:r>
            <a:r>
              <a:rPr lang="zh-CN" altLang="en-US" sz="2800" b="1" dirty="0"/>
              <a:t>，</a:t>
            </a:r>
            <a:endParaRPr lang="en-US" altLang="zh-CN" sz="2800" b="1" dirty="0"/>
          </a:p>
          <a:p>
            <a:pPr marL="0" indent="0">
              <a:buNone/>
            </a:pPr>
            <a:r>
              <a:rPr lang="en-US" altLang="zh-CN" sz="2800" b="1" dirty="0"/>
              <a:t>    </a:t>
            </a:r>
            <a:r>
              <a:rPr lang="zh-CN" altLang="en-US" sz="2800" b="1" dirty="0"/>
              <a:t>另一类是由</a:t>
            </a:r>
            <a:r>
              <a:rPr lang="zh-CN" altLang="en-US" sz="2800" b="1" u="sng" dirty="0"/>
              <a:t>单元组成的多层网络的学习算法</a:t>
            </a:r>
            <a:r>
              <a:rPr lang="zh-CN" altLang="en-US" sz="2800" b="1" dirty="0"/>
              <a:t>。</a:t>
            </a:r>
            <a:endParaRPr lang="zh-CN" altLang="en-US" sz="2800" dirty="0"/>
          </a:p>
          <a:p>
            <a:pPr lvl="1"/>
            <a:endParaRPr lang="en-US" altLang="zh-CN" sz="2400" b="1" dirty="0"/>
          </a:p>
          <a:p>
            <a:pPr lvl="1"/>
            <a:r>
              <a:rPr lang="zh-CN" altLang="en-US" sz="2400" b="1" dirty="0">
                <a:solidFill>
                  <a:srgbClr val="FF0000"/>
                </a:solidFill>
              </a:rPr>
              <a:t>单元学习算法</a:t>
            </a:r>
            <a:r>
              <a:rPr lang="zh-CN" altLang="en-US" sz="2400" b="1" dirty="0"/>
              <a:t>：</a:t>
            </a:r>
            <a:r>
              <a:rPr lang="zh-CN" altLang="en-US" sz="2400" dirty="0"/>
              <a:t>主要采用</a:t>
            </a:r>
            <a:r>
              <a:rPr lang="zh-CN" altLang="en-US" sz="2400" u="sng" dirty="0">
                <a:solidFill>
                  <a:srgbClr val="FF0000"/>
                </a:solidFill>
              </a:rPr>
              <a:t>梯度下降算法</a:t>
            </a:r>
            <a:r>
              <a:rPr lang="zh-CN" altLang="en-US" sz="2400" dirty="0"/>
              <a:t>；</a:t>
            </a:r>
          </a:p>
          <a:p>
            <a:pPr lvl="1"/>
            <a:endParaRPr lang="en-US" altLang="zh-CN" sz="2400" b="1" dirty="0"/>
          </a:p>
          <a:p>
            <a:pPr lvl="1"/>
            <a:r>
              <a:rPr lang="zh-CN" altLang="en-US" sz="2400" b="1" dirty="0">
                <a:solidFill>
                  <a:srgbClr val="FF0000"/>
                </a:solidFill>
              </a:rPr>
              <a:t>多层网络学习</a:t>
            </a:r>
            <a:r>
              <a:rPr lang="zh-CN" altLang="en-US" sz="2400" b="1" dirty="0"/>
              <a:t>：</a:t>
            </a:r>
            <a:r>
              <a:rPr lang="zh-CN" altLang="en-US" sz="2400" dirty="0"/>
              <a:t>主要采用</a:t>
            </a:r>
            <a:r>
              <a:rPr lang="zh-CN" altLang="en-US" sz="2400" u="sng" dirty="0">
                <a:solidFill>
                  <a:srgbClr val="FF0000"/>
                </a:solidFill>
              </a:rPr>
              <a:t>反向传播算法</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t>梯度下降法</a:t>
            </a:r>
            <a:br>
              <a:rPr lang="en-US" altLang="zh-CN" b="1" dirty="0"/>
            </a:br>
            <a:endParaRPr lang="en-US" dirty="0"/>
          </a:p>
        </p:txBody>
      </p:sp>
      <p:sp>
        <p:nvSpPr>
          <p:cNvPr id="3" name="内容占位符 2"/>
          <p:cNvSpPr>
            <a:spLocks noGrp="1"/>
          </p:cNvSpPr>
          <p:nvPr>
            <p:ph idx="1"/>
          </p:nvPr>
        </p:nvSpPr>
        <p:spPr>
          <a:xfrm>
            <a:off x="685800" y="1214422"/>
            <a:ext cx="8153400" cy="4762910"/>
          </a:xfrm>
        </p:spPr>
        <p:txBody>
          <a:bodyPr/>
          <a:lstStyle/>
          <a:p>
            <a:r>
              <a:rPr lang="zh-CN" altLang="en-US" sz="2000" b="1" dirty="0"/>
              <a:t>梯度下降法</a:t>
            </a:r>
            <a:endParaRPr lang="en-US" altLang="zh-CN" sz="2000" b="1" dirty="0"/>
          </a:p>
          <a:p>
            <a:pPr marL="0" indent="0">
              <a:buNone/>
            </a:pPr>
            <a:r>
              <a:rPr lang="en-US" altLang="zh-CN" sz="2000" dirty="0">
                <a:hlinkClick r:id="rId2"/>
              </a:rPr>
              <a:t>http://www.cnblogs.com/xubenben/p/3860285.html</a:t>
            </a:r>
            <a:r>
              <a:rPr lang="en-US" altLang="zh-CN" sz="2000" dirty="0"/>
              <a:t> </a:t>
            </a:r>
            <a:endParaRPr lang="zh-CN" altLang="en-US" sz="2000" dirty="0"/>
          </a:p>
          <a:p>
            <a:r>
              <a:rPr lang="zh-CN" altLang="en-US" sz="2000" dirty="0"/>
              <a:t>      很形象的比喻就是说，你站在山坡上想下山，那么如何才能尽快下山（默认速度是恒定的，你也不会摔死）？</a:t>
            </a:r>
          </a:p>
          <a:p>
            <a:r>
              <a:rPr lang="zh-CN" altLang="en-US" sz="2000" dirty="0"/>
              <a:t>找到</a:t>
            </a:r>
            <a:r>
              <a:rPr lang="zh-CN" altLang="en-US" sz="2000" b="1" u="sng" dirty="0"/>
              <a:t>当前最陡峭的方向</a:t>
            </a:r>
            <a:r>
              <a:rPr lang="zh-CN" altLang="en-US" sz="2000" dirty="0"/>
              <a:t>下山吧？</a:t>
            </a:r>
            <a:endParaRPr lang="en-US" altLang="zh-CN" sz="2000" dirty="0"/>
          </a:p>
          <a:p>
            <a:pPr marL="0" indent="0">
              <a:buNone/>
            </a:pPr>
            <a:r>
              <a:rPr lang="en-US" altLang="zh-CN" sz="2000" dirty="0"/>
              <a:t>     </a:t>
            </a:r>
            <a:r>
              <a:rPr lang="zh-CN" altLang="en-US" sz="2000" dirty="0"/>
              <a:t>这个方向就可以用</a:t>
            </a:r>
            <a:r>
              <a:rPr lang="zh-CN" altLang="en-US" sz="2000" b="1" dirty="0">
                <a:solidFill>
                  <a:srgbClr val="FF0000"/>
                </a:solidFill>
              </a:rPr>
              <a:t>梯度</a:t>
            </a:r>
            <a:r>
              <a:rPr lang="zh-CN" altLang="en-US" sz="2000" dirty="0"/>
              <a:t>来计算，这也就是梯度下降法的来源。     </a:t>
            </a:r>
            <a:endParaRPr lang="en-US" altLang="zh-CN" sz="2000" dirty="0"/>
          </a:p>
          <a:p>
            <a:pPr marL="0" indent="0">
              <a:buNone/>
            </a:pPr>
            <a:endParaRPr lang="en-US" altLang="zh-CN" sz="2000" dirty="0"/>
          </a:p>
          <a:p>
            <a:pPr marL="0" indent="0">
              <a:buNone/>
            </a:pPr>
            <a:r>
              <a:rPr lang="zh-CN" altLang="en-US" sz="2000" dirty="0"/>
              <a:t>两个资料：</a:t>
            </a:r>
          </a:p>
          <a:p>
            <a:r>
              <a:rPr lang="en-US" altLang="zh-CN" sz="2000" dirty="0"/>
              <a:t>NG</a:t>
            </a:r>
            <a:r>
              <a:rPr lang="zh-CN" altLang="en-US" sz="2000" dirty="0"/>
              <a:t>教授的</a:t>
            </a:r>
            <a:r>
              <a:rPr lang="zh-CN" altLang="en-US" sz="2000" dirty="0">
                <a:hlinkClick r:id="rId3"/>
              </a:rPr>
              <a:t>机器学习</a:t>
            </a:r>
            <a:r>
              <a:rPr lang="zh-CN" altLang="en-US" sz="2000" dirty="0"/>
              <a:t>课程中的第二课；</a:t>
            </a:r>
          </a:p>
          <a:p>
            <a:r>
              <a:rPr lang="zh-CN" altLang="en-US" sz="2000" b="1" dirty="0">
                <a:hlinkClick r:id="rId4"/>
              </a:rPr>
              <a:t>机器学习中的数学</a:t>
            </a:r>
            <a:r>
              <a:rPr lang="zh-CN" altLang="en-US" sz="2000" dirty="0"/>
              <a:t>博客</a:t>
            </a:r>
            <a:endParaRPr lang="en-US" altLang="zh-CN" sz="2000" dirty="0"/>
          </a:p>
          <a:p>
            <a:pPr marL="0" indent="0">
              <a:buNone/>
            </a:pPr>
            <a:endParaRPr lang="zh-CN" altLang="en-US" sz="2000" dirty="0"/>
          </a:p>
          <a:p>
            <a:r>
              <a:rPr lang="zh-CN" altLang="en-US" sz="2000" dirty="0"/>
              <a:t>梯度下降法还有一个变种：</a:t>
            </a:r>
            <a:r>
              <a:rPr lang="zh-CN" altLang="en-US" sz="2000" b="1" u="sng" dirty="0">
                <a:solidFill>
                  <a:srgbClr val="FF0000"/>
                </a:solidFill>
              </a:rPr>
              <a:t>随机梯度下降法</a:t>
            </a:r>
            <a:r>
              <a:rPr lang="zh-CN" altLang="en-US" sz="2000" dirty="0"/>
              <a:t>。</a:t>
            </a:r>
            <a:r>
              <a:rPr lang="zh-CN" altLang="en-US" sz="2000" b="1" u="sng" dirty="0"/>
              <a:t>这个才是很多场合下真正使用的方法</a:t>
            </a:r>
            <a:r>
              <a:rPr lang="zh-CN" altLang="en-US" sz="2000" dirty="0"/>
              <a:t>。</a:t>
            </a:r>
          </a:p>
        </p:txBody>
      </p:sp>
      <p:sp>
        <p:nvSpPr>
          <p:cNvPr id="4" name="文本占位符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69118005"/>
      </p:ext>
    </p:extLst>
  </p:cSld>
  <p:clrMapOvr>
    <a:masterClrMapping/>
  </p:clrMapOvr>
  <p:transition>
    <p:blinds dir="vert"/>
  </p:transition>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圆角矩形 4"/>
          <p:cNvSpPr/>
          <p:nvPr/>
        </p:nvSpPr>
        <p:spPr>
          <a:xfrm>
            <a:off x="849925" y="4509120"/>
            <a:ext cx="7778405" cy="648072"/>
          </a:xfrm>
          <a:prstGeom prst="roundRect">
            <a:avLst/>
          </a:prstGeom>
          <a:solidFill>
            <a:schemeClr val="accent1">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b="1" dirty="0"/>
              <a:t>梯度下降法和神经网络的结合</a:t>
            </a:r>
            <a:endParaRPr lang="en-US" dirty="0"/>
          </a:p>
        </p:txBody>
      </p:sp>
      <p:sp>
        <p:nvSpPr>
          <p:cNvPr id="3" name="内容占位符 2"/>
          <p:cNvSpPr>
            <a:spLocks noGrp="1"/>
          </p:cNvSpPr>
          <p:nvPr>
            <p:ph idx="1"/>
          </p:nvPr>
        </p:nvSpPr>
        <p:spPr>
          <a:xfrm>
            <a:off x="662427" y="1412776"/>
            <a:ext cx="8153400" cy="4762910"/>
          </a:xfrm>
        </p:spPr>
        <p:txBody>
          <a:bodyPr/>
          <a:lstStyle/>
          <a:p>
            <a:r>
              <a:rPr lang="zh-CN" altLang="en-US" dirty="0"/>
              <a:t>我们需</a:t>
            </a:r>
            <a:r>
              <a:rPr lang="zh-CN" altLang="en-US" b="1" dirty="0"/>
              <a:t>要</a:t>
            </a:r>
            <a:r>
              <a:rPr lang="zh-CN" altLang="en-US" b="1" u="sng" dirty="0"/>
              <a:t>利用样本数据</a:t>
            </a:r>
            <a:r>
              <a:rPr lang="zh-CN" altLang="en-US" b="1" dirty="0"/>
              <a:t>去</a:t>
            </a:r>
            <a:r>
              <a:rPr lang="zh-CN" altLang="en-US" b="1" u="sng" dirty="0"/>
              <a:t>训练神经网络模型</a:t>
            </a:r>
            <a:endParaRPr lang="en-US" altLang="zh-CN" b="1" u="sng" dirty="0"/>
          </a:p>
          <a:p>
            <a:pPr marL="0" indent="0">
              <a:buNone/>
            </a:pPr>
            <a:r>
              <a:rPr lang="en-US" altLang="zh-CN" dirty="0"/>
              <a:t>  </a:t>
            </a:r>
            <a:r>
              <a:rPr lang="zh-CN" altLang="en-US" dirty="0"/>
              <a:t>（其实很大程度上</a:t>
            </a:r>
            <a:r>
              <a:rPr lang="zh-CN" altLang="en-US" b="1" u="sng" dirty="0"/>
              <a:t>就是</a:t>
            </a:r>
            <a:r>
              <a:rPr lang="zh-CN" altLang="en-US" b="1" u="sng" dirty="0">
                <a:solidFill>
                  <a:srgbClr val="FF0000"/>
                </a:solidFill>
              </a:rPr>
              <a:t>修改</a:t>
            </a:r>
            <a:r>
              <a:rPr lang="zh-CN" altLang="en-US" dirty="0"/>
              <a:t>神经网络里面的</a:t>
            </a:r>
            <a:r>
              <a:rPr lang="zh-CN" altLang="en-US" b="1" u="sng" dirty="0"/>
              <a:t>参数</a:t>
            </a:r>
            <a:r>
              <a:rPr lang="zh-CN" altLang="en-US" dirty="0"/>
              <a:t>，如之前看到的权值等等）</a:t>
            </a:r>
            <a:endParaRPr lang="en-US" altLang="zh-CN" dirty="0"/>
          </a:p>
          <a:p>
            <a:pPr>
              <a:lnSpc>
                <a:spcPct val="100000"/>
              </a:lnSpc>
            </a:pPr>
            <a:r>
              <a:rPr lang="zh-CN" altLang="en-US" dirty="0"/>
              <a:t>那么</a:t>
            </a:r>
            <a:r>
              <a:rPr lang="zh-CN" altLang="en-US" b="1" dirty="0"/>
              <a:t>怎么修改</a:t>
            </a:r>
            <a:r>
              <a:rPr lang="zh-CN" altLang="en-US" dirty="0"/>
              <a:t>？应该</a:t>
            </a:r>
            <a:r>
              <a:rPr lang="zh-CN" altLang="en-US" u="sng" dirty="0">
                <a:effectLst>
                  <a:outerShdw blurRad="38100" dist="38100" dir="2700000" algn="tl">
                    <a:srgbClr val="000000">
                      <a:alpha val="43137"/>
                    </a:srgbClr>
                  </a:outerShdw>
                </a:effectLst>
              </a:rPr>
              <a:t>对照我们的目标去做修改</a:t>
            </a:r>
            <a:r>
              <a:rPr lang="zh-CN" altLang="en-US" dirty="0"/>
              <a:t>，这往往意味着</a:t>
            </a:r>
            <a:r>
              <a:rPr lang="zh-CN" altLang="en-US" b="1" dirty="0">
                <a:effectLst>
                  <a:outerShdw blurRad="38100" dist="38100" dir="2700000" algn="tl">
                    <a:srgbClr val="000000">
                      <a:alpha val="43137"/>
                    </a:srgbClr>
                  </a:outerShdw>
                </a:effectLst>
              </a:rPr>
              <a:t>要去最值化一些量</a:t>
            </a:r>
            <a:r>
              <a:rPr lang="zh-CN" altLang="en-US" dirty="0"/>
              <a:t>，也就是要用</a:t>
            </a:r>
            <a:r>
              <a:rPr lang="zh-CN" altLang="en-US" b="1" dirty="0"/>
              <a:t>梯度下降法</a:t>
            </a:r>
            <a:r>
              <a:rPr lang="zh-CN" altLang="en-US" dirty="0"/>
              <a:t>。</a:t>
            </a:r>
            <a:endParaRPr lang="en-US" altLang="zh-CN" dirty="0"/>
          </a:p>
          <a:p>
            <a:pPr>
              <a:lnSpc>
                <a:spcPct val="100000"/>
              </a:lnSpc>
            </a:pPr>
            <a:r>
              <a:rPr lang="zh-CN" altLang="en-US" dirty="0"/>
              <a:t>可以利用梯度下降法做</a:t>
            </a:r>
            <a:r>
              <a:rPr lang="zh-CN" altLang="en-US" b="1" u="sng" dirty="0">
                <a:solidFill>
                  <a:srgbClr val="FF0000"/>
                </a:solidFill>
              </a:rPr>
              <a:t>多轮迭代</a:t>
            </a:r>
            <a:r>
              <a:rPr lang="zh-CN" altLang="en-US" dirty="0"/>
              <a:t>一</a:t>
            </a:r>
            <a:r>
              <a:rPr lang="zh-CN" altLang="en-US" b="1" u="sng" dirty="0">
                <a:solidFill>
                  <a:srgbClr val="FF0000"/>
                </a:solidFill>
              </a:rPr>
              <a:t>步步逼近</a:t>
            </a:r>
            <a:r>
              <a:rPr lang="zh-CN" altLang="en-US" dirty="0"/>
              <a:t>我们最终的目标。这也就是它们结合的地方。</a:t>
            </a:r>
            <a:endParaRPr lang="en-US" altLang="zh-CN" dirty="0"/>
          </a:p>
          <a:p>
            <a:endParaRPr lang="en-US" altLang="zh-CN" dirty="0"/>
          </a:p>
          <a:p>
            <a:r>
              <a:rPr lang="zh-CN" altLang="en-US" dirty="0"/>
              <a:t>所谓的深度学习（</a:t>
            </a:r>
            <a:r>
              <a:rPr lang="en-US" altLang="zh-CN" dirty="0"/>
              <a:t>Deep Learning</a:t>
            </a:r>
            <a:r>
              <a:rPr lang="zh-CN" altLang="en-US" dirty="0"/>
              <a:t>）也就基本上是这个思路。</a:t>
            </a:r>
            <a:endParaRPr lang="en-US" dirty="0"/>
          </a:p>
        </p:txBody>
      </p:sp>
      <p:sp>
        <p:nvSpPr>
          <p:cNvPr id="4" name="文本占位符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431428214"/>
      </p:ext>
    </p:extLst>
  </p:cSld>
  <p:clrMapOvr>
    <a:masterClrMapping/>
  </p:clrMapOvr>
  <p:transition>
    <p:blinds dir="vert"/>
  </p:transition>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多层网络的反传播</a:t>
            </a:r>
            <a:r>
              <a:rPr lang="en-US" altLang="zh-CN" dirty="0"/>
              <a:t>BP</a:t>
            </a:r>
            <a:r>
              <a:rPr lang="zh-CN" altLang="en-US" dirty="0"/>
              <a:t>算法</a:t>
            </a:r>
            <a:br>
              <a:rPr lang="en-US" altLang="zh-CN" dirty="0"/>
            </a:br>
            <a:r>
              <a:rPr lang="en-US" altLang="zh-CN" dirty="0"/>
              <a:t> </a:t>
            </a:r>
            <a:r>
              <a:rPr lang="zh-CN" altLang="en-US" dirty="0"/>
              <a:t>（</a:t>
            </a:r>
            <a:r>
              <a:rPr lang="en-US" altLang="zh-CN" b="1" dirty="0"/>
              <a:t>Back Propagation</a:t>
            </a:r>
            <a:r>
              <a:rPr lang="zh-CN" altLang="en-US" dirty="0"/>
              <a:t>）</a:t>
            </a:r>
          </a:p>
        </p:txBody>
      </p:sp>
      <p:sp>
        <p:nvSpPr>
          <p:cNvPr id="3" name="内容占位符 2"/>
          <p:cNvSpPr>
            <a:spLocks noGrp="1"/>
          </p:cNvSpPr>
          <p:nvPr>
            <p:ph idx="1"/>
          </p:nvPr>
        </p:nvSpPr>
        <p:spPr/>
        <p:txBody>
          <a:bodyPr>
            <a:normAutofit fontScale="92500"/>
          </a:bodyPr>
          <a:lstStyle/>
          <a:p>
            <a:pPr>
              <a:lnSpc>
                <a:spcPct val="120000"/>
              </a:lnSpc>
              <a:buClr>
                <a:schemeClr val="tx2"/>
              </a:buClr>
              <a:buFontTx/>
              <a:buNone/>
            </a:pPr>
            <a:r>
              <a:rPr lang="zh-CN" altLang="en-US" b="1" dirty="0">
                <a:latin typeface="楷体_GB2312" pitchFamily="49" charset="-122"/>
                <a:ea typeface="楷体_GB2312" pitchFamily="49" charset="-122"/>
              </a:rPr>
              <a:t>反向传播模型及其网络结构</a:t>
            </a:r>
          </a:p>
          <a:p>
            <a:pPr>
              <a:lnSpc>
                <a:spcPct val="120000"/>
              </a:lnSpc>
              <a:buClr>
                <a:schemeClr val="tx2"/>
              </a:buClr>
            </a:pPr>
            <a:r>
              <a:rPr lang="zh-CN" altLang="en-US" b="1" dirty="0">
                <a:latin typeface="宋体" panose="02010600030101010101" pitchFamily="2" charset="-122"/>
              </a:rPr>
              <a:t>反向传播模型</a:t>
            </a:r>
            <a:r>
              <a:rPr lang="zh-CN" altLang="en-US" dirty="0">
                <a:latin typeface="宋体" panose="02010600030101010101" pitchFamily="2" charset="-122"/>
              </a:rPr>
              <a:t>也称</a:t>
            </a:r>
            <a:r>
              <a:rPr lang="en-US" altLang="zh-CN" i="1" u="sng" dirty="0"/>
              <a:t>B-P</a:t>
            </a:r>
            <a:r>
              <a:rPr lang="zh-CN" altLang="en-US" i="1" u="sng" dirty="0">
                <a:latin typeface="宋体" panose="02010600030101010101" pitchFamily="2" charset="-122"/>
              </a:rPr>
              <a:t>模型</a:t>
            </a:r>
            <a:r>
              <a:rPr lang="zh-CN" altLang="en-US" dirty="0">
                <a:latin typeface="宋体" panose="02010600030101010101" pitchFamily="2" charset="-122"/>
              </a:rPr>
              <a:t>，是一种用于</a:t>
            </a:r>
            <a:r>
              <a:rPr lang="zh-CN" altLang="en-US" b="1" u="sng" dirty="0">
                <a:latin typeface="宋体" panose="02010600030101010101" pitchFamily="2" charset="-122"/>
              </a:rPr>
              <a:t>前向多层</a:t>
            </a:r>
            <a:r>
              <a:rPr lang="zh-CN" altLang="en-US" u="sng" dirty="0">
                <a:latin typeface="宋体" panose="02010600030101010101" pitchFamily="2" charset="-122"/>
              </a:rPr>
              <a:t>的</a:t>
            </a:r>
            <a:r>
              <a:rPr lang="zh-CN" altLang="en-US" b="1" u="sng" dirty="0">
                <a:latin typeface="宋体" panose="02010600030101010101" pitchFamily="2" charset="-122"/>
              </a:rPr>
              <a:t>反向传播</a:t>
            </a:r>
            <a:r>
              <a:rPr lang="zh-CN" altLang="en-US" u="sng" dirty="0">
                <a:latin typeface="宋体" panose="02010600030101010101" pitchFamily="2" charset="-122"/>
              </a:rPr>
              <a:t>学习算法</a:t>
            </a:r>
            <a:r>
              <a:rPr lang="zh-CN" altLang="en-US" dirty="0">
                <a:latin typeface="宋体" panose="02010600030101010101" pitchFamily="2" charset="-122"/>
              </a:rPr>
              <a:t>。</a:t>
            </a:r>
            <a:endParaRPr lang="en-US" altLang="zh-CN" dirty="0">
              <a:latin typeface="宋体" panose="02010600030101010101" pitchFamily="2" charset="-122"/>
            </a:endParaRPr>
          </a:p>
          <a:p>
            <a:pPr>
              <a:lnSpc>
                <a:spcPct val="120000"/>
              </a:lnSpc>
              <a:buClr>
                <a:schemeClr val="tx2"/>
              </a:buClr>
            </a:pPr>
            <a:r>
              <a:rPr lang="zh-CN" altLang="en-US" dirty="0">
                <a:latin typeface="宋体" panose="02010600030101010101" pitchFamily="2" charset="-122"/>
              </a:rPr>
              <a:t>之所以称它是一种</a:t>
            </a:r>
            <a:r>
              <a:rPr lang="zh-CN" altLang="en-US" b="1" u="sng" dirty="0">
                <a:latin typeface="宋体" panose="02010600030101010101" pitchFamily="2" charset="-122"/>
              </a:rPr>
              <a:t>学习方法</a:t>
            </a:r>
            <a:r>
              <a:rPr lang="zh-CN" altLang="en-US" dirty="0">
                <a:latin typeface="宋体" panose="02010600030101010101" pitchFamily="2" charset="-122"/>
              </a:rPr>
              <a:t>，是</a:t>
            </a:r>
            <a:r>
              <a:rPr lang="zh-CN" altLang="en-US" b="1" dirty="0">
                <a:latin typeface="宋体" panose="02010600030101010101" pitchFamily="2" charset="-122"/>
              </a:rPr>
              <a:t>因为</a:t>
            </a:r>
            <a:r>
              <a:rPr lang="zh-CN" altLang="en-US" dirty="0">
                <a:latin typeface="宋体" panose="02010600030101010101" pitchFamily="2" charset="-122"/>
              </a:rPr>
              <a:t>用</a:t>
            </a:r>
            <a:r>
              <a:rPr lang="zh-CN" altLang="en-US" u="sng" dirty="0">
                <a:latin typeface="宋体" panose="02010600030101010101" pitchFamily="2" charset="-122"/>
              </a:rPr>
              <a:t>它可以对组成前向多层网络的各人工神经元之间的</a:t>
            </a:r>
            <a:r>
              <a:rPr lang="zh-CN" altLang="en-US" b="1" u="sng" dirty="0">
                <a:latin typeface="宋体" panose="02010600030101010101" pitchFamily="2" charset="-122"/>
              </a:rPr>
              <a:t>连接权值</a:t>
            </a:r>
            <a:r>
              <a:rPr lang="zh-CN" altLang="en-US" dirty="0">
                <a:latin typeface="宋体" panose="02010600030101010101" pitchFamily="2" charset="-122"/>
              </a:rPr>
              <a:t>进行</a:t>
            </a:r>
            <a:r>
              <a:rPr lang="zh-CN" altLang="en-US" b="1" u="sng" dirty="0">
                <a:solidFill>
                  <a:srgbClr val="FF0000"/>
                </a:solidFill>
                <a:latin typeface="宋体" panose="02010600030101010101" pitchFamily="2" charset="-122"/>
              </a:rPr>
              <a:t>不断的</a:t>
            </a:r>
            <a:r>
              <a:rPr lang="zh-CN" altLang="en-US" b="1" u="sng" dirty="0">
                <a:latin typeface="宋体" panose="02010600030101010101" pitchFamily="2" charset="-122"/>
              </a:rPr>
              <a:t>修改</a:t>
            </a:r>
            <a:r>
              <a:rPr lang="zh-CN" altLang="en-US" dirty="0">
                <a:latin typeface="宋体" panose="02010600030101010101" pitchFamily="2" charset="-122"/>
              </a:rPr>
              <a:t>，从而使该</a:t>
            </a:r>
            <a:r>
              <a:rPr lang="zh-CN" altLang="en-US" u="sng" dirty="0">
                <a:latin typeface="宋体" panose="02010600030101010101" pitchFamily="2" charset="-122"/>
              </a:rPr>
              <a:t>前向多层网络能够</a:t>
            </a:r>
            <a:r>
              <a:rPr lang="zh-CN" altLang="en-US" b="1" u="sng" dirty="0">
                <a:latin typeface="宋体" panose="02010600030101010101" pitchFamily="2" charset="-122"/>
              </a:rPr>
              <a:t>将输入它的信息变换成所期望的输出信息</a:t>
            </a:r>
            <a:r>
              <a:rPr lang="zh-CN" altLang="en-US" dirty="0">
                <a:latin typeface="宋体" panose="02010600030101010101" pitchFamily="2" charset="-122"/>
              </a:rPr>
              <a:t>。</a:t>
            </a:r>
            <a:endParaRPr lang="en-US" altLang="zh-CN" dirty="0">
              <a:latin typeface="宋体" panose="02010600030101010101" pitchFamily="2" charset="-122"/>
            </a:endParaRPr>
          </a:p>
          <a:p>
            <a:pPr>
              <a:lnSpc>
                <a:spcPct val="120000"/>
              </a:lnSpc>
              <a:buClr>
                <a:schemeClr val="tx2"/>
              </a:buClr>
            </a:pPr>
            <a:r>
              <a:rPr lang="zh-CN" altLang="en-US" u="sng" dirty="0"/>
              <a:t>之所以</a:t>
            </a:r>
            <a:r>
              <a:rPr lang="zh-CN" altLang="en-US" dirty="0"/>
              <a:t>将其称作为</a:t>
            </a:r>
            <a:r>
              <a:rPr lang="zh-CN" altLang="en-US" b="1" u="sng" dirty="0">
                <a:solidFill>
                  <a:srgbClr val="FF0000"/>
                </a:solidFill>
              </a:rPr>
              <a:t>反向</a:t>
            </a:r>
            <a:r>
              <a:rPr lang="zh-CN" altLang="en-US" b="1" u="sng" dirty="0"/>
              <a:t>学习算法</a:t>
            </a:r>
            <a:r>
              <a:rPr lang="zh-CN" altLang="en-US" dirty="0"/>
              <a:t>，是因为在</a:t>
            </a:r>
            <a:r>
              <a:rPr lang="zh-CN" altLang="en-US" u="sng" dirty="0"/>
              <a:t>修改各人工神经元的连接权值时</a:t>
            </a:r>
            <a:r>
              <a:rPr lang="zh-CN" altLang="en-US" dirty="0"/>
              <a:t>，所</a:t>
            </a:r>
            <a:r>
              <a:rPr lang="zh-CN" altLang="en-US" b="1" u="sng" dirty="0"/>
              <a:t>依据</a:t>
            </a:r>
            <a:r>
              <a:rPr lang="zh-CN" altLang="en-US" dirty="0"/>
              <a:t>的是</a:t>
            </a:r>
            <a:r>
              <a:rPr lang="zh-CN" altLang="en-US" b="1" u="sng" dirty="0"/>
              <a:t>该网络的实际输出与其期望的输出之差</a:t>
            </a:r>
            <a:r>
              <a:rPr lang="zh-CN" altLang="en-US" dirty="0"/>
              <a:t>，将</a:t>
            </a:r>
            <a:r>
              <a:rPr lang="zh-CN" altLang="en-US" b="1" u="sng" dirty="0">
                <a:solidFill>
                  <a:srgbClr val="FF0000"/>
                </a:solidFill>
              </a:rPr>
              <a:t>这一差值反向一层一层的向回传播</a:t>
            </a:r>
            <a:r>
              <a:rPr lang="zh-CN" altLang="en-US" dirty="0"/>
              <a:t>，来决定</a:t>
            </a:r>
            <a:r>
              <a:rPr lang="zh-CN" altLang="en-US" b="1" u="sng" dirty="0"/>
              <a:t>连接权值的修改</a:t>
            </a:r>
            <a:r>
              <a:rPr lang="zh-CN" altLang="en-US" dirty="0"/>
              <a:t>。</a:t>
            </a:r>
            <a:endParaRPr lang="zh-CN" altLang="en-US" dirty="0">
              <a:latin typeface="宋体" panose="02010600030101010101" pitchFamily="2" charset="-122"/>
            </a:endParaRPr>
          </a:p>
          <a:p>
            <a:pPr>
              <a:lnSpc>
                <a:spcPct val="120000"/>
              </a:lnSpc>
            </a:pPr>
            <a:endParaRPr lang="en-US" altLang="zh-CN" dirty="0">
              <a:latin typeface="宋体" panose="02010600030101010101" pitchFamily="2" charset="-122"/>
            </a:endParaRPr>
          </a:p>
          <a:p>
            <a:endParaRPr lang="zh-CN" altLang="en-US" dirty="0"/>
          </a:p>
        </p:txBody>
      </p:sp>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442204144"/>
      </p:ext>
    </p:extLst>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研究意义</a:t>
            </a:r>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187624" y="1500174"/>
            <a:ext cx="6805367" cy="4017057"/>
          </a:xfrm>
          <a:prstGeom prst="rect">
            <a:avLst/>
          </a:prstGeom>
        </p:spPr>
      </p:pic>
      <p:cxnSp>
        <p:nvCxnSpPr>
          <p:cNvPr id="7" name="直接连接符 6"/>
          <p:cNvCxnSpPr/>
          <p:nvPr/>
        </p:nvCxnSpPr>
        <p:spPr>
          <a:xfrm>
            <a:off x="1547664" y="2564904"/>
            <a:ext cx="33123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36096" y="2348880"/>
            <a:ext cx="2304256" cy="923330"/>
          </a:xfrm>
          <a:prstGeom prst="rect">
            <a:avLst/>
          </a:prstGeom>
          <a:noFill/>
          <a:ln>
            <a:solidFill>
              <a:srgbClr val="FF0000"/>
            </a:solidFill>
          </a:ln>
        </p:spPr>
        <p:txBody>
          <a:bodyPr wrap="square" rtlCol="0">
            <a:spAutoFit/>
          </a:bodyPr>
          <a:lstStyle/>
          <a:p>
            <a:r>
              <a:rPr lang="zh-CN" altLang="en-US" dirty="0"/>
              <a:t>信息有效利用难题：</a:t>
            </a:r>
            <a:endParaRPr lang="en-US" altLang="zh-CN" dirty="0"/>
          </a:p>
          <a:p>
            <a:r>
              <a:rPr lang="zh-CN" altLang="en-US" dirty="0"/>
              <a:t>有数据，但无法正确</a:t>
            </a:r>
            <a:r>
              <a:rPr lang="en-US" altLang="zh-CN" dirty="0"/>
              <a:t>or</a:t>
            </a:r>
            <a:r>
              <a:rPr lang="zh-CN" altLang="en-US" dirty="0"/>
              <a:t>充分挖掘价值</a:t>
            </a:r>
          </a:p>
        </p:txBody>
      </p:sp>
    </p:spTree>
    <p:extLst>
      <p:ext uri="{BB962C8B-B14F-4D97-AF65-F5344CB8AC3E}">
        <p14:creationId xmlns:p14="http://schemas.microsoft.com/office/powerpoint/2010/main" val="3643115686"/>
      </p:ext>
    </p:extLst>
  </p:cSld>
  <p:clrMapOvr>
    <a:masterClrMapping/>
  </p:clrMapOvr>
  <p:transition>
    <p:blinds dir="vert"/>
  </p:transition>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normAutofit fontScale="90000"/>
          </a:bodyPr>
          <a:lstStyle/>
          <a:p>
            <a:r>
              <a:rPr lang="zh-CN" altLang="en-US" dirty="0"/>
              <a:t>多层网络的反传播</a:t>
            </a:r>
            <a:r>
              <a:rPr lang="en-US" altLang="zh-CN" dirty="0"/>
              <a:t>BP</a:t>
            </a:r>
            <a:r>
              <a:rPr lang="zh-CN" altLang="en-US" dirty="0"/>
              <a:t>算法</a:t>
            </a:r>
            <a:br>
              <a:rPr lang="en-US" altLang="zh-CN" dirty="0"/>
            </a:br>
            <a:r>
              <a:rPr lang="zh-CN" altLang="en-US" dirty="0"/>
              <a:t>（</a:t>
            </a:r>
            <a:r>
              <a:rPr lang="en-US" altLang="zh-CN" b="1" dirty="0"/>
              <a:t>back propagation</a:t>
            </a:r>
            <a:r>
              <a:rPr lang="zh-CN" altLang="en-US" dirty="0"/>
              <a:t>）</a:t>
            </a:r>
          </a:p>
        </p:txBody>
      </p:sp>
      <p:sp>
        <p:nvSpPr>
          <p:cNvPr id="3" name="内容占位符 2"/>
          <p:cNvSpPr>
            <a:spLocks noGrp="1"/>
          </p:cNvSpPr>
          <p:nvPr>
            <p:ph idx="1"/>
          </p:nvPr>
        </p:nvSpPr>
        <p:spPr/>
        <p:txBody>
          <a:bodyPr/>
          <a:lstStyle/>
          <a:p>
            <a:pPr marL="288925" indent="0">
              <a:lnSpc>
                <a:spcPct val="120000"/>
              </a:lnSpc>
              <a:buClr>
                <a:schemeClr val="tx2"/>
              </a:buClr>
              <a:buFontTx/>
              <a:buNone/>
            </a:pPr>
            <a:r>
              <a:rPr lang="zh-CN" altLang="en-US" b="1" dirty="0">
                <a:latin typeface="楷体_GB2312" pitchFamily="49" charset="-122"/>
                <a:ea typeface="楷体_GB2312" pitchFamily="49" charset="-122"/>
              </a:rPr>
              <a:t>反向传播网络的学习算法</a:t>
            </a:r>
            <a:endParaRPr lang="zh-CN" altLang="en-US" dirty="0"/>
          </a:p>
          <a:p>
            <a:pPr marL="288925" indent="0">
              <a:lnSpc>
                <a:spcPct val="120000"/>
              </a:lnSpc>
              <a:buClr>
                <a:schemeClr val="tx2"/>
              </a:buClr>
              <a:buFontTx/>
              <a:buNone/>
            </a:pPr>
            <a:r>
              <a:rPr lang="en-US" altLang="zh-CN" dirty="0"/>
              <a:t>B-P</a:t>
            </a:r>
            <a:r>
              <a:rPr lang="zh-CN" altLang="en-US" dirty="0">
                <a:latin typeface="宋体" panose="02010600030101010101" pitchFamily="2" charset="-122"/>
              </a:rPr>
              <a:t>算法的</a:t>
            </a:r>
            <a:r>
              <a:rPr lang="zh-CN" altLang="en-US" b="1" u="sng" dirty="0">
                <a:solidFill>
                  <a:srgbClr val="FF0000"/>
                </a:solidFill>
                <a:latin typeface="宋体" panose="02010600030101010101" pitchFamily="2" charset="-122"/>
              </a:rPr>
              <a:t>学习目的</a:t>
            </a:r>
            <a:r>
              <a:rPr lang="zh-CN" altLang="en-US" dirty="0">
                <a:latin typeface="宋体" panose="02010600030101010101" pitchFamily="2" charset="-122"/>
              </a:rPr>
              <a:t>是对</a:t>
            </a:r>
            <a:r>
              <a:rPr lang="zh-CN" altLang="en-US" b="1" u="sng" dirty="0">
                <a:latin typeface="宋体" panose="02010600030101010101" pitchFamily="2" charset="-122"/>
              </a:rPr>
              <a:t>网络的</a:t>
            </a:r>
            <a:r>
              <a:rPr lang="zh-CN" altLang="en-US" b="1" u="sng" dirty="0">
                <a:solidFill>
                  <a:srgbClr val="FF0000"/>
                </a:solidFill>
                <a:latin typeface="宋体" panose="02010600030101010101" pitchFamily="2" charset="-122"/>
              </a:rPr>
              <a:t>连接权值进行调整</a:t>
            </a:r>
            <a:r>
              <a:rPr lang="zh-CN" altLang="en-US" dirty="0">
                <a:latin typeface="宋体" panose="02010600030101010101" pitchFamily="2" charset="-122"/>
              </a:rPr>
              <a:t>，使得</a:t>
            </a:r>
            <a:r>
              <a:rPr lang="zh-CN" altLang="en-US" i="1" dirty="0">
                <a:latin typeface="宋体" panose="02010600030101010101" pitchFamily="2" charset="-122"/>
              </a:rPr>
              <a:t>调整后的网络对任一输入都能得到所期望的输出</a:t>
            </a:r>
            <a:r>
              <a:rPr lang="zh-CN" altLang="en-US" dirty="0">
                <a:latin typeface="宋体" panose="02010600030101010101" pitchFamily="2" charset="-122"/>
              </a:rPr>
              <a:t>。</a:t>
            </a:r>
          </a:p>
          <a:p>
            <a:pPr marL="288925" indent="0">
              <a:lnSpc>
                <a:spcPct val="120000"/>
              </a:lnSpc>
              <a:buClr>
                <a:schemeClr val="tx2"/>
              </a:buClr>
            </a:pPr>
            <a:r>
              <a:rPr lang="zh-CN" altLang="en-US" dirty="0">
                <a:latin typeface="宋体" panose="02010600030101010101" pitchFamily="2" charset="-122"/>
              </a:rPr>
              <a:t> 学习过程由</a:t>
            </a:r>
            <a:r>
              <a:rPr lang="zh-CN" altLang="en-US" b="1" u="sng" dirty="0">
                <a:solidFill>
                  <a:srgbClr val="FF0000"/>
                </a:solidFill>
                <a:latin typeface="宋体" panose="02010600030101010101" pitchFamily="2" charset="-122"/>
              </a:rPr>
              <a:t>正向传播</a:t>
            </a:r>
            <a:r>
              <a:rPr lang="zh-CN" altLang="en-US" dirty="0">
                <a:latin typeface="宋体" panose="02010600030101010101" pitchFamily="2" charset="-122"/>
              </a:rPr>
              <a:t>和</a:t>
            </a:r>
            <a:r>
              <a:rPr lang="zh-CN" altLang="en-US" b="1" u="sng" dirty="0">
                <a:solidFill>
                  <a:srgbClr val="FF0000"/>
                </a:solidFill>
                <a:latin typeface="宋体" panose="02010600030101010101" pitchFamily="2" charset="-122"/>
              </a:rPr>
              <a:t>反向传播</a:t>
            </a:r>
            <a:r>
              <a:rPr lang="zh-CN" altLang="en-US" dirty="0">
                <a:latin typeface="宋体" panose="02010600030101010101" pitchFamily="2" charset="-122"/>
              </a:rPr>
              <a:t>组成。</a:t>
            </a:r>
          </a:p>
          <a:p>
            <a:pPr marL="288925" indent="0">
              <a:lnSpc>
                <a:spcPct val="120000"/>
              </a:lnSpc>
              <a:buClr>
                <a:schemeClr val="tx2"/>
              </a:buClr>
            </a:pPr>
            <a:r>
              <a:rPr lang="zh-CN" altLang="en-US" dirty="0">
                <a:latin typeface="宋体" panose="02010600030101010101" pitchFamily="2" charset="-122"/>
              </a:rPr>
              <a:t> </a:t>
            </a:r>
            <a:r>
              <a:rPr lang="zh-CN" altLang="en-US" b="1" dirty="0">
                <a:effectLst>
                  <a:outerShdw blurRad="38100" dist="38100" dir="2700000" algn="tl">
                    <a:srgbClr val="000000">
                      <a:alpha val="43137"/>
                    </a:srgbClr>
                  </a:outerShdw>
                </a:effectLst>
                <a:latin typeface="宋体" panose="02010600030101010101" pitchFamily="2" charset="-122"/>
              </a:rPr>
              <a:t>正向传播</a:t>
            </a:r>
            <a:r>
              <a:rPr lang="zh-CN" altLang="en-US" dirty="0">
                <a:latin typeface="宋体" panose="02010600030101010101" pitchFamily="2" charset="-122"/>
              </a:rPr>
              <a:t>用于对</a:t>
            </a:r>
            <a:r>
              <a:rPr lang="zh-CN" altLang="en-US" b="1" u="sng" dirty="0">
                <a:solidFill>
                  <a:srgbClr val="FF0000"/>
                </a:solidFill>
                <a:latin typeface="宋体" panose="02010600030101010101" pitchFamily="2" charset="-122"/>
              </a:rPr>
              <a:t>前向网络进行计算</a:t>
            </a:r>
            <a:r>
              <a:rPr lang="zh-CN" altLang="en-US" dirty="0">
                <a:latin typeface="宋体" panose="02010600030101010101" pitchFamily="2" charset="-122"/>
              </a:rPr>
              <a:t>，即对</a:t>
            </a:r>
            <a:r>
              <a:rPr lang="zh-CN" altLang="en-US" u="sng" dirty="0">
                <a:latin typeface="宋体" panose="02010600030101010101" pitchFamily="2" charset="-122"/>
              </a:rPr>
              <a:t>某一输入信息，经过网络计算后求出它的输出结果</a:t>
            </a:r>
            <a:r>
              <a:rPr lang="zh-CN" altLang="en-US" dirty="0">
                <a:latin typeface="宋体" panose="02010600030101010101" pitchFamily="2" charset="-122"/>
              </a:rPr>
              <a:t>。</a:t>
            </a:r>
          </a:p>
          <a:p>
            <a:pPr marL="288925" indent="0">
              <a:lnSpc>
                <a:spcPct val="120000"/>
              </a:lnSpc>
              <a:buClr>
                <a:schemeClr val="tx2"/>
              </a:buClr>
            </a:pPr>
            <a:r>
              <a:rPr lang="zh-CN" altLang="en-US" dirty="0">
                <a:latin typeface="宋体" panose="02010600030101010101" pitchFamily="2" charset="-122"/>
              </a:rPr>
              <a:t> </a:t>
            </a:r>
            <a:r>
              <a:rPr lang="zh-CN" altLang="en-US" b="1" dirty="0">
                <a:effectLst>
                  <a:outerShdw blurRad="38100" dist="38100" dir="2700000" algn="tl">
                    <a:srgbClr val="000000">
                      <a:alpha val="43137"/>
                    </a:srgbClr>
                  </a:outerShdw>
                </a:effectLst>
                <a:latin typeface="宋体" panose="02010600030101010101" pitchFamily="2" charset="-122"/>
              </a:rPr>
              <a:t>反向传播</a:t>
            </a:r>
            <a:r>
              <a:rPr lang="zh-CN" altLang="en-US" dirty="0">
                <a:latin typeface="宋体" panose="02010600030101010101" pitchFamily="2" charset="-122"/>
              </a:rPr>
              <a:t>用于</a:t>
            </a:r>
            <a:r>
              <a:rPr lang="zh-CN" altLang="en-US" b="1" u="sng" dirty="0">
                <a:solidFill>
                  <a:srgbClr val="FF0000"/>
                </a:solidFill>
                <a:latin typeface="宋体" panose="02010600030101010101" pitchFamily="2" charset="-122"/>
              </a:rPr>
              <a:t>逐层传递误差</a:t>
            </a:r>
            <a:r>
              <a:rPr lang="zh-CN" altLang="en-US" dirty="0">
                <a:latin typeface="宋体" panose="02010600030101010101" pitchFamily="2" charset="-122"/>
              </a:rPr>
              <a:t>，</a:t>
            </a:r>
            <a:r>
              <a:rPr lang="zh-CN" altLang="en-US" b="1" u="sng" dirty="0">
                <a:latin typeface="宋体" panose="02010600030101010101" pitchFamily="2" charset="-122"/>
              </a:rPr>
              <a:t>修改神经元间的连接权值</a:t>
            </a:r>
            <a:r>
              <a:rPr lang="zh-CN" altLang="en-US" dirty="0">
                <a:latin typeface="宋体" panose="02010600030101010101" pitchFamily="2" charset="-122"/>
              </a:rPr>
              <a:t>，以使网络对输入信息经过计算后所得到的输出能达到期望的误差要求。</a:t>
            </a:r>
            <a:endParaRPr lang="zh-CN" altLang="en-US" dirty="0"/>
          </a:p>
          <a:p>
            <a:endParaRPr lang="zh-CN" altLang="en-US" dirty="0"/>
          </a:p>
        </p:txBody>
      </p:sp>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124647283"/>
      </p:ext>
    </p:extLst>
  </p:cSld>
  <p:clrMapOvr>
    <a:masterClrMapping/>
  </p:clrMapOvr>
  <p:transition>
    <p:blinds dir="vert"/>
  </p:transition>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BP</a:t>
            </a:r>
            <a:r>
              <a:rPr lang="zh-CN" altLang="en-US" dirty="0"/>
              <a:t>算法直观演示</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3728" y="1352958"/>
            <a:ext cx="5267325" cy="2276475"/>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078" y="3933056"/>
            <a:ext cx="5133975" cy="2314575"/>
          </a:xfrm>
          <a:prstGeom prst="rect">
            <a:avLst/>
          </a:prstGeom>
        </p:spPr>
      </p:pic>
      <p:sp>
        <p:nvSpPr>
          <p:cNvPr id="7" name="矩形 6"/>
          <p:cNvSpPr/>
          <p:nvPr/>
        </p:nvSpPr>
        <p:spPr>
          <a:xfrm>
            <a:off x="1486816" y="6238510"/>
            <a:ext cx="6674498" cy="369332"/>
          </a:xfrm>
          <a:prstGeom prst="rect">
            <a:avLst/>
          </a:prstGeom>
        </p:spPr>
        <p:txBody>
          <a:bodyPr wrap="square">
            <a:spAutoFit/>
          </a:bodyPr>
          <a:lstStyle/>
          <a:p>
            <a:r>
              <a:rPr lang="zh-CN" altLang="en-US" dirty="0"/>
              <a:t>http://galaxy.agh.edu.pl/%7Evlsi/AI/backp_t_en/backprop.html</a:t>
            </a:r>
          </a:p>
        </p:txBody>
      </p:sp>
      <p:sp>
        <p:nvSpPr>
          <p:cNvPr id="8" name="下箭头 7"/>
          <p:cNvSpPr/>
          <p:nvPr/>
        </p:nvSpPr>
        <p:spPr>
          <a:xfrm>
            <a:off x="3861453" y="3305397"/>
            <a:ext cx="420962" cy="648072"/>
          </a:xfrm>
          <a:prstGeom prst="downArrow">
            <a:avLst/>
          </a:prstGeom>
          <a:solidFill>
            <a:srgbClr val="00B0F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168" y="334011"/>
            <a:ext cx="2364792" cy="1641930"/>
          </a:xfrm>
          <a:prstGeom prst="rect">
            <a:avLst/>
          </a:prstGeom>
        </p:spPr>
      </p:pic>
      <p:cxnSp>
        <p:nvCxnSpPr>
          <p:cNvPr id="10" name="曲线连接符 9"/>
          <p:cNvCxnSpPr/>
          <p:nvPr/>
        </p:nvCxnSpPr>
        <p:spPr>
          <a:xfrm rot="5400000" flipH="1" flipV="1">
            <a:off x="5408777" y="2219285"/>
            <a:ext cx="2101131" cy="1614444"/>
          </a:xfrm>
          <a:prstGeom prst="curved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109876"/>
      </p:ext>
    </p:extLst>
  </p:cSld>
  <p:clrMapOvr>
    <a:masterClrMapping/>
  </p:clrMapOvr>
  <p:transition>
    <p:blinds dir="vert"/>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1556792"/>
            <a:ext cx="5133975" cy="2305050"/>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4204212"/>
            <a:ext cx="5133975" cy="2305050"/>
          </a:xfrm>
          <a:prstGeom prst="rect">
            <a:avLst/>
          </a:prstGeom>
        </p:spPr>
      </p:pic>
      <p:sp>
        <p:nvSpPr>
          <p:cNvPr id="7" name="下箭头 6"/>
          <p:cNvSpPr/>
          <p:nvPr/>
        </p:nvSpPr>
        <p:spPr>
          <a:xfrm>
            <a:off x="3650972" y="3591690"/>
            <a:ext cx="420962" cy="648072"/>
          </a:xfrm>
          <a:prstGeom prst="downArrow">
            <a:avLst/>
          </a:prstGeom>
          <a:solidFill>
            <a:srgbClr val="00B0F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6804248" y="4653136"/>
            <a:ext cx="1224136" cy="4320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Your turn</a:t>
            </a:r>
            <a:endParaRPr lang="zh-CN" altLang="en-US" dirty="0">
              <a:solidFill>
                <a:srgbClr val="FF0000"/>
              </a:solidFill>
            </a:endParaRPr>
          </a:p>
        </p:txBody>
      </p:sp>
    </p:spTree>
    <p:extLst>
      <p:ext uri="{BB962C8B-B14F-4D97-AF65-F5344CB8AC3E}">
        <p14:creationId xmlns:p14="http://schemas.microsoft.com/office/powerpoint/2010/main" val="3012612243"/>
      </p:ext>
    </p:extLst>
  </p:cSld>
  <p:clrMapOvr>
    <a:masterClrMapping/>
  </p:clrMapOvr>
  <p:transition>
    <p:blinds dir="vert"/>
  </p:transition>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696" y="1412776"/>
            <a:ext cx="5133975" cy="2276475"/>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837" y="4149080"/>
            <a:ext cx="5133975" cy="2276475"/>
          </a:xfrm>
          <a:prstGeom prst="rect">
            <a:avLst/>
          </a:prstGeom>
        </p:spPr>
      </p:pic>
      <p:sp>
        <p:nvSpPr>
          <p:cNvPr id="7" name="下箭头 6"/>
          <p:cNvSpPr/>
          <p:nvPr/>
        </p:nvSpPr>
        <p:spPr>
          <a:xfrm>
            <a:off x="3861453" y="3501008"/>
            <a:ext cx="420962" cy="648072"/>
          </a:xfrm>
          <a:prstGeom prst="downArrow">
            <a:avLst/>
          </a:prstGeom>
          <a:solidFill>
            <a:srgbClr val="00B0F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6546223"/>
      </p:ext>
    </p:extLst>
  </p:cSld>
  <p:clrMapOvr>
    <a:masterClrMapping/>
  </p:clrMapOvr>
  <p:transition>
    <p:blinds dir="vert"/>
  </p:transition>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00808"/>
            <a:ext cx="5200650" cy="2219325"/>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029" y="4293096"/>
            <a:ext cx="5267325" cy="2276475"/>
          </a:xfrm>
          <a:prstGeom prst="rect">
            <a:avLst/>
          </a:prstGeom>
        </p:spPr>
      </p:pic>
      <p:sp>
        <p:nvSpPr>
          <p:cNvPr id="7" name="下箭头 6"/>
          <p:cNvSpPr/>
          <p:nvPr/>
        </p:nvSpPr>
        <p:spPr>
          <a:xfrm>
            <a:off x="5004048" y="3651699"/>
            <a:ext cx="420962" cy="648072"/>
          </a:xfrm>
          <a:prstGeom prst="downArrow">
            <a:avLst/>
          </a:prstGeom>
          <a:solidFill>
            <a:srgbClr val="00B0F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560182" y="4406519"/>
            <a:ext cx="1080120" cy="390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871587" y="4440469"/>
            <a:ext cx="1008112" cy="383707"/>
          </a:xfrm>
          <a:prstGeom prst="rect">
            <a:avLst/>
          </a:prstGeom>
          <a:noFill/>
          <a:ln>
            <a:solidFill>
              <a:srgbClr val="FF0000"/>
            </a:solidFill>
          </a:ln>
        </p:spPr>
        <p:txBody>
          <a:bodyPr wrap="square" rtlCol="0">
            <a:spAutoFit/>
          </a:bodyPr>
          <a:lstStyle/>
          <a:p>
            <a:r>
              <a:rPr lang="zh-CN" altLang="en-US" dirty="0">
                <a:solidFill>
                  <a:srgbClr val="FF0000"/>
                </a:solidFill>
              </a:rPr>
              <a:t>是什么？</a:t>
            </a:r>
          </a:p>
        </p:txBody>
      </p:sp>
      <p:sp>
        <p:nvSpPr>
          <p:cNvPr id="10" name="右箭头 9"/>
          <p:cNvSpPr/>
          <p:nvPr/>
        </p:nvSpPr>
        <p:spPr>
          <a:xfrm>
            <a:off x="6688427" y="4544085"/>
            <a:ext cx="235954" cy="1953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568825" y="6098219"/>
            <a:ext cx="4403574" cy="584775"/>
          </a:xfrm>
          <a:prstGeom prst="rect">
            <a:avLst/>
          </a:prstGeom>
          <a:ln>
            <a:solidFill>
              <a:srgbClr val="FF0000"/>
            </a:solidFill>
          </a:ln>
        </p:spPr>
        <p:txBody>
          <a:bodyPr wrap="square">
            <a:spAutoFit/>
          </a:bodyPr>
          <a:lstStyle/>
          <a:p>
            <a:r>
              <a:rPr lang="en-US" altLang="zh-CN" sz="1600" i="1" dirty="0"/>
              <a:t>y</a:t>
            </a:r>
            <a:r>
              <a:rPr lang="en-US" altLang="zh-CN" sz="1600" dirty="0"/>
              <a:t> is compared with the desired output value (the target), which is found in training data set</a:t>
            </a:r>
            <a:endParaRPr lang="zh-CN" altLang="en-US" sz="1600" dirty="0"/>
          </a:p>
        </p:txBody>
      </p:sp>
    </p:spTree>
    <p:extLst>
      <p:ext uri="{BB962C8B-B14F-4D97-AF65-F5344CB8AC3E}">
        <p14:creationId xmlns:p14="http://schemas.microsoft.com/office/powerpoint/2010/main" val="1303785247"/>
      </p:ext>
    </p:extLst>
  </p:cSld>
  <p:clrMapOvr>
    <a:masterClrMapping/>
  </p:clrMapOvr>
  <p:transition>
    <p:blinds dir="vert"/>
  </p:transition>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1628800"/>
            <a:ext cx="5267325" cy="2466975"/>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79" y="4068217"/>
            <a:ext cx="5267325" cy="2466975"/>
          </a:xfrm>
          <a:prstGeom prst="rect">
            <a:avLst/>
          </a:prstGeom>
        </p:spPr>
      </p:pic>
      <p:sp>
        <p:nvSpPr>
          <p:cNvPr id="7" name="下箭头 6"/>
          <p:cNvSpPr/>
          <p:nvPr/>
        </p:nvSpPr>
        <p:spPr>
          <a:xfrm>
            <a:off x="5004048" y="3329803"/>
            <a:ext cx="420962" cy="648072"/>
          </a:xfrm>
          <a:prstGeom prst="downArrow">
            <a:avLst/>
          </a:prstGeom>
          <a:solidFill>
            <a:srgbClr val="00B0F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671167" y="1646906"/>
            <a:ext cx="323828" cy="3328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139011" y="5166275"/>
            <a:ext cx="323828" cy="3328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5815661"/>
      </p:ext>
    </p:extLst>
  </p:cSld>
  <p:clrMapOvr>
    <a:masterClrMapping/>
  </p:clrMapOvr>
  <p:transition>
    <p:blinds dir="vert"/>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5162" y="1339790"/>
            <a:ext cx="5267325" cy="2686050"/>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161" y="3933056"/>
            <a:ext cx="5267325" cy="2686050"/>
          </a:xfrm>
          <a:prstGeom prst="rect">
            <a:avLst/>
          </a:prstGeom>
        </p:spPr>
      </p:pic>
      <p:sp>
        <p:nvSpPr>
          <p:cNvPr id="7" name="下箭头 6"/>
          <p:cNvSpPr/>
          <p:nvPr/>
        </p:nvSpPr>
        <p:spPr>
          <a:xfrm>
            <a:off x="2267744" y="3925111"/>
            <a:ext cx="420962" cy="429920"/>
          </a:xfrm>
          <a:prstGeom prst="downArrow">
            <a:avLst/>
          </a:prstGeom>
          <a:solidFill>
            <a:srgbClr val="00B0F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978350" y="4349540"/>
            <a:ext cx="1224136" cy="4320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Your turn</a:t>
            </a:r>
            <a:endParaRPr lang="zh-CN" altLang="en-US" dirty="0">
              <a:solidFill>
                <a:srgbClr val="FF0000"/>
              </a:solidFill>
            </a:endParaRPr>
          </a:p>
        </p:txBody>
      </p:sp>
    </p:spTree>
    <p:extLst>
      <p:ext uri="{BB962C8B-B14F-4D97-AF65-F5344CB8AC3E}">
        <p14:creationId xmlns:p14="http://schemas.microsoft.com/office/powerpoint/2010/main" val="1509920839"/>
      </p:ext>
    </p:extLst>
  </p:cSld>
  <p:clrMapOvr>
    <a:masterClrMapping/>
  </p:clrMapOvr>
  <p:transition>
    <p:blinds dir="vert"/>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620688"/>
            <a:ext cx="5267325" cy="2686050"/>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162" y="3501008"/>
            <a:ext cx="5267325" cy="3219450"/>
          </a:xfrm>
          <a:prstGeom prst="rect">
            <a:avLst/>
          </a:prstGeom>
        </p:spPr>
      </p:pic>
      <p:sp>
        <p:nvSpPr>
          <p:cNvPr id="7" name="下箭头 6"/>
          <p:cNvSpPr/>
          <p:nvPr/>
        </p:nvSpPr>
        <p:spPr>
          <a:xfrm>
            <a:off x="2195736" y="3176972"/>
            <a:ext cx="420962" cy="648072"/>
          </a:xfrm>
          <a:prstGeom prst="downArrow">
            <a:avLst/>
          </a:prstGeom>
          <a:solidFill>
            <a:srgbClr val="00B0F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16698" y="3251897"/>
            <a:ext cx="2387350" cy="369332"/>
          </a:xfrm>
          <a:prstGeom prst="rect">
            <a:avLst/>
          </a:prstGeom>
          <a:noFill/>
          <a:ln>
            <a:solidFill>
              <a:srgbClr val="FF0000"/>
            </a:solidFill>
          </a:ln>
        </p:spPr>
        <p:txBody>
          <a:bodyPr wrap="square" rtlCol="0">
            <a:spAutoFit/>
          </a:bodyPr>
          <a:lstStyle/>
          <a:p>
            <a:r>
              <a:rPr lang="zh-CN" altLang="en-US" dirty="0"/>
              <a:t>开始修正参数</a:t>
            </a:r>
            <a:r>
              <a:rPr lang="en-US" altLang="zh-CN" dirty="0"/>
              <a:t>Wi</a:t>
            </a:r>
            <a:r>
              <a:rPr lang="zh-CN" altLang="en-US" dirty="0"/>
              <a:t>系列</a:t>
            </a:r>
            <a:endParaRPr lang="en-US" altLang="zh-CN" dirty="0"/>
          </a:p>
        </p:txBody>
      </p:sp>
      <p:sp>
        <p:nvSpPr>
          <p:cNvPr id="11" name="椭圆 10"/>
          <p:cNvSpPr/>
          <p:nvPr/>
        </p:nvSpPr>
        <p:spPr>
          <a:xfrm>
            <a:off x="5724128" y="3501008"/>
            <a:ext cx="864095"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9309241"/>
      </p:ext>
    </p:extLst>
  </p:cSld>
  <p:clrMapOvr>
    <a:masterClrMapping/>
  </p:clrMapOvr>
  <p:transition>
    <p:blinds dir="vert"/>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52983"/>
            <a:ext cx="5267325" cy="3248025"/>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400" y="3284984"/>
            <a:ext cx="5276850" cy="3324225"/>
          </a:xfrm>
          <a:prstGeom prst="rect">
            <a:avLst/>
          </a:prstGeom>
        </p:spPr>
      </p:pic>
      <p:sp>
        <p:nvSpPr>
          <p:cNvPr id="7" name="下箭头 6"/>
          <p:cNvSpPr/>
          <p:nvPr/>
        </p:nvSpPr>
        <p:spPr>
          <a:xfrm>
            <a:off x="2339752" y="3353991"/>
            <a:ext cx="420962" cy="648072"/>
          </a:xfrm>
          <a:prstGeom prst="downArrow">
            <a:avLst/>
          </a:prstGeom>
          <a:solidFill>
            <a:srgbClr val="00B0F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1033263"/>
      </p:ext>
    </p:extLst>
  </p:cSld>
  <p:clrMapOvr>
    <a:masterClrMapping/>
  </p:clrMapOvr>
  <p:transition>
    <p:blinds dir="vert"/>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422703"/>
            <a:ext cx="4824536" cy="3039284"/>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3489277"/>
            <a:ext cx="4887565" cy="3332431"/>
          </a:xfrm>
          <a:prstGeom prst="rect">
            <a:avLst/>
          </a:prstGeom>
        </p:spPr>
      </p:pic>
      <p:sp>
        <p:nvSpPr>
          <p:cNvPr id="7" name="下箭头 6"/>
          <p:cNvSpPr/>
          <p:nvPr/>
        </p:nvSpPr>
        <p:spPr>
          <a:xfrm>
            <a:off x="2411760" y="3933056"/>
            <a:ext cx="420962" cy="648072"/>
          </a:xfrm>
          <a:prstGeom prst="downArrow">
            <a:avLst/>
          </a:prstGeom>
          <a:solidFill>
            <a:srgbClr val="00B0F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7604226"/>
      </p:ext>
    </p:extLst>
  </p:cSld>
  <p:clrMapOvr>
    <a:masterClrMapping/>
  </p:clrMapOvr>
  <p:transition>
    <p:blinds dir="vert"/>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机器学习所要解决的一些典型问题</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043608" y="1628800"/>
            <a:ext cx="7481788" cy="3960440"/>
          </a:xfrm>
          <a:prstGeom prst="rect">
            <a:avLst/>
          </a:prstGeom>
        </p:spPr>
      </p:pic>
      <p:cxnSp>
        <p:nvCxnSpPr>
          <p:cNvPr id="6" name="直接连接符 5"/>
          <p:cNvCxnSpPr/>
          <p:nvPr/>
        </p:nvCxnSpPr>
        <p:spPr>
          <a:xfrm>
            <a:off x="6588224" y="2132856"/>
            <a:ext cx="15121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403648" y="2420888"/>
            <a:ext cx="3600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403648" y="4077072"/>
            <a:ext cx="669674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2673752" y="4492933"/>
            <a:ext cx="2205530" cy="4243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347864" y="5117700"/>
            <a:ext cx="4752528" cy="1200329"/>
          </a:xfrm>
          <a:prstGeom prst="rect">
            <a:avLst/>
          </a:prstGeom>
          <a:ln>
            <a:solidFill>
              <a:srgbClr val="FF0000"/>
            </a:solidFill>
          </a:ln>
        </p:spPr>
        <p:txBody>
          <a:bodyPr wrap="square">
            <a:spAutoFit/>
          </a:bodyPr>
          <a:lstStyle/>
          <a:p>
            <a:r>
              <a:rPr lang="zh-CN" altLang="en-US" dirty="0">
                <a:solidFill>
                  <a:srgbClr val="FF0000"/>
                </a:solidFill>
              </a:rPr>
              <a:t>先验知识 </a:t>
            </a:r>
            <a:r>
              <a:rPr lang="en-US" altLang="zh-CN" dirty="0">
                <a:solidFill>
                  <a:srgbClr val="FF0000"/>
                </a:solidFill>
              </a:rPr>
              <a:t>priori knowledge</a:t>
            </a:r>
            <a:r>
              <a:rPr lang="zh-CN" altLang="en-US" dirty="0"/>
              <a:t>是</a:t>
            </a:r>
            <a:r>
              <a:rPr lang="zh-CN" altLang="en-US" u="sng" dirty="0"/>
              <a:t>先于经验的知识</a:t>
            </a:r>
            <a:r>
              <a:rPr lang="zh-CN" altLang="en-US" dirty="0"/>
              <a:t>。在哲学上，它使人联想到下述思想：人类头脑包含有若干内在的特征，它可为人类理性和悟性提供基础。</a:t>
            </a:r>
          </a:p>
        </p:txBody>
      </p:sp>
      <p:sp>
        <p:nvSpPr>
          <p:cNvPr id="11" name="圆角矩形 10"/>
          <p:cNvSpPr/>
          <p:nvPr/>
        </p:nvSpPr>
        <p:spPr>
          <a:xfrm>
            <a:off x="2673752" y="3336091"/>
            <a:ext cx="1538208" cy="32512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曲线连接符 11"/>
          <p:cNvCxnSpPr>
            <a:stCxn id="11" idx="3"/>
            <a:endCxn id="7" idx="0"/>
          </p:cNvCxnSpPr>
          <p:nvPr/>
        </p:nvCxnSpPr>
        <p:spPr>
          <a:xfrm>
            <a:off x="4211960" y="3498652"/>
            <a:ext cx="1512168" cy="161904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931966"/>
      </p:ext>
    </p:extLst>
  </p:cSld>
  <p:clrMapOvr>
    <a:masterClrMapping/>
  </p:clrMapOvr>
  <p:transition>
    <p:blinds dir="vert"/>
  </p:transition>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548680"/>
            <a:ext cx="4539779" cy="2952053"/>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3682742"/>
            <a:ext cx="4824536" cy="2640165"/>
          </a:xfrm>
          <a:prstGeom prst="rect">
            <a:avLst/>
          </a:prstGeom>
        </p:spPr>
      </p:pic>
      <p:sp>
        <p:nvSpPr>
          <p:cNvPr id="7" name="下箭头 6"/>
          <p:cNvSpPr/>
          <p:nvPr/>
        </p:nvSpPr>
        <p:spPr>
          <a:xfrm>
            <a:off x="2339752" y="3478620"/>
            <a:ext cx="420962" cy="648072"/>
          </a:xfrm>
          <a:prstGeom prst="downArrow">
            <a:avLst/>
          </a:prstGeom>
          <a:solidFill>
            <a:srgbClr val="00B0F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8837857"/>
      </p:ext>
    </p:extLst>
  </p:cSld>
  <p:clrMapOvr>
    <a:masterClrMapping/>
  </p:clrMapOvr>
  <p:transition>
    <p:blinds dir="vert"/>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BP</a:t>
            </a:r>
            <a:r>
              <a:rPr lang="zh-CN" altLang="en-US" dirty="0"/>
              <a:t>算法缺点</a:t>
            </a:r>
          </a:p>
        </p:txBody>
      </p:sp>
      <p:sp>
        <p:nvSpPr>
          <p:cNvPr id="3" name="内容占位符 2"/>
          <p:cNvSpPr>
            <a:spLocks noGrp="1"/>
          </p:cNvSpPr>
          <p:nvPr>
            <p:ph idx="1"/>
          </p:nvPr>
        </p:nvSpPr>
        <p:spPr>
          <a:xfrm>
            <a:off x="827584" y="1484784"/>
            <a:ext cx="8153400" cy="4762910"/>
          </a:xfrm>
        </p:spPr>
        <p:txBody>
          <a:bodyPr/>
          <a:lstStyle/>
          <a:p>
            <a:r>
              <a:rPr lang="zh-CN" altLang="en-US" dirty="0"/>
              <a:t>计算量超大</a:t>
            </a:r>
            <a:endParaRPr lang="en-US" altLang="zh-CN" dirty="0"/>
          </a:p>
          <a:p>
            <a:pPr marL="0" indent="0">
              <a:buNone/>
            </a:pPr>
            <a:r>
              <a:rPr lang="en-US" altLang="zh-CN" dirty="0"/>
              <a:t>     Google</a:t>
            </a:r>
            <a:r>
              <a:rPr lang="zh-CN" altLang="en-US" dirty="0"/>
              <a:t>的神经网络有上千层，计算量超级大。</a:t>
            </a:r>
            <a:endParaRPr lang="en-US" altLang="zh-CN" dirty="0"/>
          </a:p>
          <a:p>
            <a:pPr marL="0" indent="0">
              <a:buNone/>
            </a:pPr>
            <a:r>
              <a:rPr lang="en-US" altLang="zh-CN" dirty="0"/>
              <a:t>     </a:t>
            </a:r>
            <a:r>
              <a:rPr lang="zh-CN" altLang="en-US" dirty="0"/>
              <a:t>这就是为什么需要上千台机器来运算的原因！</a:t>
            </a:r>
            <a:endParaRPr lang="en-US" altLang="zh-CN" dirty="0"/>
          </a:p>
          <a:p>
            <a:pPr marL="0" indent="0">
              <a:buNone/>
            </a:pPr>
            <a:endParaRPr lang="en-US" altLang="zh-CN" dirty="0"/>
          </a:p>
          <a:p>
            <a:endParaRPr lang="en-US" altLang="zh-CN" dirty="0"/>
          </a:p>
          <a:p>
            <a:r>
              <a:rPr lang="zh-CN" altLang="en-US" dirty="0"/>
              <a:t>该学习算法的</a:t>
            </a:r>
            <a:r>
              <a:rPr lang="zh-CN" altLang="en-US" dirty="0">
                <a:solidFill>
                  <a:srgbClr val="FF0000"/>
                </a:solidFill>
              </a:rPr>
              <a:t>收敛速度慢</a:t>
            </a:r>
            <a:endParaRPr lang="en-US" altLang="zh-CN" dirty="0">
              <a:solidFill>
                <a:srgbClr val="FF0000"/>
              </a:solidFill>
            </a:endParaRPr>
          </a:p>
          <a:p>
            <a:endParaRPr lang="en-US" altLang="zh-CN" dirty="0"/>
          </a:p>
          <a:p>
            <a:endParaRPr lang="en-US" altLang="zh-CN" dirty="0"/>
          </a:p>
          <a:p>
            <a:r>
              <a:rPr lang="zh-CN" altLang="en-US" dirty="0">
                <a:latin typeface="宋体" panose="02010600030101010101" pitchFamily="2" charset="-122"/>
              </a:rPr>
              <a:t>从数学角度看，</a:t>
            </a:r>
            <a:r>
              <a:rPr lang="en-US" altLang="zh-CN" dirty="0"/>
              <a:t>B-P</a:t>
            </a:r>
            <a:r>
              <a:rPr lang="zh-CN" altLang="en-US" dirty="0">
                <a:latin typeface="宋体" panose="02010600030101010101" pitchFamily="2" charset="-122"/>
              </a:rPr>
              <a:t>算法是一种梯度最速下降法，这就可能出现</a:t>
            </a:r>
            <a:r>
              <a:rPr lang="zh-CN" altLang="en-US" u="sng" dirty="0">
                <a:latin typeface="宋体" panose="02010600030101010101" pitchFamily="2" charset="-122"/>
              </a:rPr>
              <a:t>局部极小</a:t>
            </a:r>
            <a:r>
              <a:rPr lang="zh-CN" altLang="en-US" dirty="0">
                <a:latin typeface="宋体" panose="02010600030101010101" pitchFamily="2" charset="-122"/>
              </a:rPr>
              <a:t>的问题。</a:t>
            </a:r>
            <a:endParaRPr lang="zh-CN" altLang="en-US" dirty="0"/>
          </a:p>
        </p:txBody>
      </p:sp>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640676383"/>
      </p:ext>
    </p:extLst>
  </p:cSld>
  <p:clrMapOvr>
    <a:masterClrMapping/>
  </p:clrMapOvr>
  <p:transition>
    <p:blinds dir="vert"/>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zh-CN" altLang="en-US" b="1" dirty="0"/>
              <a:t>人工神经网络解决合适的问题</a:t>
            </a:r>
            <a:endParaRPr lang="en-US" dirty="0"/>
          </a:p>
        </p:txBody>
      </p:sp>
      <p:sp>
        <p:nvSpPr>
          <p:cNvPr id="3" name="内容占位符 2"/>
          <p:cNvSpPr>
            <a:spLocks noGrp="1"/>
          </p:cNvSpPr>
          <p:nvPr>
            <p:ph idx="1"/>
          </p:nvPr>
        </p:nvSpPr>
        <p:spPr>
          <a:xfrm>
            <a:off x="428596" y="1071546"/>
            <a:ext cx="7643866" cy="5381790"/>
          </a:xfrm>
        </p:spPr>
        <p:txBody>
          <a:bodyPr>
            <a:normAutofit fontScale="92500"/>
          </a:bodyPr>
          <a:lstStyle/>
          <a:p>
            <a:r>
              <a:rPr lang="zh-CN" altLang="en-US" b="1" dirty="0"/>
              <a:t>从以上原理可以看出，人工神经网络方法适合于解决具有以下特征的问题：</a:t>
            </a:r>
            <a:endParaRPr lang="en-US" altLang="zh-CN" b="1" dirty="0"/>
          </a:p>
          <a:p>
            <a:pPr lvl="1"/>
            <a:r>
              <a:rPr lang="zh-CN" altLang="en-US" sz="2400" dirty="0"/>
              <a:t>实例是采用</a:t>
            </a:r>
            <a:r>
              <a:rPr lang="en-US" sz="2400" b="1" dirty="0">
                <a:solidFill>
                  <a:srgbClr val="FF0000"/>
                </a:solidFill>
              </a:rPr>
              <a:t>“</a:t>
            </a:r>
            <a:r>
              <a:rPr lang="zh-CN" altLang="en-US" sz="2400" b="1" dirty="0">
                <a:solidFill>
                  <a:srgbClr val="FF0000"/>
                </a:solidFill>
              </a:rPr>
              <a:t>属性</a:t>
            </a:r>
            <a:r>
              <a:rPr lang="en-US" sz="2400" b="1" dirty="0">
                <a:solidFill>
                  <a:srgbClr val="FF0000"/>
                </a:solidFill>
              </a:rPr>
              <a:t>-</a:t>
            </a:r>
            <a:r>
              <a:rPr lang="zh-CN" altLang="en-US" sz="2400" b="1" dirty="0">
                <a:solidFill>
                  <a:srgbClr val="FF0000"/>
                </a:solidFill>
              </a:rPr>
              <a:t>值</a:t>
            </a:r>
            <a:r>
              <a:rPr lang="en-US" sz="2400" dirty="0"/>
              <a:t>”</a:t>
            </a:r>
            <a:r>
              <a:rPr lang="zh-CN" altLang="en-US" sz="2400" dirty="0"/>
              <a:t>（实际上就是</a:t>
            </a:r>
            <a:r>
              <a:rPr lang="zh-CN" altLang="en-US" sz="2400" b="1" u="sng" dirty="0">
                <a:solidFill>
                  <a:srgbClr val="FF0000"/>
                </a:solidFill>
              </a:rPr>
              <a:t>特征</a:t>
            </a:r>
            <a:r>
              <a:rPr lang="zh-CN" altLang="en-US" sz="2400" dirty="0"/>
              <a:t>）对表示。</a:t>
            </a:r>
            <a:endParaRPr lang="en-US" altLang="zh-CN" sz="2400" dirty="0"/>
          </a:p>
          <a:p>
            <a:pPr marL="457200" lvl="1" indent="0">
              <a:buNone/>
            </a:pPr>
            <a:r>
              <a:rPr lang="en-US" altLang="zh-CN" sz="2400" dirty="0"/>
              <a:t>     </a:t>
            </a:r>
            <a:r>
              <a:rPr lang="zh-CN" altLang="en-US" sz="2400" b="1" dirty="0"/>
              <a:t>学习目标函数</a:t>
            </a:r>
            <a:r>
              <a:rPr lang="zh-CN" altLang="en-US" sz="2400" dirty="0"/>
              <a:t>是定义在</a:t>
            </a:r>
            <a:r>
              <a:rPr lang="zh-CN" altLang="en-US" sz="2400" b="1" dirty="0"/>
              <a:t>可以用</a:t>
            </a:r>
            <a:r>
              <a:rPr lang="zh-CN" altLang="en-US" sz="2400" b="1" u="sng" dirty="0">
                <a:solidFill>
                  <a:srgbClr val="FF0000"/>
                </a:solidFill>
              </a:rPr>
              <a:t>向量描述</a:t>
            </a:r>
            <a:r>
              <a:rPr lang="zh-CN" altLang="en-US" sz="2400" b="1" dirty="0"/>
              <a:t>的实例之上</a:t>
            </a:r>
            <a:r>
              <a:rPr lang="zh-CN" altLang="en-US" sz="2400" dirty="0"/>
              <a:t>，</a:t>
            </a:r>
            <a:r>
              <a:rPr lang="zh-CN" altLang="en-US" sz="2400" u="sng" dirty="0">
                <a:solidFill>
                  <a:srgbClr val="FF0000"/>
                </a:solidFill>
              </a:rPr>
              <a:t>向量</a:t>
            </a:r>
            <a:r>
              <a:rPr lang="zh-CN" altLang="en-US" sz="2400" u="sng" dirty="0"/>
              <a:t>由</a:t>
            </a:r>
            <a:r>
              <a:rPr lang="zh-CN" altLang="en-US" sz="2400" u="sng" dirty="0">
                <a:solidFill>
                  <a:srgbClr val="FF0000"/>
                </a:solidFill>
              </a:rPr>
              <a:t>预先定义的特征</a:t>
            </a:r>
            <a:r>
              <a:rPr lang="zh-CN" altLang="en-US" sz="2400" dirty="0"/>
              <a:t>组成。通常</a:t>
            </a:r>
            <a:r>
              <a:rPr lang="zh-CN" altLang="en-US" sz="2400" b="1" u="sng" dirty="0">
                <a:solidFill>
                  <a:srgbClr val="FF0000"/>
                </a:solidFill>
              </a:rPr>
              <a:t>输入属性之间可以高度相关</a:t>
            </a:r>
            <a:r>
              <a:rPr lang="zh-CN" altLang="en-US" sz="2400" dirty="0">
                <a:solidFill>
                  <a:srgbClr val="FF0000"/>
                </a:solidFill>
              </a:rPr>
              <a:t>，</a:t>
            </a:r>
            <a:r>
              <a:rPr lang="zh-CN" altLang="en-US" sz="2400" b="1" u="sng" dirty="0">
                <a:solidFill>
                  <a:srgbClr val="FF0000"/>
                </a:solidFill>
              </a:rPr>
              <a:t>也可以相互独立</a:t>
            </a:r>
            <a:r>
              <a:rPr lang="zh-CN" altLang="en-US" sz="2400" dirty="0"/>
              <a:t>。注意，输入值可以是任何实数。</a:t>
            </a:r>
            <a:endParaRPr lang="en-US" altLang="zh-CN" sz="2400" dirty="0"/>
          </a:p>
          <a:p>
            <a:pPr lvl="1">
              <a:lnSpc>
                <a:spcPct val="110000"/>
              </a:lnSpc>
            </a:pPr>
            <a:r>
              <a:rPr lang="zh-CN" altLang="en-US" sz="2400" dirty="0"/>
              <a:t>目标函数的输出</a:t>
            </a:r>
            <a:r>
              <a:rPr lang="zh-CN" altLang="en-US" sz="2400" u="sng" dirty="0"/>
              <a:t>可能是离散值、实数值或者由若干实数属性或离散属性组成的</a:t>
            </a:r>
            <a:r>
              <a:rPr lang="zh-CN" altLang="en-US" sz="2400" b="1" u="sng" dirty="0">
                <a:solidFill>
                  <a:srgbClr val="FF0000"/>
                </a:solidFill>
              </a:rPr>
              <a:t>向量</a:t>
            </a:r>
            <a:r>
              <a:rPr lang="zh-CN" altLang="en-US" sz="2400" dirty="0"/>
              <a:t>。</a:t>
            </a:r>
            <a:endParaRPr lang="en-US" altLang="zh-CN" sz="2400" dirty="0"/>
          </a:p>
          <a:p>
            <a:pPr lvl="1"/>
            <a:endParaRPr lang="en-US" altLang="zh-CN" sz="2400" dirty="0"/>
          </a:p>
          <a:p>
            <a:pPr marL="342900" lvl="1" indent="0">
              <a:buNone/>
            </a:pPr>
            <a:r>
              <a:rPr lang="zh-CN" altLang="en-US" sz="2400" dirty="0"/>
              <a:t>                 </a:t>
            </a:r>
            <a:r>
              <a:rPr lang="zh-CN" altLang="en-US" sz="2400" u="sng" dirty="0"/>
              <a:t>（输入是向量，输出也是向量）</a:t>
            </a:r>
            <a:endParaRPr lang="en-US" altLang="zh-CN" sz="2400" u="sng" dirty="0"/>
          </a:p>
          <a:p>
            <a:pPr lvl="1"/>
            <a:endParaRPr lang="en-US" altLang="zh-CN" sz="2400" dirty="0"/>
          </a:p>
          <a:p>
            <a:pPr marL="457200" lvl="1" indent="0">
              <a:lnSpc>
                <a:spcPct val="110000"/>
              </a:lnSpc>
              <a:buNone/>
            </a:pPr>
            <a:r>
              <a:rPr lang="en-US" altLang="zh-CN" sz="2400" dirty="0"/>
              <a:t>    </a:t>
            </a:r>
            <a:r>
              <a:rPr lang="zh-CN" altLang="en-US" sz="2400" dirty="0"/>
              <a:t>如，在自动驾驶系统</a:t>
            </a:r>
            <a:r>
              <a:rPr lang="en-US" altLang="zh-CN" sz="2400" dirty="0"/>
              <a:t>ALVTNN</a:t>
            </a:r>
            <a:r>
              <a:rPr lang="zh-CN" altLang="en-US" sz="2400" dirty="0"/>
              <a:t>中，</a:t>
            </a:r>
            <a:r>
              <a:rPr lang="zh-CN" altLang="en-US" sz="2400" u="sng" dirty="0"/>
              <a:t>输入可以是</a:t>
            </a:r>
            <a:r>
              <a:rPr lang="en-US" altLang="zh-CN" sz="2400" u="sng" dirty="0"/>
              <a:t>30</a:t>
            </a:r>
            <a:r>
              <a:rPr lang="zh-CN" altLang="en-US" sz="2400" u="sng" dirty="0"/>
              <a:t>个分量的向量</a:t>
            </a:r>
            <a:r>
              <a:rPr lang="zh-CN" altLang="en-US" sz="2400" dirty="0"/>
              <a:t>，</a:t>
            </a:r>
            <a:r>
              <a:rPr lang="zh-CN" altLang="en-US" sz="2400" u="sng" dirty="0"/>
              <a:t>每一个分量对应一个建议的驾驶方向</a:t>
            </a:r>
            <a:r>
              <a:rPr lang="zh-CN" altLang="en-US" sz="2400" dirty="0"/>
              <a:t>。每个输出值是</a:t>
            </a:r>
            <a:r>
              <a:rPr lang="en-US" altLang="zh-CN" sz="2400" dirty="0"/>
              <a:t>0</a:t>
            </a:r>
            <a:r>
              <a:rPr lang="zh-CN" altLang="en-US" sz="2400" dirty="0"/>
              <a:t>或</a:t>
            </a:r>
            <a:r>
              <a:rPr lang="en-US" altLang="zh-CN" sz="2400" dirty="0"/>
              <a:t>1</a:t>
            </a:r>
            <a:r>
              <a:rPr lang="zh-CN" altLang="en-US" sz="2400" dirty="0"/>
              <a:t>之间的实数，用于</a:t>
            </a:r>
            <a:r>
              <a:rPr lang="zh-CN" altLang="en-US" sz="2400" u="sng" dirty="0"/>
              <a:t>表示预测的驾驶方向的置信度（</a:t>
            </a:r>
            <a:r>
              <a:rPr lang="en-US" altLang="zh-CN" sz="2400" u="sng" dirty="0"/>
              <a:t>Confidence Level</a:t>
            </a:r>
            <a:r>
              <a:rPr lang="zh-CN" altLang="en-US" sz="2400" u="sng" dirty="0"/>
              <a:t>）</a:t>
            </a:r>
            <a:endParaRPr lang="en-US" altLang="zh-CN" sz="2400" u="sng" dirty="0"/>
          </a:p>
        </p:txBody>
      </p:sp>
      <p:sp>
        <p:nvSpPr>
          <p:cNvPr id="4" name="文本占位符 3"/>
          <p:cNvSpPr>
            <a:spLocks noGrp="1"/>
          </p:cNvSpPr>
          <p:nvPr>
            <p:ph type="body" sz="quarter" idx="14"/>
          </p:nvPr>
        </p:nvSpPr>
        <p:spPr/>
        <p:txBody>
          <a:bodyPr/>
          <a:lstStyle/>
          <a:p>
            <a:endParaRPr lang="zh-CN" altLang="en-US"/>
          </a:p>
        </p:txBody>
      </p:sp>
    </p:spTree>
  </p:cSld>
  <p:clrMapOvr>
    <a:masterClrMapping/>
  </p:clrMapOvr>
  <p:transition>
    <p:blinds dir="vert"/>
  </p:transition>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zh-CN" altLang="en-US" b="1" dirty="0"/>
              <a:t>人工神经网络解决合适的问题</a:t>
            </a:r>
            <a:endParaRPr lang="en-US" dirty="0"/>
          </a:p>
        </p:txBody>
      </p:sp>
      <p:sp>
        <p:nvSpPr>
          <p:cNvPr id="3" name="内容占位符 2"/>
          <p:cNvSpPr>
            <a:spLocks noGrp="1"/>
          </p:cNvSpPr>
          <p:nvPr>
            <p:ph idx="1"/>
          </p:nvPr>
        </p:nvSpPr>
        <p:spPr>
          <a:xfrm>
            <a:off x="428596" y="1071546"/>
            <a:ext cx="7887820" cy="4762910"/>
          </a:xfrm>
        </p:spPr>
        <p:txBody>
          <a:bodyPr>
            <a:normAutofit fontScale="92500" lnSpcReduction="10000"/>
          </a:bodyPr>
          <a:lstStyle/>
          <a:p>
            <a:r>
              <a:rPr lang="zh-CN" altLang="en-US" b="1" dirty="0"/>
              <a:t>从以上原理可以看出，人工神经网络方法适合于解决具有以下特征的问题</a:t>
            </a:r>
            <a:r>
              <a:rPr lang="zh-CN" altLang="en-US" b="1" dirty="0">
                <a:sym typeface="Wingdings" panose="05000000000000000000" pitchFamily="2" charset="2"/>
              </a:rPr>
              <a:t>（继续）</a:t>
            </a:r>
            <a:endParaRPr lang="en-US" altLang="zh-CN" b="1" dirty="0">
              <a:sym typeface="Wingdings" panose="05000000000000000000" pitchFamily="2" charset="2"/>
            </a:endParaRPr>
          </a:p>
          <a:p>
            <a:endParaRPr lang="en-US" altLang="zh-CN" dirty="0"/>
          </a:p>
          <a:p>
            <a:pPr lvl="1"/>
            <a:r>
              <a:rPr lang="zh-CN" altLang="en-US" sz="2400" b="1" dirty="0">
                <a:solidFill>
                  <a:srgbClr val="FF0000"/>
                </a:solidFill>
              </a:rPr>
              <a:t>训练数据可能包含错误</a:t>
            </a:r>
            <a:r>
              <a:rPr lang="zh-CN" altLang="en-US" sz="2400" dirty="0">
                <a:solidFill>
                  <a:srgbClr val="FF0000"/>
                </a:solidFill>
              </a:rPr>
              <a:t>。</a:t>
            </a:r>
            <a:endParaRPr lang="en-US" altLang="zh-CN" sz="2400" dirty="0">
              <a:solidFill>
                <a:srgbClr val="FF0000"/>
              </a:solidFill>
            </a:endParaRPr>
          </a:p>
          <a:p>
            <a:pPr marL="457200" lvl="1" indent="0">
              <a:buNone/>
            </a:pPr>
            <a:r>
              <a:rPr lang="en-US" altLang="zh-CN" sz="2400" dirty="0"/>
              <a:t>   </a:t>
            </a:r>
            <a:r>
              <a:rPr lang="zh-CN" altLang="en-US" sz="2400" dirty="0"/>
              <a:t>人工神经网络学习算法对训练数据中的错误</a:t>
            </a:r>
            <a:r>
              <a:rPr lang="zh-CN" altLang="en-US" sz="2400" b="1" dirty="0"/>
              <a:t>具有较强的鲁棒性</a:t>
            </a:r>
            <a:r>
              <a:rPr lang="zh-CN" altLang="en-US" sz="2400" dirty="0"/>
              <a:t>。</a:t>
            </a:r>
            <a:endParaRPr lang="en-US" altLang="zh-CN" sz="2400" dirty="0"/>
          </a:p>
          <a:p>
            <a:pPr marL="457200" lvl="1" indent="0">
              <a:buNone/>
            </a:pPr>
            <a:endParaRPr lang="en-US" altLang="zh-CN" sz="2400" dirty="0"/>
          </a:p>
          <a:p>
            <a:pPr lvl="1"/>
            <a:r>
              <a:rPr lang="zh-CN" altLang="en-US" sz="2400" b="1" dirty="0">
                <a:solidFill>
                  <a:srgbClr val="FF0000"/>
                </a:solidFill>
              </a:rPr>
              <a:t>可容忍长时间的训练</a:t>
            </a:r>
            <a:r>
              <a:rPr lang="zh-CN" altLang="en-US" sz="2400" dirty="0"/>
              <a:t>。</a:t>
            </a:r>
            <a:endParaRPr lang="en-US" altLang="zh-CN" sz="2400" dirty="0"/>
          </a:p>
          <a:p>
            <a:pPr marL="457200" lvl="1" indent="0">
              <a:lnSpc>
                <a:spcPct val="110000"/>
              </a:lnSpc>
              <a:buNone/>
            </a:pPr>
            <a:r>
              <a:rPr lang="zh-CN" altLang="en-US" sz="2400" u="sng" dirty="0"/>
              <a:t>人工神经网络</a:t>
            </a:r>
            <a:r>
              <a:rPr lang="zh-CN" altLang="en-US" sz="2400" dirty="0"/>
              <a:t>训练算法通常比</a:t>
            </a:r>
            <a:r>
              <a:rPr lang="zh-CN" altLang="en-US" sz="2400" u="sng" dirty="0"/>
              <a:t>像决策树学习算法需要更长时间的训练</a:t>
            </a:r>
            <a:r>
              <a:rPr lang="zh-CN" altLang="en-US" sz="2400" dirty="0"/>
              <a:t>。</a:t>
            </a:r>
            <a:endParaRPr lang="en-US" altLang="zh-CN" sz="2400" dirty="0"/>
          </a:p>
          <a:p>
            <a:pPr marL="457200" lvl="1" indent="0">
              <a:lnSpc>
                <a:spcPct val="110000"/>
              </a:lnSpc>
              <a:buNone/>
            </a:pPr>
            <a:endParaRPr lang="en-US" altLang="zh-CN" sz="2400" dirty="0"/>
          </a:p>
          <a:p>
            <a:pPr marL="457200" lvl="1" indent="0">
              <a:lnSpc>
                <a:spcPct val="110000"/>
              </a:lnSpc>
              <a:buNone/>
            </a:pPr>
            <a:r>
              <a:rPr lang="zh-CN" altLang="en-US" sz="2400" dirty="0"/>
              <a:t>时间可以从</a:t>
            </a:r>
            <a:r>
              <a:rPr lang="zh-CN" altLang="en-US" sz="2400" u="sng" dirty="0"/>
              <a:t>几秒到几个小时</a:t>
            </a:r>
            <a:r>
              <a:rPr lang="zh-CN" altLang="en-US" sz="2400" dirty="0"/>
              <a:t>，取决于</a:t>
            </a:r>
            <a:r>
              <a:rPr lang="zh-CN" altLang="en-US" sz="2400" u="sng" dirty="0"/>
              <a:t>人工神经网络权值的数量</a:t>
            </a:r>
            <a:r>
              <a:rPr lang="zh-CN" altLang="en-US" sz="2400" dirty="0"/>
              <a:t>、</a:t>
            </a:r>
            <a:r>
              <a:rPr lang="zh-CN" altLang="en-US" sz="2400" u="sng" dirty="0"/>
              <a:t>训练实例的数量以及不同学习算法参数的设置等因素</a:t>
            </a:r>
            <a:r>
              <a:rPr lang="zh-CN" altLang="en-US" sz="2400" dirty="0"/>
              <a:t>。</a:t>
            </a:r>
          </a:p>
        </p:txBody>
      </p:sp>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179872985"/>
      </p:ext>
    </p:extLst>
  </p:cSld>
  <p:clrMapOvr>
    <a:masterClrMapping/>
  </p:clrMapOvr>
  <p:transition>
    <p:blinds dir="vert"/>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zh-CN" altLang="en-US" b="1" dirty="0"/>
              <a:t>人工神经网络解决合适的问题</a:t>
            </a:r>
            <a:endParaRPr lang="en-US" dirty="0"/>
          </a:p>
        </p:txBody>
      </p:sp>
      <p:sp>
        <p:nvSpPr>
          <p:cNvPr id="3" name="内容占位符 2"/>
          <p:cNvSpPr>
            <a:spLocks noGrp="1"/>
          </p:cNvSpPr>
          <p:nvPr>
            <p:ph idx="1"/>
          </p:nvPr>
        </p:nvSpPr>
        <p:spPr>
          <a:xfrm>
            <a:off x="408891" y="1346282"/>
            <a:ext cx="8319868" cy="5107053"/>
          </a:xfrm>
        </p:spPr>
        <p:txBody>
          <a:bodyPr>
            <a:normAutofit fontScale="92500"/>
          </a:bodyPr>
          <a:lstStyle/>
          <a:p>
            <a:r>
              <a:rPr lang="zh-CN" altLang="en-US" b="1" dirty="0"/>
              <a:t>从以上原理可以看出，人工神经网络方法适合于解决具有以下特征的问题</a:t>
            </a:r>
            <a:r>
              <a:rPr lang="zh-CN" altLang="en-US" b="1" dirty="0">
                <a:sym typeface="Wingdings" panose="05000000000000000000" pitchFamily="2" charset="2"/>
              </a:rPr>
              <a:t>（继续）</a:t>
            </a:r>
            <a:endParaRPr lang="en-US" altLang="zh-CN" b="1" dirty="0">
              <a:sym typeface="Wingdings" panose="05000000000000000000" pitchFamily="2" charset="2"/>
            </a:endParaRPr>
          </a:p>
          <a:p>
            <a:endParaRPr lang="en-US" altLang="zh-CN" sz="2400" dirty="0"/>
          </a:p>
          <a:p>
            <a:pPr lvl="1"/>
            <a:r>
              <a:rPr lang="zh-CN" altLang="en-US" sz="2400" b="1" dirty="0"/>
              <a:t>需要</a:t>
            </a:r>
            <a:r>
              <a:rPr lang="zh-CN" altLang="en-US" sz="2400" b="1" u="sng" dirty="0">
                <a:solidFill>
                  <a:srgbClr val="FF0000"/>
                </a:solidFill>
              </a:rPr>
              <a:t>快速</a:t>
            </a:r>
            <a:r>
              <a:rPr lang="zh-CN" altLang="en-US" sz="2400" b="1" dirty="0"/>
              <a:t>求出目标函数值</a:t>
            </a:r>
            <a:r>
              <a:rPr lang="zh-CN" altLang="en-US" sz="2400" dirty="0"/>
              <a:t>（</a:t>
            </a:r>
            <a:r>
              <a:rPr lang="zh-CN" altLang="en-US" sz="2400" u="sng" dirty="0"/>
              <a:t>看似与上一点矛盾</a:t>
            </a:r>
            <a:r>
              <a:rPr lang="zh-CN" altLang="en-US" sz="2400" dirty="0"/>
              <a:t>）。</a:t>
            </a:r>
            <a:endParaRPr lang="en-US" altLang="zh-CN" sz="2400" dirty="0"/>
          </a:p>
          <a:p>
            <a:pPr marL="457200" lvl="1" indent="0">
              <a:lnSpc>
                <a:spcPct val="110000"/>
              </a:lnSpc>
              <a:buNone/>
            </a:pPr>
            <a:r>
              <a:rPr lang="en-US" altLang="zh-CN" sz="2400" dirty="0"/>
              <a:t>    </a:t>
            </a:r>
            <a:r>
              <a:rPr lang="zh-CN" altLang="en-US" sz="2400" b="1" dirty="0">
                <a:solidFill>
                  <a:srgbClr val="FF0000"/>
                </a:solidFill>
              </a:rPr>
              <a:t>尽管</a:t>
            </a:r>
            <a:r>
              <a:rPr lang="zh-CN" altLang="en-US" sz="2400" dirty="0"/>
              <a:t>人工神经网络</a:t>
            </a:r>
            <a:r>
              <a:rPr lang="zh-CN" altLang="en-US" sz="2400" u="sng" dirty="0">
                <a:solidFill>
                  <a:srgbClr val="FF0000"/>
                </a:solidFill>
              </a:rPr>
              <a:t>训练时候较长</a:t>
            </a:r>
            <a:r>
              <a:rPr lang="zh-CN" altLang="en-US" sz="2400" dirty="0"/>
              <a:t>，但对于</a:t>
            </a:r>
            <a:r>
              <a:rPr lang="zh-CN" altLang="en-US" sz="2400" b="1" u="sng" dirty="0">
                <a:solidFill>
                  <a:srgbClr val="FF0000"/>
                </a:solidFill>
              </a:rPr>
              <a:t>已经学习好的人工神经网络求值速度相对较快</a:t>
            </a:r>
            <a:r>
              <a:rPr lang="zh-CN" altLang="en-US" sz="2400" dirty="0"/>
              <a:t>，可以</a:t>
            </a:r>
            <a:r>
              <a:rPr lang="zh-CN" altLang="en-US" sz="2400" u="sng" dirty="0">
                <a:effectLst>
                  <a:outerShdw blurRad="38100" dist="38100" dir="2700000" algn="tl">
                    <a:srgbClr val="000000">
                      <a:alpha val="43137"/>
                    </a:srgbClr>
                  </a:outerShdw>
                </a:effectLst>
              </a:rPr>
              <a:t>直接应用于实例</a:t>
            </a:r>
            <a:r>
              <a:rPr lang="zh-CN" altLang="en-US" sz="2400" dirty="0"/>
              <a:t>。</a:t>
            </a:r>
            <a:endParaRPr lang="en-US" altLang="zh-CN" sz="2400" dirty="0"/>
          </a:p>
          <a:p>
            <a:pPr marL="457200" lvl="1" indent="0">
              <a:lnSpc>
                <a:spcPct val="110000"/>
              </a:lnSpc>
              <a:buNone/>
            </a:pPr>
            <a:r>
              <a:rPr lang="zh-CN" altLang="en-US" sz="2400" dirty="0"/>
              <a:t>    如自动驾驶系统</a:t>
            </a:r>
            <a:r>
              <a:rPr lang="en-US" altLang="zh-CN" sz="2400" dirty="0"/>
              <a:t>ALVTNN</a:t>
            </a:r>
            <a:r>
              <a:rPr lang="zh-CN" altLang="en-US" sz="2400" dirty="0"/>
              <a:t>，可以每秒应用神经网络多次，以不断更新驾驶方向。</a:t>
            </a:r>
            <a:endParaRPr lang="en-US" altLang="zh-CN" sz="2400" dirty="0"/>
          </a:p>
          <a:p>
            <a:pPr marL="457200" lvl="1" indent="0">
              <a:buNone/>
            </a:pPr>
            <a:endParaRPr lang="en-US" altLang="zh-CN" sz="2400" dirty="0"/>
          </a:p>
          <a:p>
            <a:pPr lvl="1">
              <a:lnSpc>
                <a:spcPct val="110000"/>
              </a:lnSpc>
            </a:pPr>
            <a:r>
              <a:rPr lang="zh-CN" altLang="en-US" sz="2400" b="1" dirty="0"/>
              <a:t>不需要人类理解目标函数</a:t>
            </a:r>
            <a:r>
              <a:rPr lang="zh-CN" altLang="en-US" dirty="0"/>
              <a:t>。</a:t>
            </a:r>
            <a:endParaRPr lang="en-US" altLang="zh-CN" dirty="0"/>
          </a:p>
          <a:p>
            <a:pPr marL="457200" lvl="1" indent="0">
              <a:lnSpc>
                <a:spcPct val="110000"/>
              </a:lnSpc>
              <a:buNone/>
            </a:pPr>
            <a:r>
              <a:rPr lang="en-US" altLang="zh-CN" dirty="0"/>
              <a:t>   </a:t>
            </a:r>
            <a:r>
              <a:rPr lang="zh-CN" altLang="en-US" sz="2400" dirty="0"/>
              <a:t>通常情况下，我们</a:t>
            </a:r>
            <a:r>
              <a:rPr lang="zh-CN" altLang="en-US" sz="2400" b="1" u="sng" dirty="0">
                <a:solidFill>
                  <a:srgbClr val="FF0000"/>
                </a:solidFill>
              </a:rPr>
              <a:t>难以理解神经网络方法学习到的权值</a:t>
            </a:r>
            <a:r>
              <a:rPr lang="zh-CN" altLang="en-US" sz="2400" dirty="0"/>
              <a:t>，而且</a:t>
            </a:r>
            <a:r>
              <a:rPr lang="zh-CN" altLang="en-US" sz="2400" b="1" u="sng" dirty="0">
                <a:solidFill>
                  <a:srgbClr val="FF0000"/>
                </a:solidFill>
              </a:rPr>
              <a:t>难以直接理解所学到的神经网络</a:t>
            </a:r>
            <a:r>
              <a:rPr lang="zh-CN" altLang="en-US" sz="2400" dirty="0"/>
              <a:t>。</a:t>
            </a:r>
            <a:endParaRPr lang="en-US" altLang="zh-CN" sz="2400" dirty="0"/>
          </a:p>
          <a:p>
            <a:pPr marL="457200" lvl="1" indent="0">
              <a:lnSpc>
                <a:spcPct val="110000"/>
              </a:lnSpc>
              <a:buNone/>
            </a:pPr>
            <a:r>
              <a:rPr lang="zh-CN" altLang="en-US" sz="2400" dirty="0"/>
              <a:t>（只知道好，不知道为什么会这么好</a:t>
            </a:r>
            <a:r>
              <a:rPr lang="en-US" altLang="zh-CN" sz="2400" dirty="0"/>
              <a:t>, </a:t>
            </a:r>
            <a:r>
              <a:rPr lang="zh-CN" altLang="en-US" sz="2400" dirty="0"/>
              <a:t>类似于人对人脑的认识）</a:t>
            </a:r>
          </a:p>
          <a:p>
            <a:endParaRPr lang="zh-CN" altLang="en-US" dirty="0"/>
          </a:p>
        </p:txBody>
      </p:sp>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846185174"/>
      </p:ext>
    </p:extLst>
  </p:cSld>
  <p:clrMapOvr>
    <a:masterClrMapping/>
  </p:clrMapOvr>
  <p:transition>
    <p:blinds dir="vert"/>
  </p:transition>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4.4.5</a:t>
            </a:r>
            <a:r>
              <a:rPr lang="zh-CN" altLang="en-US" dirty="0"/>
              <a:t>贝叶斯学习</a:t>
            </a:r>
          </a:p>
        </p:txBody>
      </p:sp>
      <p:sp>
        <p:nvSpPr>
          <p:cNvPr id="3" name="内容占位符 2"/>
          <p:cNvSpPr>
            <a:spLocks noGrp="1"/>
          </p:cNvSpPr>
          <p:nvPr>
            <p:ph idx="1"/>
          </p:nvPr>
        </p:nvSpPr>
        <p:spPr>
          <a:xfrm>
            <a:off x="609600" y="1500175"/>
            <a:ext cx="8066856" cy="4762910"/>
          </a:xfrm>
        </p:spPr>
        <p:txBody>
          <a:bodyPr/>
          <a:lstStyle/>
          <a:p>
            <a:pPr marL="0" indent="0">
              <a:buNone/>
            </a:pPr>
            <a:r>
              <a:rPr lang="zh-CN" altLang="en-US" b="1" dirty="0"/>
              <a:t>贝叶斯学习</a:t>
            </a:r>
            <a:r>
              <a:rPr lang="zh-CN" altLang="en-US" dirty="0"/>
              <a:t>是一种以</a:t>
            </a:r>
            <a:r>
              <a:rPr lang="zh-CN" altLang="en-US" b="1" u="sng" dirty="0"/>
              <a:t>贝叶斯法则</a:t>
            </a:r>
            <a:r>
              <a:rPr lang="zh-CN" altLang="en-US" i="1" dirty="0"/>
              <a:t>（指当分析样本大到接近总体数时，</a:t>
            </a:r>
            <a:r>
              <a:rPr lang="zh-CN" altLang="en-US" i="1" u="sng" dirty="0"/>
              <a:t>样本中事件发生的概率</a:t>
            </a:r>
            <a:r>
              <a:rPr lang="zh-CN" altLang="en-US" i="1" dirty="0"/>
              <a:t>将</a:t>
            </a:r>
            <a:r>
              <a:rPr lang="zh-CN" altLang="en-US" i="1" dirty="0">
                <a:solidFill>
                  <a:srgbClr val="FF0000"/>
                </a:solidFill>
              </a:rPr>
              <a:t>接近于</a:t>
            </a:r>
            <a:r>
              <a:rPr lang="zh-CN" altLang="en-US" i="1" u="sng" dirty="0"/>
              <a:t>总体中事件发生的概率</a:t>
            </a:r>
            <a:r>
              <a:rPr lang="en-US" altLang="zh-CN" dirty="0"/>
              <a:t>, i.e., </a:t>
            </a:r>
            <a:r>
              <a:rPr lang="zh-CN" altLang="en-US" b="1" u="sng" dirty="0">
                <a:solidFill>
                  <a:srgbClr val="FF0000"/>
                </a:solidFill>
              </a:rPr>
              <a:t>样本代替总体</a:t>
            </a:r>
            <a:r>
              <a:rPr lang="zh-CN" altLang="en-US" dirty="0"/>
              <a:t>）为基础的通过</a:t>
            </a:r>
            <a:r>
              <a:rPr lang="zh-CN" altLang="en-US" u="sng" dirty="0"/>
              <a:t>概率手段进行学习的</a:t>
            </a:r>
            <a:r>
              <a:rPr lang="zh-CN" altLang="en-US" dirty="0"/>
              <a:t>方法。</a:t>
            </a:r>
            <a:endParaRPr lang="en-US" altLang="zh-CN" dirty="0"/>
          </a:p>
          <a:p>
            <a:pPr marL="0" indent="0">
              <a:buNone/>
            </a:pPr>
            <a:endParaRPr lang="en-US" altLang="zh-CN" dirty="0"/>
          </a:p>
          <a:p>
            <a:pPr marL="0" indent="0">
              <a:buNone/>
            </a:pPr>
            <a:r>
              <a:rPr lang="zh-CN" altLang="en-US" b="1" dirty="0"/>
              <a:t>贝叶斯概率</a:t>
            </a:r>
            <a:r>
              <a:rPr lang="zh-CN" altLang="en-US" dirty="0"/>
              <a:t>分析是</a:t>
            </a:r>
            <a:r>
              <a:rPr lang="zh-CN" altLang="en-US" u="sng" dirty="0"/>
              <a:t>相对于</a:t>
            </a:r>
            <a:r>
              <a:rPr lang="zh-CN" altLang="en-US" i="1" u="sng" dirty="0">
                <a:solidFill>
                  <a:srgbClr val="FF0000"/>
                </a:solidFill>
              </a:rPr>
              <a:t>频数概率</a:t>
            </a:r>
            <a:r>
              <a:rPr lang="en-US" dirty="0"/>
              <a:t>(Frequency Probabi</a:t>
            </a:r>
            <a:r>
              <a:rPr lang="en-US" altLang="zh-CN" dirty="0"/>
              <a:t>l</a:t>
            </a:r>
            <a:r>
              <a:rPr lang="en-US" dirty="0"/>
              <a:t>ity )</a:t>
            </a:r>
            <a:r>
              <a:rPr lang="zh-CN" altLang="en-US" dirty="0"/>
              <a:t>的一种分析方法，二者区别在于：</a:t>
            </a:r>
          </a:p>
          <a:p>
            <a:pPr lvl="0"/>
            <a:r>
              <a:rPr lang="zh-CN" altLang="en-US" dirty="0"/>
              <a:t>贝叶斯概率</a:t>
            </a:r>
            <a:r>
              <a:rPr lang="zh-CN" altLang="en-US" u="sng" dirty="0"/>
              <a:t>引入</a:t>
            </a:r>
            <a:r>
              <a:rPr lang="zh-CN" altLang="en-US" b="1" i="1" u="sng" dirty="0">
                <a:solidFill>
                  <a:srgbClr val="FF0000"/>
                </a:solidFill>
              </a:rPr>
              <a:t>先验知识</a:t>
            </a:r>
            <a:r>
              <a:rPr lang="zh-CN" altLang="en-US" u="sng" dirty="0"/>
              <a:t>和</a:t>
            </a:r>
            <a:r>
              <a:rPr lang="zh-CN" altLang="en-US" b="1" i="1" u="sng" dirty="0">
                <a:solidFill>
                  <a:srgbClr val="FF0000"/>
                </a:solidFill>
              </a:rPr>
              <a:t>逻辑推理</a:t>
            </a:r>
            <a:r>
              <a:rPr lang="zh-CN" altLang="en-US" dirty="0"/>
              <a:t>来</a:t>
            </a:r>
            <a:r>
              <a:rPr lang="zh-CN" altLang="en-US" u="sng" dirty="0"/>
              <a:t>处理不确定命题</a:t>
            </a:r>
            <a:r>
              <a:rPr lang="zh-CN" altLang="en-US" dirty="0"/>
              <a:t>；</a:t>
            </a:r>
            <a:endParaRPr lang="en-US" altLang="zh-CN" dirty="0"/>
          </a:p>
          <a:p>
            <a:pPr lvl="0"/>
            <a:endParaRPr lang="zh-CN" altLang="en-US" dirty="0"/>
          </a:p>
          <a:p>
            <a:r>
              <a:rPr lang="zh-CN" altLang="en-US" u="sng" dirty="0"/>
              <a:t>频数概率</a:t>
            </a:r>
            <a:r>
              <a:rPr lang="zh-CN" altLang="en-US" dirty="0"/>
              <a:t>只</a:t>
            </a:r>
            <a:r>
              <a:rPr lang="zh-CN" altLang="en-US" u="sng" dirty="0"/>
              <a:t>从数据本身获得结论</a:t>
            </a:r>
            <a:r>
              <a:rPr lang="zh-CN" altLang="en-US" dirty="0"/>
              <a:t>，</a:t>
            </a:r>
            <a:r>
              <a:rPr lang="zh-CN" altLang="en-US" i="1" u="sng" dirty="0">
                <a:solidFill>
                  <a:srgbClr val="FF0000"/>
                </a:solidFill>
              </a:rPr>
              <a:t>并不考虑</a:t>
            </a:r>
            <a:r>
              <a:rPr lang="zh-CN" altLang="en-US" i="1" u="sng" dirty="0"/>
              <a:t>逻辑推理及先验知识</a:t>
            </a:r>
            <a:r>
              <a:rPr lang="zh-CN" altLang="en-US" dirty="0"/>
              <a:t>。</a:t>
            </a:r>
            <a:endParaRPr lang="en-US" altLang="zh-CN" dirty="0"/>
          </a:p>
          <a:p>
            <a:pPr marL="0" indent="0">
              <a:buNone/>
            </a:pPr>
            <a:r>
              <a:rPr lang="zh-CN" altLang="en-US" dirty="0"/>
              <a:t>   （</a:t>
            </a:r>
            <a:r>
              <a:rPr lang="zh-CN" altLang="en-US" b="1" i="1" u="sng" dirty="0">
                <a:solidFill>
                  <a:srgbClr val="FF0000"/>
                </a:solidFill>
              </a:rPr>
              <a:t>频数概率是</a:t>
            </a:r>
            <a:r>
              <a:rPr lang="zh-CN" altLang="en-US" sz="2800" b="1" i="1" u="sng" dirty="0">
                <a:solidFill>
                  <a:srgbClr val="FF0000"/>
                </a:solidFill>
              </a:rPr>
              <a:t>基础</a:t>
            </a:r>
            <a:r>
              <a:rPr lang="zh-CN" altLang="en-US" b="1" i="1" u="sng" dirty="0">
                <a:solidFill>
                  <a:srgbClr val="FF0000"/>
                </a:solidFill>
              </a:rPr>
              <a:t>，贝叶斯概率是</a:t>
            </a:r>
            <a:r>
              <a:rPr lang="zh-CN" altLang="en-US" sz="2800" b="1" i="1" u="sng" dirty="0">
                <a:solidFill>
                  <a:srgbClr val="FF0000"/>
                </a:solidFill>
              </a:rPr>
              <a:t>逻辑</a:t>
            </a:r>
            <a:r>
              <a:rPr lang="zh-CN" altLang="en-US" dirty="0"/>
              <a:t>）</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cxnSp>
        <p:nvCxnSpPr>
          <p:cNvPr id="6" name="曲线连接符 5"/>
          <p:cNvCxnSpPr/>
          <p:nvPr/>
        </p:nvCxnSpPr>
        <p:spPr>
          <a:xfrm rot="5400000" flipH="1" flipV="1">
            <a:off x="3709899" y="3859053"/>
            <a:ext cx="576064" cy="148006"/>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曲线连接符 6"/>
          <p:cNvCxnSpPr/>
          <p:nvPr/>
        </p:nvCxnSpPr>
        <p:spPr>
          <a:xfrm flipV="1">
            <a:off x="5436096" y="3881630"/>
            <a:ext cx="777822" cy="288032"/>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47861" y="3696964"/>
            <a:ext cx="1238402" cy="369332"/>
          </a:xfrm>
          <a:prstGeom prst="rect">
            <a:avLst/>
          </a:prstGeom>
          <a:noFill/>
          <a:ln>
            <a:solidFill>
              <a:srgbClr val="FF0000"/>
            </a:solidFill>
          </a:ln>
        </p:spPr>
        <p:txBody>
          <a:bodyPr wrap="square" rtlCol="0">
            <a:spAutoFit/>
          </a:bodyPr>
          <a:lstStyle/>
          <a:p>
            <a:r>
              <a:rPr lang="zh-CN" altLang="en-US" dirty="0"/>
              <a:t>条件概率</a:t>
            </a:r>
          </a:p>
        </p:txBody>
      </p:sp>
    </p:spTree>
  </p:cSld>
  <p:clrMapOvr>
    <a:masterClrMapping/>
  </p:clrMapOvr>
  <p:transition>
    <p:blinds dir="vert"/>
  </p:transition>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857232"/>
            <a:ext cx="7677176" cy="5405853"/>
          </a:xfrm>
        </p:spPr>
        <p:txBody>
          <a:bodyPr/>
          <a:lstStyle/>
          <a:p>
            <a:pPr marL="0" indent="0">
              <a:buNone/>
            </a:pPr>
            <a:r>
              <a:rPr lang="zh-CN" altLang="en-US" b="1" u="sng" dirty="0"/>
              <a:t>贝叶斯法则</a:t>
            </a:r>
            <a:r>
              <a:rPr lang="zh-CN" altLang="en-US" u="sng" dirty="0"/>
              <a:t>是贝叶斯学习方法的基础</a:t>
            </a:r>
            <a:r>
              <a:rPr lang="zh-CN" altLang="en-US" dirty="0"/>
              <a:t>。</a:t>
            </a:r>
            <a:endParaRPr lang="en-US" altLang="zh-CN" dirty="0"/>
          </a:p>
          <a:p>
            <a:pPr marL="0" indent="0">
              <a:buNone/>
            </a:pPr>
            <a:r>
              <a:rPr lang="zh-CN" altLang="en-US" b="1" u="sng" dirty="0"/>
              <a:t>贝叶斯法则</a:t>
            </a:r>
            <a:r>
              <a:rPr lang="zh-CN" altLang="en-US" dirty="0"/>
              <a:t>提供了从</a:t>
            </a:r>
            <a:r>
              <a:rPr lang="zh-CN" altLang="en-US" b="1" u="sng" dirty="0"/>
              <a:t>先验概率</a:t>
            </a:r>
            <a:r>
              <a:rPr lang="en-US" i="1" dirty="0"/>
              <a:t>P(h)</a:t>
            </a:r>
            <a:r>
              <a:rPr lang="zh-CN" altLang="en-US" i="1" dirty="0"/>
              <a:t>、</a:t>
            </a:r>
            <a:r>
              <a:rPr lang="en-US" i="1" dirty="0"/>
              <a:t>P(D)</a:t>
            </a:r>
            <a:r>
              <a:rPr lang="zh-CN" altLang="en-US" i="1" dirty="0"/>
              <a:t>和</a:t>
            </a:r>
            <a:r>
              <a:rPr lang="en-US" i="1" dirty="0"/>
              <a:t>P(</a:t>
            </a:r>
            <a:r>
              <a:rPr lang="en-US" i="1" dirty="0" err="1"/>
              <a:t>D|h</a:t>
            </a:r>
            <a:r>
              <a:rPr lang="en-US" i="1" dirty="0"/>
              <a:t>)</a:t>
            </a:r>
            <a:r>
              <a:rPr lang="zh-CN" altLang="en-US" dirty="0"/>
              <a:t>，</a:t>
            </a:r>
            <a:r>
              <a:rPr lang="zh-CN" altLang="en-US" b="1" u="sng" dirty="0"/>
              <a:t>计算后验概率</a:t>
            </a:r>
            <a:r>
              <a:rPr lang="en-US" i="1" dirty="0"/>
              <a:t>P(</a:t>
            </a:r>
            <a:r>
              <a:rPr lang="en-US" i="1" dirty="0" err="1"/>
              <a:t>h|D</a:t>
            </a:r>
            <a:r>
              <a:rPr lang="en-US" i="1" dirty="0"/>
              <a:t>)</a:t>
            </a:r>
            <a:r>
              <a:rPr lang="zh-CN" altLang="en-US" dirty="0"/>
              <a:t>的方法。</a:t>
            </a:r>
            <a:endParaRPr lang="en-US" altLang="zh-CN" dirty="0"/>
          </a:p>
          <a:p>
            <a:pPr marL="0" indent="0">
              <a:buNone/>
            </a:pPr>
            <a:endParaRPr lang="zh-CN" altLang="en-US" dirty="0"/>
          </a:p>
          <a:p>
            <a:pPr lvl="0"/>
            <a:r>
              <a:rPr lang="en-US" b="1" i="1" dirty="0"/>
              <a:t>P</a:t>
            </a:r>
            <a:r>
              <a:rPr lang="en-US" b="1" dirty="0"/>
              <a:t>(</a:t>
            </a:r>
            <a:r>
              <a:rPr lang="en-US" b="1" i="1" dirty="0"/>
              <a:t>h</a:t>
            </a:r>
            <a:r>
              <a:rPr lang="en-US" b="1" dirty="0"/>
              <a:t>)</a:t>
            </a:r>
            <a:r>
              <a:rPr lang="zh-CN" altLang="en-US" dirty="0"/>
              <a:t>：</a:t>
            </a:r>
            <a:r>
              <a:rPr lang="zh-CN" altLang="en-US" u="sng" dirty="0"/>
              <a:t>通常被称为</a:t>
            </a:r>
            <a:r>
              <a:rPr lang="en-US" i="1" u="sng" dirty="0"/>
              <a:t>h</a:t>
            </a:r>
            <a:r>
              <a:rPr lang="zh-CN" altLang="en-US" u="sng" dirty="0"/>
              <a:t>的</a:t>
            </a:r>
            <a:r>
              <a:rPr lang="zh-CN" altLang="en-US" b="1" u="sng" dirty="0"/>
              <a:t>先验概率</a:t>
            </a:r>
            <a:r>
              <a:rPr lang="zh-CN" altLang="en-US" u="sng" dirty="0"/>
              <a:t>（</a:t>
            </a:r>
            <a:r>
              <a:rPr lang="en-US" u="sng" dirty="0"/>
              <a:t>Prior Probability </a:t>
            </a:r>
            <a:r>
              <a:rPr lang="zh-CN" altLang="en-US" u="sng" dirty="0"/>
              <a:t>）（</a:t>
            </a:r>
            <a:r>
              <a:rPr lang="zh-CN" altLang="en-US" u="sng" dirty="0">
                <a:solidFill>
                  <a:srgbClr val="FF0000"/>
                </a:solidFill>
              </a:rPr>
              <a:t>即某个假设的概率</a:t>
            </a:r>
            <a:r>
              <a:rPr lang="zh-CN" altLang="en-US" u="sng" dirty="0"/>
              <a:t>），</a:t>
            </a:r>
            <a:r>
              <a:rPr lang="zh-CN" altLang="en-US" dirty="0"/>
              <a:t>它</a:t>
            </a:r>
            <a:r>
              <a:rPr lang="zh-CN" altLang="en-US" u="sng" dirty="0"/>
              <a:t>反映了我们所拥有的关于</a:t>
            </a:r>
            <a:r>
              <a:rPr lang="en-US" i="1" u="sng" dirty="0"/>
              <a:t>h</a:t>
            </a:r>
            <a:r>
              <a:rPr lang="zh-CN" altLang="en-US" u="sng" dirty="0"/>
              <a:t>是一正确假设</a:t>
            </a:r>
            <a:r>
              <a:rPr lang="zh-CN" altLang="en-US" dirty="0"/>
              <a:t>的机会的</a:t>
            </a:r>
            <a:r>
              <a:rPr lang="zh-CN" altLang="en-US" u="sng" dirty="0"/>
              <a:t>背景知识</a:t>
            </a:r>
            <a:r>
              <a:rPr lang="zh-CN" altLang="en-US" dirty="0"/>
              <a:t>。也就是说，</a:t>
            </a:r>
            <a:r>
              <a:rPr lang="en-US" i="1" u="sng" dirty="0">
                <a:effectLst>
                  <a:outerShdw blurRad="38100" dist="38100" dir="2700000" algn="tl">
                    <a:srgbClr val="000000">
                      <a:alpha val="43137"/>
                    </a:srgbClr>
                  </a:outerShdw>
                </a:effectLst>
              </a:rPr>
              <a:t>P</a:t>
            </a:r>
            <a:r>
              <a:rPr lang="en-US" u="sng" dirty="0">
                <a:effectLst>
                  <a:outerShdw blurRad="38100" dist="38100" dir="2700000" algn="tl">
                    <a:srgbClr val="000000">
                      <a:alpha val="43137"/>
                    </a:srgbClr>
                  </a:outerShdw>
                </a:effectLst>
              </a:rPr>
              <a:t>(</a:t>
            </a:r>
            <a:r>
              <a:rPr lang="en-US" i="1" u="sng" dirty="0">
                <a:effectLst>
                  <a:outerShdw blurRad="38100" dist="38100" dir="2700000" algn="tl">
                    <a:srgbClr val="000000">
                      <a:alpha val="43137"/>
                    </a:srgbClr>
                  </a:outerShdw>
                </a:effectLst>
              </a:rPr>
              <a:t>h</a:t>
            </a:r>
            <a:r>
              <a:rPr lang="en-US" u="sng" dirty="0">
                <a:effectLst>
                  <a:outerShdw blurRad="38100" dist="38100" dir="2700000" algn="tl">
                    <a:srgbClr val="000000">
                      <a:alpha val="43137"/>
                    </a:srgbClr>
                  </a:outerShdw>
                </a:effectLst>
              </a:rPr>
              <a:t>)</a:t>
            </a:r>
            <a:r>
              <a:rPr lang="zh-CN" altLang="en-US" u="sng" dirty="0">
                <a:effectLst>
                  <a:outerShdw blurRad="38100" dist="38100" dir="2700000" algn="tl">
                    <a:srgbClr val="000000">
                      <a:alpha val="43137"/>
                    </a:srgbClr>
                  </a:outerShdw>
                </a:effectLst>
              </a:rPr>
              <a:t>代表的是尚未进行训练操作之前</a:t>
            </a:r>
            <a:r>
              <a:rPr lang="zh-CN" altLang="en-US" u="sng" dirty="0"/>
              <a:t>，</a:t>
            </a:r>
            <a:r>
              <a:rPr lang="zh-CN" altLang="en-US" u="sng" dirty="0">
                <a:effectLst>
                  <a:outerShdw blurRad="38100" dist="38100" dir="2700000" algn="tl">
                    <a:srgbClr val="000000">
                      <a:alpha val="43137"/>
                    </a:srgbClr>
                  </a:outerShdw>
                </a:effectLst>
              </a:rPr>
              <a:t>假设</a:t>
            </a:r>
            <a:r>
              <a:rPr lang="en-US" i="1" u="sng" dirty="0">
                <a:effectLst>
                  <a:outerShdw blurRad="38100" dist="38100" dir="2700000" algn="tl">
                    <a:srgbClr val="000000">
                      <a:alpha val="43137"/>
                    </a:srgbClr>
                  </a:outerShdw>
                </a:effectLst>
              </a:rPr>
              <a:t>h</a:t>
            </a:r>
            <a:r>
              <a:rPr lang="zh-CN" altLang="en-US" u="sng" dirty="0">
                <a:effectLst>
                  <a:outerShdw blurRad="38100" dist="38100" dir="2700000" algn="tl">
                    <a:srgbClr val="000000">
                      <a:alpha val="43137"/>
                    </a:srgbClr>
                  </a:outerShdw>
                </a:effectLst>
              </a:rPr>
              <a:t>成立的初始概率</a:t>
            </a:r>
            <a:r>
              <a:rPr lang="zh-CN" altLang="en-US" dirty="0"/>
              <a:t>。</a:t>
            </a:r>
            <a:endParaRPr lang="en-US" altLang="zh-CN" dirty="0"/>
          </a:p>
          <a:p>
            <a:pPr marL="0" lvl="0" indent="0">
              <a:buNone/>
            </a:pPr>
            <a:r>
              <a:rPr lang="en-US" altLang="zh-CN" dirty="0"/>
              <a:t>   </a:t>
            </a:r>
            <a:r>
              <a:rPr lang="zh-CN" altLang="en-US" dirty="0"/>
              <a:t>一般情况下，</a:t>
            </a:r>
            <a:r>
              <a:rPr lang="zh-CN" altLang="en-US" u="sng" dirty="0"/>
              <a:t>如果无法确定先验知识</a:t>
            </a:r>
            <a:r>
              <a:rPr lang="zh-CN" altLang="en-US" dirty="0"/>
              <a:t>，那么可以简单地将</a:t>
            </a:r>
            <a:r>
              <a:rPr lang="zh-CN" altLang="en-US" u="sng" dirty="0"/>
              <a:t>每一候选假设赋予</a:t>
            </a:r>
            <a:r>
              <a:rPr lang="zh-CN" altLang="en-US" b="1" u="sng" dirty="0"/>
              <a:t>相同的</a:t>
            </a:r>
            <a:r>
              <a:rPr lang="zh-CN" altLang="en-US" u="sng" dirty="0"/>
              <a:t>先验概率</a:t>
            </a:r>
            <a:r>
              <a:rPr lang="zh-CN" altLang="en-US" dirty="0"/>
              <a:t>。</a:t>
            </a:r>
          </a:p>
          <a:p>
            <a:pPr lvl="0"/>
            <a:r>
              <a:rPr lang="en-US" b="1" i="1" dirty="0"/>
              <a:t>P</a:t>
            </a:r>
            <a:r>
              <a:rPr lang="en-US" b="1" dirty="0"/>
              <a:t>(</a:t>
            </a:r>
            <a:r>
              <a:rPr lang="en-US" b="1" i="1" dirty="0"/>
              <a:t>D</a:t>
            </a:r>
            <a:r>
              <a:rPr lang="en-US" b="1" dirty="0"/>
              <a:t>)</a:t>
            </a:r>
            <a:r>
              <a:rPr lang="zh-CN" altLang="en-US" dirty="0"/>
              <a:t>：代表</a:t>
            </a:r>
            <a:r>
              <a:rPr lang="zh-CN" altLang="en-US" b="1" dirty="0"/>
              <a:t>将要观察的训练集（</a:t>
            </a:r>
            <a:r>
              <a:rPr lang="en-US" b="1" dirty="0"/>
              <a:t>D</a:t>
            </a:r>
            <a:r>
              <a:rPr lang="zh-CN" altLang="en-US" b="1" dirty="0"/>
              <a:t>）的先验概率</a:t>
            </a:r>
            <a:r>
              <a:rPr lang="en-US" altLang="zh-CN" b="1" dirty="0"/>
              <a:t>(</a:t>
            </a:r>
            <a:r>
              <a:rPr lang="zh-CN" altLang="en-US" b="1" dirty="0">
                <a:solidFill>
                  <a:srgbClr val="FF0000"/>
                </a:solidFill>
              </a:rPr>
              <a:t>即某个现象的概率</a:t>
            </a:r>
            <a:r>
              <a:rPr lang="en-US" altLang="zh-CN" b="1" dirty="0"/>
              <a:t>)</a:t>
            </a:r>
            <a:r>
              <a:rPr lang="zh-CN" altLang="en-US" dirty="0"/>
              <a:t>，即在</a:t>
            </a:r>
            <a:r>
              <a:rPr lang="zh-CN" altLang="en-US" u="sng" dirty="0">
                <a:effectLst>
                  <a:outerShdw blurRad="38100" dist="38100" dir="2700000" algn="tl">
                    <a:srgbClr val="000000">
                      <a:alpha val="43137"/>
                    </a:srgbClr>
                  </a:outerShdw>
                </a:effectLst>
              </a:rPr>
              <a:t>没有确定某一假设成立时</a:t>
            </a:r>
            <a:r>
              <a:rPr lang="zh-CN" altLang="en-US" dirty="0"/>
              <a:t>，</a:t>
            </a:r>
            <a:r>
              <a:rPr lang="en-US" b="1" i="1" dirty="0"/>
              <a:t>D</a:t>
            </a:r>
            <a:r>
              <a:rPr lang="zh-CN" altLang="en-US" b="1" dirty="0"/>
              <a:t>的概率</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理解</a:t>
            </a:r>
            <a:r>
              <a:rPr kumimoji="1" lang="zh-CN" altLang="en-US" dirty="0">
                <a:latin typeface="华文细黑" panose="02010600040101010101" pitchFamily="2" charset="-122"/>
                <a:ea typeface="华文细黑" panose="02010600040101010101" pitchFamily="2" charset="-122"/>
              </a:rPr>
              <a:t>先验概率</a:t>
            </a:r>
            <a:endParaRPr lang="zh-CN" altLang="en-US" dirty="0"/>
          </a:p>
        </p:txBody>
      </p:sp>
      <p:sp>
        <p:nvSpPr>
          <p:cNvPr id="3" name="内容占位符 2"/>
          <p:cNvSpPr>
            <a:spLocks noGrp="1"/>
          </p:cNvSpPr>
          <p:nvPr>
            <p:ph idx="1"/>
          </p:nvPr>
        </p:nvSpPr>
        <p:spPr/>
        <p:txBody>
          <a:bodyPr>
            <a:normAutofit/>
          </a:bodyPr>
          <a:lstStyle/>
          <a:p>
            <a:r>
              <a:rPr lang="zh-CN" altLang="en-US" b="1" u="sng" dirty="0">
                <a:solidFill>
                  <a:srgbClr val="FF0000"/>
                </a:solidFill>
              </a:rPr>
              <a:t>先验概率</a:t>
            </a:r>
            <a:r>
              <a:rPr lang="zh-CN" altLang="en-US" dirty="0"/>
              <a:t>是指</a:t>
            </a:r>
            <a:r>
              <a:rPr lang="zh-CN" altLang="en-US" i="1" u="sng" dirty="0"/>
              <a:t>根据历史的资料或主观判断所确定的各事件发生的概率</a:t>
            </a:r>
            <a:r>
              <a:rPr lang="zh-CN" altLang="en-US" dirty="0"/>
              <a:t>，该类概率</a:t>
            </a:r>
            <a:r>
              <a:rPr lang="zh-CN" altLang="en-US" u="sng" dirty="0"/>
              <a:t>没能经过实验证实，属于检验前的概率</a:t>
            </a:r>
            <a:r>
              <a:rPr lang="zh-CN" altLang="en-US" dirty="0"/>
              <a:t>，所以称之为</a:t>
            </a:r>
            <a:r>
              <a:rPr lang="zh-CN" altLang="en-US" b="1" dirty="0"/>
              <a:t>先验概率</a:t>
            </a:r>
            <a:r>
              <a:rPr lang="zh-CN" altLang="en-US" dirty="0"/>
              <a:t>。</a:t>
            </a:r>
            <a:endParaRPr lang="en-US" altLang="zh-CN" dirty="0"/>
          </a:p>
          <a:p>
            <a:endParaRPr lang="en-US" altLang="zh-CN" u="sng" dirty="0"/>
          </a:p>
          <a:p>
            <a:r>
              <a:rPr lang="zh-CN" altLang="en-US" u="sng" dirty="0"/>
              <a:t>先验概率一般分为</a:t>
            </a:r>
            <a:r>
              <a:rPr lang="zh-CN" altLang="en-US" b="1" u="sng" dirty="0"/>
              <a:t>两类</a:t>
            </a:r>
            <a:r>
              <a:rPr lang="zh-CN" altLang="en-US" dirty="0"/>
              <a:t>，</a:t>
            </a:r>
            <a:endParaRPr lang="en-US" altLang="zh-CN" dirty="0"/>
          </a:p>
          <a:p>
            <a:pPr marL="0" indent="0">
              <a:buNone/>
            </a:pPr>
            <a:r>
              <a:rPr lang="en-US" altLang="zh-CN" dirty="0"/>
              <a:t>   </a:t>
            </a:r>
            <a:r>
              <a:rPr lang="zh-CN" altLang="en-US" dirty="0"/>
              <a:t>一是</a:t>
            </a:r>
            <a:r>
              <a:rPr lang="zh-CN" altLang="en-US" b="1" u="sng" dirty="0"/>
              <a:t>客观</a:t>
            </a:r>
            <a:r>
              <a:rPr lang="zh-CN" altLang="en-US" u="sng" dirty="0"/>
              <a:t>先验概率</a:t>
            </a:r>
            <a:r>
              <a:rPr lang="zh-CN" altLang="en-US" dirty="0"/>
              <a:t>，是指</a:t>
            </a:r>
            <a:r>
              <a:rPr lang="zh-CN" altLang="en-US" u="sng" dirty="0"/>
              <a:t>利用过去的历史资料计算</a:t>
            </a:r>
            <a:r>
              <a:rPr lang="zh-CN" altLang="en-US" dirty="0"/>
              <a:t>得到的</a:t>
            </a:r>
            <a:r>
              <a:rPr lang="zh-CN" altLang="en-US" b="1" u="sng" dirty="0"/>
              <a:t>概率</a:t>
            </a:r>
            <a:r>
              <a:rPr lang="zh-CN" altLang="en-US" dirty="0"/>
              <a:t>；</a:t>
            </a:r>
            <a:endParaRPr lang="en-US" altLang="zh-CN" dirty="0"/>
          </a:p>
          <a:p>
            <a:pPr marL="0" indent="0">
              <a:buNone/>
            </a:pPr>
            <a:r>
              <a:rPr lang="en-US" altLang="zh-CN" dirty="0"/>
              <a:t>   </a:t>
            </a:r>
            <a:r>
              <a:rPr lang="zh-CN" altLang="en-US" dirty="0"/>
              <a:t>二是</a:t>
            </a:r>
            <a:r>
              <a:rPr lang="zh-CN" altLang="en-US" b="1" u="sng" dirty="0"/>
              <a:t>主观</a:t>
            </a:r>
            <a:r>
              <a:rPr lang="zh-CN" altLang="en-US" u="sng" dirty="0"/>
              <a:t>先验概率</a:t>
            </a:r>
            <a:r>
              <a:rPr lang="zh-CN" altLang="en-US" dirty="0"/>
              <a:t>，是指</a:t>
            </a:r>
            <a:r>
              <a:rPr lang="zh-CN" altLang="en-US" u="sng" dirty="0"/>
              <a:t>在无历史资料或历史资料不全的时候</a:t>
            </a:r>
            <a:r>
              <a:rPr lang="zh-CN" altLang="en-US" dirty="0"/>
              <a:t>，只能</a:t>
            </a:r>
            <a:r>
              <a:rPr lang="zh-CN" altLang="en-US" u="sng" dirty="0"/>
              <a:t>凭借人们的主观经验来判断</a:t>
            </a:r>
            <a:r>
              <a:rPr lang="zh-CN" altLang="en-US" dirty="0"/>
              <a:t>取得的</a:t>
            </a:r>
            <a:r>
              <a:rPr lang="zh-CN" altLang="en-US" b="1" u="sng" dirty="0"/>
              <a:t>概率</a:t>
            </a:r>
            <a:r>
              <a:rPr lang="zh-CN" altLang="en-US" dirty="0"/>
              <a:t>。</a:t>
            </a:r>
          </a:p>
        </p:txBody>
      </p:sp>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037871407"/>
      </p:ext>
    </p:extLst>
  </p:cSld>
  <p:clrMapOvr>
    <a:masterClrMapping/>
  </p:clrMapOvr>
  <p:transition>
    <p:blinds dir="vert"/>
  </p:transition>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138197"/>
            <a:ext cx="7534300" cy="3658955"/>
          </a:xfrm>
        </p:spPr>
        <p:txBody>
          <a:bodyPr/>
          <a:lstStyle/>
          <a:p>
            <a:pPr lvl="0"/>
            <a:r>
              <a:rPr lang="en-US" dirty="0"/>
              <a:t>P(</a:t>
            </a:r>
            <a:r>
              <a:rPr lang="en-US" dirty="0" err="1"/>
              <a:t>D|h</a:t>
            </a:r>
            <a:r>
              <a:rPr lang="en-US" dirty="0"/>
              <a:t>)</a:t>
            </a:r>
            <a:r>
              <a:rPr lang="zh-CN" altLang="en-US" dirty="0"/>
              <a:t>：</a:t>
            </a:r>
            <a:r>
              <a:rPr lang="zh-CN" altLang="en-US" u="sng" dirty="0"/>
              <a:t>代表</a:t>
            </a:r>
            <a:r>
              <a:rPr lang="zh-CN" altLang="en-US" b="1" u="sng" dirty="0"/>
              <a:t>假设</a:t>
            </a:r>
            <a:r>
              <a:rPr lang="en-US" b="1" u="sng" dirty="0"/>
              <a:t>h</a:t>
            </a:r>
            <a:r>
              <a:rPr lang="zh-CN" altLang="en-US" b="1" u="sng" dirty="0"/>
              <a:t>成立的情况下</a:t>
            </a:r>
            <a:r>
              <a:rPr lang="zh-CN" altLang="en-US" u="sng" dirty="0"/>
              <a:t>观察到数据</a:t>
            </a:r>
            <a:r>
              <a:rPr lang="en-US" u="sng" dirty="0"/>
              <a:t>D</a:t>
            </a:r>
            <a:r>
              <a:rPr lang="zh-CN" altLang="en-US" u="sng" dirty="0"/>
              <a:t>的概率，</a:t>
            </a:r>
            <a:r>
              <a:rPr lang="zh-CN" altLang="en-US" dirty="0"/>
              <a:t>有时还</a:t>
            </a:r>
            <a:r>
              <a:rPr lang="zh-CN" altLang="en-US" b="1" u="sng" dirty="0"/>
              <a:t>称之为给定</a:t>
            </a:r>
            <a:r>
              <a:rPr lang="en-US" b="1" u="sng" dirty="0"/>
              <a:t>h</a:t>
            </a:r>
            <a:r>
              <a:rPr lang="zh-CN" altLang="en-US" b="1" u="sng" dirty="0"/>
              <a:t>时数据</a:t>
            </a:r>
            <a:r>
              <a:rPr lang="en-US" b="1" u="sng" dirty="0"/>
              <a:t>D</a:t>
            </a:r>
            <a:r>
              <a:rPr lang="zh-CN" altLang="en-US" b="1" u="sng" dirty="0"/>
              <a:t>的似然度（</a:t>
            </a:r>
            <a:r>
              <a:rPr lang="en-US" b="1" u="sng" dirty="0"/>
              <a:t>likelihood</a:t>
            </a:r>
            <a:r>
              <a:rPr lang="zh-CN" altLang="en-US" b="1" u="sng" dirty="0"/>
              <a:t>）</a:t>
            </a:r>
            <a:r>
              <a:rPr lang="zh-CN" altLang="en-US" dirty="0"/>
              <a:t>。</a:t>
            </a:r>
            <a:endParaRPr lang="en-US" altLang="zh-CN" dirty="0"/>
          </a:p>
          <a:p>
            <a:pPr lvl="0"/>
            <a:endParaRPr lang="zh-CN" altLang="en-US" dirty="0"/>
          </a:p>
          <a:p>
            <a:r>
              <a:rPr lang="en-US" i="1" dirty="0"/>
              <a:t>P</a:t>
            </a:r>
            <a:r>
              <a:rPr lang="en-US" dirty="0"/>
              <a:t>(</a:t>
            </a:r>
            <a:r>
              <a:rPr lang="en-US" i="1" dirty="0" err="1"/>
              <a:t>h</a:t>
            </a:r>
            <a:r>
              <a:rPr lang="en-US" dirty="0" err="1"/>
              <a:t>|</a:t>
            </a:r>
            <a:r>
              <a:rPr lang="en-US" i="1" dirty="0" err="1"/>
              <a:t>D</a:t>
            </a:r>
            <a:r>
              <a:rPr lang="en-US" dirty="0"/>
              <a:t>)</a:t>
            </a:r>
            <a:r>
              <a:rPr lang="zh-CN" altLang="en-US" dirty="0"/>
              <a:t>：需要注意的是，</a:t>
            </a:r>
            <a:r>
              <a:rPr lang="en-US" u="sng" dirty="0"/>
              <a:t>P(</a:t>
            </a:r>
            <a:r>
              <a:rPr lang="en-US" u="sng" dirty="0" err="1"/>
              <a:t>D|h</a:t>
            </a:r>
            <a:r>
              <a:rPr lang="en-US" u="sng" dirty="0"/>
              <a:t>)</a:t>
            </a:r>
            <a:r>
              <a:rPr lang="zh-CN" altLang="en-US" u="sng" dirty="0"/>
              <a:t>与</a:t>
            </a:r>
            <a:r>
              <a:rPr lang="en-US" i="1" u="sng" dirty="0"/>
              <a:t>P</a:t>
            </a:r>
            <a:r>
              <a:rPr lang="en-US" u="sng" dirty="0"/>
              <a:t>(</a:t>
            </a:r>
            <a:r>
              <a:rPr lang="en-US" i="1" u="sng" dirty="0" err="1"/>
              <a:t>h</a:t>
            </a:r>
            <a:r>
              <a:rPr lang="en-US" u="sng" dirty="0" err="1"/>
              <a:t>|</a:t>
            </a:r>
            <a:r>
              <a:rPr lang="en-US" i="1" u="sng" dirty="0" err="1"/>
              <a:t>D</a:t>
            </a:r>
            <a:r>
              <a:rPr lang="en-US" u="sng" dirty="0"/>
              <a:t>)</a:t>
            </a:r>
            <a:r>
              <a:rPr lang="zh-CN" altLang="en-US" u="sng" dirty="0"/>
              <a:t>是两个</a:t>
            </a:r>
            <a:r>
              <a:rPr lang="zh-CN" altLang="en-US" u="sng" dirty="0">
                <a:solidFill>
                  <a:srgbClr val="FF0000"/>
                </a:solidFill>
              </a:rPr>
              <a:t>不同的概念</a:t>
            </a:r>
            <a:r>
              <a:rPr lang="zh-CN" altLang="en-US" dirty="0"/>
              <a:t>。</a:t>
            </a:r>
            <a:r>
              <a:rPr lang="en-US" i="1" u="sng" dirty="0"/>
              <a:t>P</a:t>
            </a:r>
            <a:r>
              <a:rPr lang="en-US" u="sng" dirty="0"/>
              <a:t>(</a:t>
            </a:r>
            <a:r>
              <a:rPr lang="en-US" i="1" u="sng" dirty="0" err="1"/>
              <a:t>h</a:t>
            </a:r>
            <a:r>
              <a:rPr lang="en-US" u="sng" dirty="0" err="1"/>
              <a:t>|</a:t>
            </a:r>
            <a:r>
              <a:rPr lang="en-US" i="1" u="sng" dirty="0" err="1"/>
              <a:t>D</a:t>
            </a:r>
            <a:r>
              <a:rPr lang="en-US" u="sng" dirty="0"/>
              <a:t>)</a:t>
            </a:r>
            <a:r>
              <a:rPr lang="zh-CN" altLang="en-US" u="sng" dirty="0"/>
              <a:t>被称为</a:t>
            </a:r>
            <a:r>
              <a:rPr lang="en-US" i="1" u="sng" dirty="0"/>
              <a:t>h</a:t>
            </a:r>
            <a:r>
              <a:rPr lang="zh-CN" altLang="en-US" u="sng" dirty="0"/>
              <a:t>的</a:t>
            </a:r>
            <a:r>
              <a:rPr lang="zh-CN" altLang="en-US" b="1" u="sng" dirty="0">
                <a:solidFill>
                  <a:srgbClr val="FF0000"/>
                </a:solidFill>
              </a:rPr>
              <a:t>后验概率</a:t>
            </a:r>
            <a:r>
              <a:rPr lang="zh-CN" altLang="en-US" u="sng" dirty="0"/>
              <a:t>（</a:t>
            </a:r>
            <a:r>
              <a:rPr lang="en-US" u="sng" dirty="0"/>
              <a:t>posterior probability</a:t>
            </a:r>
            <a:r>
              <a:rPr lang="zh-CN" altLang="en-US" u="sng" dirty="0"/>
              <a:t>）</a:t>
            </a:r>
            <a:r>
              <a:rPr lang="zh-CN" altLang="en-US" dirty="0"/>
              <a:t>，即给定训练集（</a:t>
            </a:r>
            <a:r>
              <a:rPr lang="en-US" dirty="0"/>
              <a:t>D</a:t>
            </a:r>
            <a:r>
              <a:rPr lang="zh-CN" altLang="en-US" dirty="0"/>
              <a:t>）时</a:t>
            </a:r>
            <a:r>
              <a:rPr lang="en-US" i="1" dirty="0"/>
              <a:t>h</a:t>
            </a:r>
            <a:r>
              <a:rPr lang="zh-CN" altLang="en-US" dirty="0"/>
              <a:t>成立的概率，</a:t>
            </a:r>
            <a:r>
              <a:rPr lang="zh-CN" altLang="en-US" b="1" dirty="0"/>
              <a:t>它</a:t>
            </a:r>
            <a:r>
              <a:rPr lang="zh-CN" altLang="en-US" b="1" u="sng" dirty="0">
                <a:solidFill>
                  <a:srgbClr val="FF0000"/>
                </a:solidFill>
              </a:rPr>
              <a:t>反映了在看到训练集（</a:t>
            </a:r>
            <a:r>
              <a:rPr lang="en-US" b="1" u="sng" dirty="0">
                <a:solidFill>
                  <a:srgbClr val="FF0000"/>
                </a:solidFill>
              </a:rPr>
              <a:t>D</a:t>
            </a:r>
            <a:r>
              <a:rPr lang="zh-CN" altLang="en-US" b="1" u="sng" dirty="0">
                <a:solidFill>
                  <a:srgbClr val="FF0000"/>
                </a:solidFill>
              </a:rPr>
              <a:t>）后</a:t>
            </a:r>
            <a:r>
              <a:rPr lang="en-US" b="1" i="1" u="sng" dirty="0">
                <a:solidFill>
                  <a:srgbClr val="FF0000"/>
                </a:solidFill>
              </a:rPr>
              <a:t>h</a:t>
            </a:r>
            <a:r>
              <a:rPr lang="zh-CN" altLang="en-US" b="1" u="sng" dirty="0">
                <a:solidFill>
                  <a:srgbClr val="FF0000"/>
                </a:solidFill>
              </a:rPr>
              <a:t>成立的置信度</a:t>
            </a:r>
            <a:r>
              <a:rPr lang="zh-CN" altLang="en-US" dirty="0"/>
              <a:t>。</a:t>
            </a:r>
            <a:endParaRPr lang="en-US" altLang="zh-CN" dirty="0"/>
          </a:p>
          <a:p>
            <a:r>
              <a:rPr lang="zh-CN" altLang="en-US" dirty="0"/>
              <a:t>可见，</a:t>
            </a:r>
            <a:r>
              <a:rPr lang="zh-CN" altLang="en-US" u="sng" dirty="0">
                <a:solidFill>
                  <a:srgbClr val="FF0000"/>
                </a:solidFill>
              </a:rPr>
              <a:t>后验概率</a:t>
            </a:r>
            <a:r>
              <a:rPr lang="en-US" i="1" u="sng" dirty="0">
                <a:solidFill>
                  <a:srgbClr val="FF0000"/>
                </a:solidFill>
              </a:rPr>
              <a:t>P</a:t>
            </a:r>
            <a:r>
              <a:rPr lang="en-US" u="sng" dirty="0">
                <a:solidFill>
                  <a:srgbClr val="FF0000"/>
                </a:solidFill>
              </a:rPr>
              <a:t>(</a:t>
            </a:r>
            <a:r>
              <a:rPr lang="en-US" i="1" u="sng" dirty="0" err="1">
                <a:solidFill>
                  <a:srgbClr val="FF0000"/>
                </a:solidFill>
              </a:rPr>
              <a:t>h</a:t>
            </a:r>
            <a:r>
              <a:rPr lang="en-US" u="sng" dirty="0" err="1">
                <a:solidFill>
                  <a:srgbClr val="FF0000"/>
                </a:solidFill>
              </a:rPr>
              <a:t>|</a:t>
            </a:r>
            <a:r>
              <a:rPr lang="en-US" i="1" u="sng" dirty="0" err="1">
                <a:solidFill>
                  <a:srgbClr val="FF0000"/>
                </a:solidFill>
              </a:rPr>
              <a:t>D</a:t>
            </a:r>
            <a:r>
              <a:rPr lang="en-US" u="sng" dirty="0">
                <a:solidFill>
                  <a:srgbClr val="FF0000"/>
                </a:solidFill>
              </a:rPr>
              <a:t>)</a:t>
            </a:r>
            <a:r>
              <a:rPr lang="zh-CN" altLang="en-US" u="sng" dirty="0">
                <a:solidFill>
                  <a:srgbClr val="FF0000"/>
                </a:solidFill>
              </a:rPr>
              <a:t>反映了训练集（</a:t>
            </a:r>
            <a:r>
              <a:rPr lang="en-US" u="sng" dirty="0">
                <a:solidFill>
                  <a:srgbClr val="FF0000"/>
                </a:solidFill>
              </a:rPr>
              <a:t>D</a:t>
            </a:r>
            <a:r>
              <a:rPr lang="zh-CN" altLang="en-US" u="sng" dirty="0">
                <a:solidFill>
                  <a:srgbClr val="FF0000"/>
                </a:solidFill>
              </a:rPr>
              <a:t>）的影响</a:t>
            </a:r>
            <a:r>
              <a:rPr lang="zh-CN" altLang="en-US" dirty="0"/>
              <a:t>；</a:t>
            </a:r>
            <a:endParaRPr lang="en-US" altLang="zh-CN" dirty="0"/>
          </a:p>
          <a:p>
            <a:r>
              <a:rPr lang="zh-CN" altLang="en-US" i="1" dirty="0">
                <a:effectLst>
                  <a:outerShdw blurRad="38100" dist="38100" dir="2700000" algn="tl">
                    <a:srgbClr val="000000">
                      <a:alpha val="43137"/>
                    </a:srgbClr>
                  </a:outerShdw>
                </a:effectLst>
              </a:rPr>
              <a:t>相反，先验概率</a:t>
            </a:r>
            <a:r>
              <a:rPr lang="en-US" i="1" dirty="0">
                <a:effectLst>
                  <a:outerShdw blurRad="38100" dist="38100" dir="2700000" algn="tl">
                    <a:srgbClr val="000000">
                      <a:alpha val="43137"/>
                    </a:srgbClr>
                  </a:outerShdw>
                </a:effectLst>
              </a:rPr>
              <a:t>P(h)</a:t>
            </a:r>
            <a:r>
              <a:rPr lang="zh-CN" altLang="en-US" i="1" dirty="0">
                <a:effectLst>
                  <a:outerShdw blurRad="38100" dist="38100" dir="2700000" algn="tl">
                    <a:srgbClr val="000000">
                      <a:alpha val="43137"/>
                    </a:srgbClr>
                  </a:outerShdw>
                </a:effectLst>
              </a:rPr>
              <a:t>往往独立于训练集（</a:t>
            </a:r>
            <a:r>
              <a:rPr lang="en-US" i="1" dirty="0">
                <a:effectLst>
                  <a:outerShdw blurRad="38100" dist="38100" dir="2700000" algn="tl">
                    <a:srgbClr val="000000">
                      <a:alpha val="43137"/>
                    </a:srgbClr>
                  </a:outerShdw>
                </a:effectLst>
              </a:rPr>
              <a:t>D</a:t>
            </a:r>
            <a:r>
              <a:rPr lang="zh-CN" altLang="en-US" i="1" dirty="0">
                <a:effectLst>
                  <a:outerShdw blurRad="38100" dist="38100" dir="2700000" algn="tl">
                    <a:srgbClr val="000000">
                      <a:alpha val="43137"/>
                    </a:srgbClr>
                  </a:outerShdw>
                </a:effectLst>
              </a:rPr>
              <a:t>）</a:t>
            </a:r>
            <a:r>
              <a:rPr lang="zh-CN" altLang="en-US" dirty="0"/>
              <a:t>。</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 name="文本框 1"/>
          <p:cNvSpPr txBox="1"/>
          <p:nvPr/>
        </p:nvSpPr>
        <p:spPr>
          <a:xfrm>
            <a:off x="971600" y="5301208"/>
            <a:ext cx="6657258" cy="523220"/>
          </a:xfrm>
          <a:prstGeom prst="rect">
            <a:avLst/>
          </a:prstGeom>
          <a:noFill/>
          <a:ln>
            <a:solidFill>
              <a:srgbClr val="FF0000"/>
            </a:solidFill>
          </a:ln>
        </p:spPr>
        <p:txBody>
          <a:bodyPr wrap="square" rtlCol="0">
            <a:spAutoFit/>
          </a:bodyPr>
          <a:lstStyle/>
          <a:p>
            <a:r>
              <a:rPr lang="zh-CN" altLang="en-US" sz="2800" b="1" u="sng" dirty="0"/>
              <a:t>后验概率：看到现象，猜背后假设的概率</a:t>
            </a:r>
            <a:endParaRPr lang="en-US" altLang="zh-CN" sz="2800" b="1" dirty="0"/>
          </a:p>
        </p:txBody>
      </p:sp>
    </p:spTree>
  </p:cSld>
  <p:clrMapOvr>
    <a:masterClrMapping/>
  </p:clrMapOvr>
  <p:transition>
    <p:blinds dir="vert"/>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8" name="TextBox 7"/>
          <p:cNvSpPr txBox="1"/>
          <p:nvPr/>
        </p:nvSpPr>
        <p:spPr>
          <a:xfrm>
            <a:off x="755576" y="1450509"/>
            <a:ext cx="7072362" cy="1754326"/>
          </a:xfrm>
          <a:prstGeom prst="rect">
            <a:avLst/>
          </a:prstGeom>
          <a:noFill/>
        </p:spPr>
        <p:txBody>
          <a:bodyPr wrap="square" rtlCol="0">
            <a:spAutoFit/>
          </a:bodyPr>
          <a:lstStyle/>
          <a:p>
            <a:r>
              <a:rPr lang="zh-CN" altLang="en-US" sz="2800" dirty="0"/>
              <a:t>从本质上看，</a:t>
            </a:r>
            <a:r>
              <a:rPr lang="zh-CN" altLang="en-US" sz="2800" i="1" u="sng" dirty="0"/>
              <a:t>贝叶斯准则的本质告诉我们一种交换条件概率中的条件与结果的方法</a:t>
            </a:r>
            <a:r>
              <a:rPr lang="zh-CN" altLang="en-US" sz="2800" dirty="0"/>
              <a:t>，</a:t>
            </a:r>
            <a:endParaRPr lang="en-US" altLang="zh-CN" sz="2800" dirty="0"/>
          </a:p>
          <a:p>
            <a:r>
              <a:rPr lang="zh-CN" altLang="en-US" sz="2800" dirty="0"/>
              <a:t>用</a:t>
            </a:r>
            <a:r>
              <a:rPr lang="zh-CN" altLang="en-US" sz="2800" u="sng" dirty="0"/>
              <a:t>公式表达则</a:t>
            </a:r>
            <a:r>
              <a:rPr lang="zh-CN" altLang="en-US" sz="2800" dirty="0"/>
              <a:t>：</a:t>
            </a:r>
          </a:p>
          <a:p>
            <a:endParaRPr lang="zh-CN" altLang="en-US" sz="2400" dirty="0"/>
          </a:p>
        </p:txBody>
      </p:sp>
      <p:sp>
        <p:nvSpPr>
          <p:cNvPr id="211971"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1970" name="Object 2"/>
          <p:cNvGraphicFramePr>
            <a:graphicFrameLocks noChangeAspect="1"/>
          </p:cNvGraphicFramePr>
          <p:nvPr>
            <p:extLst>
              <p:ext uri="{D42A27DB-BD31-4B8C-83A1-F6EECF244321}">
                <p14:modId xmlns:p14="http://schemas.microsoft.com/office/powerpoint/2010/main" val="2423894217"/>
              </p:ext>
            </p:extLst>
          </p:nvPr>
        </p:nvGraphicFramePr>
        <p:xfrm>
          <a:off x="2357422" y="3357562"/>
          <a:ext cx="3783980" cy="1071570"/>
        </p:xfrm>
        <a:graphic>
          <a:graphicData uri="http://schemas.openxmlformats.org/presentationml/2006/ole">
            <mc:AlternateContent xmlns:mc="http://schemas.openxmlformats.org/markup-compatibility/2006">
              <mc:Choice xmlns:v="urn:schemas-microsoft-com:vml" Requires="v">
                <p:oleObj spid="_x0000_s16389" name="Equation" r:id="rId3" imgW="1524000" imgH="419100" progId="Equation.DSMT4">
                  <p:embed/>
                </p:oleObj>
              </mc:Choice>
              <mc:Fallback>
                <p:oleObj name="Equation" r:id="rId3" imgW="1524000" imgH="4191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22" y="3357562"/>
                        <a:ext cx="3783980" cy="1071570"/>
                      </a:xfrm>
                      <a:prstGeom prst="rect">
                        <a:avLst/>
                      </a:prstGeom>
                      <a:noFill/>
                      <a:ln>
                        <a:solidFill>
                          <a:srgbClr val="FF0000"/>
                        </a:solidFill>
                      </a:ln>
                    </p:spPr>
                  </p:pic>
                </p:oleObj>
              </mc:Fallback>
            </mc:AlternateContent>
          </a:graphicData>
        </a:graphic>
      </p:graphicFrame>
      <p:sp>
        <p:nvSpPr>
          <p:cNvPr id="2" name="矩形 1"/>
          <p:cNvSpPr/>
          <p:nvPr/>
        </p:nvSpPr>
        <p:spPr>
          <a:xfrm>
            <a:off x="2376397" y="3365532"/>
            <a:ext cx="1107996" cy="369332"/>
          </a:xfrm>
          <a:prstGeom prst="rect">
            <a:avLst/>
          </a:prstGeom>
        </p:spPr>
        <p:txBody>
          <a:bodyPr wrap="none">
            <a:spAutoFit/>
          </a:bodyPr>
          <a:lstStyle/>
          <a:p>
            <a:r>
              <a:rPr lang="zh-CN" altLang="en-US" dirty="0">
                <a:solidFill>
                  <a:srgbClr val="FF0000"/>
                </a:solidFill>
              </a:rPr>
              <a:t>后验概率</a:t>
            </a:r>
          </a:p>
        </p:txBody>
      </p:sp>
      <p:sp>
        <p:nvSpPr>
          <p:cNvPr id="7" name="标题 1"/>
          <p:cNvSpPr>
            <a:spLocks noGrp="1"/>
          </p:cNvSpPr>
          <p:nvPr>
            <p:ph type="title"/>
          </p:nvPr>
        </p:nvSpPr>
        <p:spPr>
          <a:xfrm>
            <a:off x="301625" y="269021"/>
            <a:ext cx="8540750" cy="821913"/>
          </a:xfrm>
        </p:spPr>
        <p:txBody>
          <a:bodyPr/>
          <a:lstStyle/>
          <a:p>
            <a:r>
              <a:rPr lang="zh-CN" altLang="en-US" dirty="0"/>
              <a:t>后验概率如何计算</a:t>
            </a:r>
          </a:p>
        </p:txBody>
      </p:sp>
    </p:spTree>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endParaRPr lang="zh-CN" altLang="en-US"/>
          </a:p>
        </p:txBody>
      </p:sp>
      <p:sp>
        <p:nvSpPr>
          <p:cNvPr id="5" name="矩形 4"/>
          <p:cNvSpPr/>
          <p:nvPr/>
        </p:nvSpPr>
        <p:spPr>
          <a:xfrm>
            <a:off x="1835696" y="2924944"/>
            <a:ext cx="6186309" cy="646331"/>
          </a:xfrm>
          <a:prstGeom prst="rect">
            <a:avLst/>
          </a:prstGeom>
        </p:spPr>
        <p:txBody>
          <a:bodyPr wrap="none">
            <a:spAutoFit/>
          </a:bodyPr>
          <a:lstStyle/>
          <a:p>
            <a:r>
              <a:rPr lang="zh-CN" altLang="en-US" sz="3600" dirty="0">
                <a:solidFill>
                  <a:srgbClr val="FF0000"/>
                </a:solidFill>
              </a:rPr>
              <a:t>一些典型的机器学习问题举例</a:t>
            </a:r>
          </a:p>
        </p:txBody>
      </p:sp>
    </p:spTree>
    <p:extLst>
      <p:ext uri="{BB962C8B-B14F-4D97-AF65-F5344CB8AC3E}">
        <p14:creationId xmlns:p14="http://schemas.microsoft.com/office/powerpoint/2010/main" val="2208705296"/>
      </p:ext>
    </p:extLst>
  </p:cSld>
  <p:clrMapOvr>
    <a:masterClrMapping/>
  </p:clrMapOvr>
  <p:transition>
    <p:blinds dir="vert"/>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理解</a:t>
            </a:r>
            <a:r>
              <a:rPr kumimoji="1" lang="zh-CN" altLang="en-US" b="1" dirty="0">
                <a:latin typeface="华文细黑" panose="02010600040101010101" pitchFamily="2" charset="-122"/>
                <a:ea typeface="华文细黑" panose="02010600040101010101" pitchFamily="2" charset="-122"/>
              </a:rPr>
              <a:t>后验概率</a:t>
            </a:r>
            <a:endParaRPr lang="zh-CN" altLang="en-US" dirty="0"/>
          </a:p>
        </p:txBody>
      </p:sp>
      <p:sp>
        <p:nvSpPr>
          <p:cNvPr id="3" name="内容占位符 2"/>
          <p:cNvSpPr>
            <a:spLocks noGrp="1"/>
          </p:cNvSpPr>
          <p:nvPr>
            <p:ph idx="1"/>
          </p:nvPr>
        </p:nvSpPr>
        <p:spPr/>
        <p:txBody>
          <a:bodyPr/>
          <a:lstStyle/>
          <a:p>
            <a:r>
              <a:rPr lang="zh-CN" altLang="en-US" b="1" dirty="0"/>
              <a:t>直觉理解</a:t>
            </a:r>
            <a:r>
              <a:rPr lang="zh-CN" altLang="en-US" b="1" u="sng" dirty="0"/>
              <a:t>后验概率：看到现象，</a:t>
            </a:r>
            <a:r>
              <a:rPr lang="zh-CN" altLang="en-US" b="1" u="sng" dirty="0">
                <a:solidFill>
                  <a:srgbClr val="FF0000"/>
                </a:solidFill>
              </a:rPr>
              <a:t>猜</a:t>
            </a:r>
            <a:r>
              <a:rPr lang="zh-CN" altLang="en-US" b="1" u="sng" dirty="0"/>
              <a:t>背后假设的概率</a:t>
            </a:r>
            <a:endParaRPr lang="zh-CN" altLang="en-US" b="1" dirty="0"/>
          </a:p>
          <a:p>
            <a:endParaRPr lang="en-US" altLang="zh-CN" dirty="0"/>
          </a:p>
          <a:p>
            <a:endParaRPr lang="en-US" altLang="zh-CN" dirty="0"/>
          </a:p>
          <a:p>
            <a:endParaRPr lang="en-US" altLang="zh-CN" dirty="0"/>
          </a:p>
          <a:p>
            <a:endParaRPr lang="en-US" altLang="zh-CN" dirty="0"/>
          </a:p>
          <a:p>
            <a:r>
              <a:rPr kumimoji="1" lang="zh-CN" altLang="en-US" b="1" dirty="0">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rPr>
              <a:t>深入理解：</a:t>
            </a:r>
            <a:r>
              <a:rPr kumimoji="1" lang="zh-CN" altLang="en-US" b="1" u="sng" dirty="0">
                <a:latin typeface="华文细黑" panose="02010600040101010101" pitchFamily="2" charset="-122"/>
                <a:ea typeface="华文细黑" panose="02010600040101010101" pitchFamily="2" charset="-122"/>
              </a:rPr>
              <a:t>后验概率</a:t>
            </a:r>
            <a:r>
              <a:rPr kumimoji="1" lang="zh-CN" altLang="en-US" dirty="0">
                <a:latin typeface="华文细黑" panose="02010600040101010101" pitchFamily="2" charset="-122"/>
                <a:ea typeface="华文细黑" panose="02010600040101010101" pitchFamily="2" charset="-122"/>
              </a:rPr>
              <a:t>一般是指</a:t>
            </a:r>
            <a:r>
              <a:rPr kumimoji="1" lang="zh-CN" altLang="en-US" u="sng" dirty="0">
                <a:latin typeface="华文细黑" panose="02010600040101010101" pitchFamily="2" charset="-122"/>
                <a:ea typeface="华文细黑" panose="02010600040101010101" pitchFamily="2" charset="-122"/>
              </a:rPr>
              <a:t>利用贝叶斯公式</a:t>
            </a:r>
            <a:r>
              <a:rPr kumimoji="1" lang="zh-CN" altLang="en-US" dirty="0">
                <a:latin typeface="华文细黑" panose="02010600040101010101" pitchFamily="2" charset="-122"/>
                <a:ea typeface="华文细黑" panose="02010600040101010101" pitchFamily="2" charset="-122"/>
              </a:rPr>
              <a:t>，</a:t>
            </a:r>
            <a:r>
              <a:rPr kumimoji="1" lang="zh-CN" altLang="en-US" u="sng" dirty="0">
                <a:latin typeface="华文细黑" panose="02010600040101010101" pitchFamily="2" charset="-122"/>
                <a:ea typeface="华文细黑" panose="02010600040101010101" pitchFamily="2" charset="-122"/>
              </a:rPr>
              <a:t>结合调查等方式获取了新的附加信息</a:t>
            </a:r>
            <a:r>
              <a:rPr kumimoji="1" lang="zh-CN" altLang="en-US" dirty="0">
                <a:latin typeface="华文细黑" panose="02010600040101010101" pitchFamily="2" charset="-122"/>
                <a:ea typeface="华文细黑" panose="02010600040101010101" pitchFamily="2" charset="-122"/>
              </a:rPr>
              <a:t>，</a:t>
            </a:r>
            <a:r>
              <a:rPr kumimoji="1" lang="zh-CN" altLang="en-US" b="1" u="sng" dirty="0">
                <a:latin typeface="华文细黑" panose="02010600040101010101" pitchFamily="2" charset="-122"/>
                <a:ea typeface="华文细黑" panose="02010600040101010101" pitchFamily="2" charset="-122"/>
              </a:rPr>
              <a:t>对先验概率进行</a:t>
            </a:r>
            <a:r>
              <a:rPr kumimoji="1" lang="zh-CN" altLang="en-US" b="1" u="sng" dirty="0">
                <a:solidFill>
                  <a:srgbClr val="FF0000"/>
                </a:solidFill>
                <a:latin typeface="华文细黑" panose="02010600040101010101" pitchFamily="2" charset="-122"/>
                <a:ea typeface="华文细黑" panose="02010600040101010101" pitchFamily="2" charset="-122"/>
              </a:rPr>
              <a:t>修正</a:t>
            </a:r>
            <a:r>
              <a:rPr kumimoji="1" lang="zh-CN" altLang="en-US" dirty="0">
                <a:latin typeface="华文细黑" panose="02010600040101010101" pitchFamily="2" charset="-122"/>
                <a:ea typeface="华文细黑" panose="02010600040101010101" pitchFamily="2" charset="-122"/>
              </a:rPr>
              <a:t>后</a:t>
            </a:r>
            <a:r>
              <a:rPr kumimoji="1" lang="zh-CN" altLang="en-US" b="1" u="sng" dirty="0">
                <a:solidFill>
                  <a:srgbClr val="FF0000"/>
                </a:solidFill>
                <a:latin typeface="华文细黑" panose="02010600040101010101" pitchFamily="2" charset="-122"/>
                <a:ea typeface="华文细黑" panose="02010600040101010101" pitchFamily="2" charset="-122"/>
              </a:rPr>
              <a:t>得到的更符合实际</a:t>
            </a:r>
            <a:r>
              <a:rPr kumimoji="1" lang="zh-CN" altLang="en-US" b="1" u="sng" dirty="0">
                <a:latin typeface="华文细黑" panose="02010600040101010101" pitchFamily="2" charset="-122"/>
                <a:ea typeface="华文细黑" panose="02010600040101010101" pitchFamily="2" charset="-122"/>
              </a:rPr>
              <a:t>的</a:t>
            </a:r>
            <a:r>
              <a:rPr kumimoji="1" lang="zh-CN" altLang="en-US" b="1" u="sng" dirty="0">
                <a:solidFill>
                  <a:srgbClr val="FF0000"/>
                </a:solidFill>
                <a:latin typeface="华文细黑" panose="02010600040101010101" pitchFamily="2" charset="-122"/>
                <a:ea typeface="华文细黑" panose="02010600040101010101" pitchFamily="2" charset="-122"/>
              </a:rPr>
              <a:t>概率</a:t>
            </a:r>
            <a:r>
              <a:rPr kumimoji="1" lang="zh-CN" altLang="en-US" dirty="0">
                <a:latin typeface="华文细黑" panose="02010600040101010101" pitchFamily="2" charset="-122"/>
                <a:ea typeface="华文细黑" panose="02010600040101010101" pitchFamily="2" charset="-122"/>
              </a:rPr>
              <a:t>。</a:t>
            </a:r>
          </a:p>
          <a:p>
            <a:endParaRPr lang="zh-CN" altLang="en-US" dirty="0"/>
          </a:p>
        </p:txBody>
      </p:sp>
      <p:sp>
        <p:nvSpPr>
          <p:cNvPr id="4" name="文本占位符 3"/>
          <p:cNvSpPr>
            <a:spLocks noGrp="1"/>
          </p:cNvSpPr>
          <p:nvPr>
            <p:ph type="body" sz="quarter" idx="14"/>
          </p:nvPr>
        </p:nvSpPr>
        <p:spPr/>
        <p:txBody>
          <a:bodyPr/>
          <a:lstStyle/>
          <a:p>
            <a:endParaRPr lang="zh-CN" altLang="en-US"/>
          </a:p>
        </p:txBody>
      </p:sp>
      <p:sp>
        <p:nvSpPr>
          <p:cNvPr id="5" name="下箭头 4"/>
          <p:cNvSpPr/>
          <p:nvPr/>
        </p:nvSpPr>
        <p:spPr>
          <a:xfrm>
            <a:off x="4355976" y="2348880"/>
            <a:ext cx="726368" cy="936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曲线连接符 6"/>
          <p:cNvCxnSpPr/>
          <p:nvPr/>
        </p:nvCxnSpPr>
        <p:spPr>
          <a:xfrm rot="16200000" flipH="1">
            <a:off x="5220072" y="1988840"/>
            <a:ext cx="2232248" cy="1944216"/>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140080"/>
      </p:ext>
    </p:extLst>
  </p:cSld>
  <p:clrMapOvr>
    <a:masterClrMapping/>
  </p:clrMapOvr>
  <p:transition>
    <p:blinds dir="vert"/>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01625" y="84087"/>
            <a:ext cx="8540750" cy="821913"/>
          </a:xfrm>
        </p:spPr>
        <p:txBody>
          <a:bodyPr/>
          <a:lstStyle/>
          <a:p>
            <a:r>
              <a:rPr lang="zh-CN" altLang="en-US" sz="2800" dirty="0"/>
              <a:t>贝叶斯学习</a:t>
            </a:r>
            <a:r>
              <a:rPr lang="en-US" altLang="zh-CN" sz="2800" dirty="0"/>
              <a:t>:</a:t>
            </a:r>
            <a:r>
              <a:rPr lang="zh-CN" altLang="en-US" sz="2800" b="1" dirty="0"/>
              <a:t>极大后验假设</a:t>
            </a:r>
            <a:endParaRPr lang="en-US" sz="2800" dirty="0"/>
          </a:p>
        </p:txBody>
      </p:sp>
      <p:sp>
        <p:nvSpPr>
          <p:cNvPr id="4" name="文本占位符 3"/>
          <p:cNvSpPr>
            <a:spLocks noGrp="1"/>
          </p:cNvSpPr>
          <p:nvPr>
            <p:ph type="body" sz="quarter" idx="14"/>
          </p:nvPr>
        </p:nvSpPr>
        <p:spPr/>
        <p:txBody>
          <a:bodyPr/>
          <a:lstStyle/>
          <a:p>
            <a:endParaRPr lang="en-US"/>
          </a:p>
        </p:txBody>
      </p:sp>
      <p:sp>
        <p:nvSpPr>
          <p:cNvPr id="5" name="文本占位符 3"/>
          <p:cNvSpPr txBox="1">
            <a:spLocks/>
          </p:cNvSpPr>
          <p:nvPr/>
        </p:nvSpPr>
        <p:spPr bwMode="auto">
          <a:xfrm>
            <a:off x="4071934" y="0"/>
            <a:ext cx="4283968" cy="260648"/>
          </a:xfrm>
          <a:prstGeom prst="rect">
            <a:avLst/>
          </a:prstGeom>
          <a:noFill/>
          <a:ln w="31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None/>
              <a:defRPr sz="1200">
                <a:solidFill>
                  <a:schemeClr val="bg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r>
              <a:rPr lang="en-US" altLang="zh-CN" kern="0"/>
              <a:t>4.4</a:t>
            </a:r>
            <a:r>
              <a:rPr lang="zh-CN" altLang="en-US" kern="0"/>
              <a:t>主要类型</a:t>
            </a:r>
            <a:endParaRPr lang="zh-CN" altLang="en-US" kern="0" dirty="0"/>
          </a:p>
        </p:txBody>
      </p:sp>
      <p:sp>
        <p:nvSpPr>
          <p:cNvPr id="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Object 1"/>
          <p:cNvGraphicFramePr>
            <a:graphicFrameLocks noChangeAspect="1"/>
          </p:cNvGraphicFramePr>
          <p:nvPr>
            <p:extLst>
              <p:ext uri="{D42A27DB-BD31-4B8C-83A1-F6EECF244321}">
                <p14:modId xmlns:p14="http://schemas.microsoft.com/office/powerpoint/2010/main" val="1957801088"/>
              </p:ext>
            </p:extLst>
          </p:nvPr>
        </p:nvGraphicFramePr>
        <p:xfrm>
          <a:off x="2457450" y="3413125"/>
          <a:ext cx="3575050" cy="785813"/>
        </p:xfrm>
        <a:graphic>
          <a:graphicData uri="http://schemas.openxmlformats.org/presentationml/2006/ole">
            <mc:AlternateContent xmlns:mc="http://schemas.openxmlformats.org/markup-compatibility/2006">
              <mc:Choice xmlns:v="urn:schemas-microsoft-com:vml" Requires="v">
                <p:oleObj spid="_x0000_s17419" name="Equation" r:id="rId3" imgW="1460160" imgH="304560" progId="Equation.DSMT4">
                  <p:embed/>
                </p:oleObj>
              </mc:Choice>
              <mc:Fallback>
                <p:oleObj name="Equation" r:id="rId3" imgW="1460160" imgH="304560" progId="Equation.DSMT4">
                  <p:embed/>
                  <p:pic>
                    <p:nvPicPr>
                      <p:cNvPr id="0" name=""/>
                      <p:cNvPicPr>
                        <a:picLocks noChangeAspect="1" noChangeArrowheads="1"/>
                      </p:cNvPicPr>
                      <p:nvPr/>
                    </p:nvPicPr>
                    <p:blipFill>
                      <a:blip r:embed="rId4"/>
                      <a:srcRect/>
                      <a:stretch>
                        <a:fillRect/>
                      </a:stretch>
                    </p:blipFill>
                    <p:spPr bwMode="auto">
                      <a:xfrm>
                        <a:off x="2457450" y="3413125"/>
                        <a:ext cx="3575050"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Object 3"/>
          <p:cNvGraphicFramePr>
            <a:graphicFrameLocks noChangeAspect="1"/>
          </p:cNvGraphicFramePr>
          <p:nvPr>
            <p:extLst>
              <p:ext uri="{D42A27DB-BD31-4B8C-83A1-F6EECF244321}">
                <p14:modId xmlns:p14="http://schemas.microsoft.com/office/powerpoint/2010/main" val="3505803049"/>
              </p:ext>
            </p:extLst>
          </p:nvPr>
        </p:nvGraphicFramePr>
        <p:xfrm>
          <a:off x="3068650" y="4004385"/>
          <a:ext cx="3643338" cy="1013799"/>
        </p:xfrm>
        <a:graphic>
          <a:graphicData uri="http://schemas.openxmlformats.org/presentationml/2006/ole">
            <mc:AlternateContent xmlns:mc="http://schemas.openxmlformats.org/markup-compatibility/2006">
              <mc:Choice xmlns:v="urn:schemas-microsoft-com:vml" Requires="v">
                <p:oleObj spid="_x0000_s17420" name="Equation" r:id="rId5" imgW="1485900" imgH="419100" progId="">
                  <p:embed/>
                </p:oleObj>
              </mc:Choice>
              <mc:Fallback>
                <p:oleObj name="Equation" r:id="rId5" imgW="1485900" imgH="4191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650" y="4004385"/>
                        <a:ext cx="3643338" cy="1013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Object 5"/>
          <p:cNvGraphicFramePr>
            <a:graphicFrameLocks noChangeAspect="1"/>
          </p:cNvGraphicFramePr>
          <p:nvPr>
            <p:extLst>
              <p:ext uri="{D42A27DB-BD31-4B8C-83A1-F6EECF244321}">
                <p14:modId xmlns:p14="http://schemas.microsoft.com/office/powerpoint/2010/main" val="824695751"/>
              </p:ext>
            </p:extLst>
          </p:nvPr>
        </p:nvGraphicFramePr>
        <p:xfrm>
          <a:off x="2309095" y="4989547"/>
          <a:ext cx="4200525" cy="781050"/>
        </p:xfrm>
        <a:graphic>
          <a:graphicData uri="http://schemas.openxmlformats.org/presentationml/2006/ole">
            <mc:AlternateContent xmlns:mc="http://schemas.openxmlformats.org/markup-compatibility/2006">
              <mc:Choice xmlns:v="urn:schemas-microsoft-com:vml" Requires="v">
                <p:oleObj spid="_x0000_s17421" name="Equation" r:id="rId7" imgW="1752480" imgH="304560" progId="Equation.DSMT4">
                  <p:embed/>
                </p:oleObj>
              </mc:Choice>
              <mc:Fallback>
                <p:oleObj name="Equation" r:id="rId7" imgW="1752480" imgH="304560" progId="Equation.DSMT4">
                  <p:embed/>
                  <p:pic>
                    <p:nvPicPr>
                      <p:cNvPr id="0" name=""/>
                      <p:cNvPicPr>
                        <a:picLocks noChangeAspect="1" noChangeArrowheads="1"/>
                      </p:cNvPicPr>
                      <p:nvPr/>
                    </p:nvPicPr>
                    <p:blipFill>
                      <a:blip r:embed="rId8"/>
                      <a:srcRect/>
                      <a:stretch>
                        <a:fillRect/>
                      </a:stretch>
                    </p:blipFill>
                    <p:spPr bwMode="auto">
                      <a:xfrm>
                        <a:off x="2309095" y="4989547"/>
                        <a:ext cx="4200525" cy="781050"/>
                      </a:xfrm>
                      <a:prstGeom prst="rect">
                        <a:avLst/>
                      </a:prstGeom>
                      <a:noFill/>
                      <a:ln>
                        <a:solidFill>
                          <a:srgbClr val="FF0000"/>
                        </a:solidFill>
                      </a:ln>
                    </p:spPr>
                  </p:pic>
                </p:oleObj>
              </mc:Fallback>
            </mc:AlternateContent>
          </a:graphicData>
        </a:graphic>
      </p:graphicFrame>
      <p:sp>
        <p:nvSpPr>
          <p:cNvPr id="12" name="TextBox 10"/>
          <p:cNvSpPr txBox="1"/>
          <p:nvPr/>
        </p:nvSpPr>
        <p:spPr>
          <a:xfrm>
            <a:off x="592919" y="790062"/>
            <a:ext cx="7715304" cy="2677656"/>
          </a:xfrm>
          <a:prstGeom prst="rect">
            <a:avLst/>
          </a:prstGeom>
          <a:noFill/>
          <a:ln>
            <a:solidFill>
              <a:srgbClr val="FF0000"/>
            </a:solidFill>
          </a:ln>
        </p:spPr>
        <p:txBody>
          <a:bodyPr wrap="square" rtlCol="0">
            <a:spAutoFit/>
          </a:bodyPr>
          <a:lstStyle/>
          <a:p>
            <a:r>
              <a:rPr lang="zh-CN" altLang="en-US" sz="2400" b="1" dirty="0"/>
              <a:t>极大后验假设（</a:t>
            </a:r>
            <a:r>
              <a:rPr lang="en-US" sz="2400" b="1" dirty="0"/>
              <a:t>Maximum a Posteriori, MAP</a:t>
            </a:r>
            <a:r>
              <a:rPr lang="zh-CN" altLang="en-US" sz="2400" b="1" dirty="0"/>
              <a:t>）</a:t>
            </a:r>
            <a:r>
              <a:rPr lang="zh-CN" altLang="en-US" sz="2400" dirty="0"/>
              <a:t>是</a:t>
            </a:r>
            <a:r>
              <a:rPr lang="zh-CN" altLang="en-US" sz="2400" u="sng" dirty="0"/>
              <a:t>贝叶斯学习的另一个重要概念</a:t>
            </a:r>
            <a:r>
              <a:rPr lang="zh-CN" altLang="en-US" sz="2400" dirty="0"/>
              <a:t>。</a:t>
            </a:r>
            <a:r>
              <a:rPr lang="en-US" sz="2400" b="1" u="sng" dirty="0">
                <a:solidFill>
                  <a:srgbClr val="FF0000"/>
                </a:solidFill>
              </a:rPr>
              <a:t>MAP</a:t>
            </a:r>
            <a:r>
              <a:rPr lang="zh-CN" altLang="en-US" sz="2400" b="1" u="sng" dirty="0">
                <a:solidFill>
                  <a:srgbClr val="FF0000"/>
                </a:solidFill>
              </a:rPr>
              <a:t>假设</a:t>
            </a:r>
            <a:r>
              <a:rPr lang="zh-CN" altLang="en-US" sz="2400" dirty="0"/>
              <a:t>是指</a:t>
            </a:r>
            <a:r>
              <a:rPr lang="zh-CN" altLang="en-US" sz="2400" b="1" u="sng" dirty="0">
                <a:effectLst>
                  <a:outerShdw blurRad="38100" dist="38100" dir="2700000" algn="tl">
                    <a:srgbClr val="000000">
                      <a:alpha val="43137"/>
                    </a:srgbClr>
                  </a:outerShdw>
                </a:effectLst>
              </a:rPr>
              <a:t>具有最大可能性的假设</a:t>
            </a:r>
            <a:r>
              <a:rPr lang="zh-CN" altLang="en-US" sz="2400" dirty="0"/>
              <a:t>，</a:t>
            </a:r>
            <a:r>
              <a:rPr lang="zh-CN" altLang="en-US" sz="2400" u="sng" dirty="0"/>
              <a:t>也就是说在</a:t>
            </a:r>
            <a:r>
              <a:rPr lang="zh-CN" altLang="en-US" sz="2400" b="1" u="sng" dirty="0">
                <a:solidFill>
                  <a:srgbClr val="FF0000"/>
                </a:solidFill>
              </a:rPr>
              <a:t>候选假设集合</a:t>
            </a:r>
            <a:r>
              <a:rPr lang="en-US" sz="2400" b="1" i="1" u="sng" dirty="0">
                <a:solidFill>
                  <a:srgbClr val="FF0000"/>
                </a:solidFill>
              </a:rPr>
              <a:t>H</a:t>
            </a:r>
            <a:r>
              <a:rPr lang="zh-CN" altLang="en-US" sz="2400" b="1" u="sng" dirty="0">
                <a:solidFill>
                  <a:srgbClr val="FF0000"/>
                </a:solidFill>
              </a:rPr>
              <a:t>中</a:t>
            </a:r>
            <a:r>
              <a:rPr lang="zh-CN" altLang="en-US" sz="2400" u="sng" dirty="0">
                <a:solidFill>
                  <a:srgbClr val="FF0000"/>
                </a:solidFill>
              </a:rPr>
              <a:t>，当给定数据</a:t>
            </a:r>
            <a:r>
              <a:rPr lang="en-US" sz="2400" i="1" u="sng" dirty="0">
                <a:solidFill>
                  <a:srgbClr val="FF0000"/>
                </a:solidFill>
              </a:rPr>
              <a:t>D</a:t>
            </a:r>
            <a:r>
              <a:rPr lang="zh-CN" altLang="en-US" sz="2400" u="sng" dirty="0">
                <a:solidFill>
                  <a:srgbClr val="FF0000"/>
                </a:solidFill>
              </a:rPr>
              <a:t>时可能性最大的假设</a:t>
            </a:r>
            <a:r>
              <a:rPr lang="en-US" sz="2400" i="1" u="sng" dirty="0">
                <a:solidFill>
                  <a:srgbClr val="FF0000"/>
                </a:solidFill>
              </a:rPr>
              <a:t>h</a:t>
            </a:r>
            <a:r>
              <a:rPr lang="zh-CN" altLang="en-US" sz="2400" u="sng" dirty="0">
                <a:solidFill>
                  <a:srgbClr val="FF0000"/>
                </a:solidFill>
              </a:rPr>
              <a:t>∈</a:t>
            </a:r>
            <a:r>
              <a:rPr lang="en-US" sz="2400" i="1" u="sng" dirty="0">
                <a:solidFill>
                  <a:srgbClr val="FF0000"/>
                </a:solidFill>
              </a:rPr>
              <a:t>H</a:t>
            </a:r>
            <a:r>
              <a:rPr lang="zh-CN" altLang="en-US" sz="2400" dirty="0"/>
              <a:t>。</a:t>
            </a:r>
            <a:endParaRPr lang="en-US" altLang="zh-CN" sz="2400" dirty="0"/>
          </a:p>
          <a:p>
            <a:endParaRPr lang="en-US" altLang="zh-CN" sz="2400" dirty="0"/>
          </a:p>
          <a:p>
            <a:r>
              <a:rPr lang="zh-CN" altLang="en-US" sz="2400" dirty="0"/>
              <a:t>确定</a:t>
            </a:r>
            <a:r>
              <a:rPr lang="en-US" sz="2400" dirty="0"/>
              <a:t>MAP</a:t>
            </a:r>
            <a:r>
              <a:rPr lang="zh-CN" altLang="en-US" sz="2400" dirty="0"/>
              <a:t>假设主要采用</a:t>
            </a:r>
            <a:r>
              <a:rPr lang="zh-CN" altLang="en-US" sz="2400" u="sng" dirty="0"/>
              <a:t>贝叶斯公式计算每个候选假设的后验概率</a:t>
            </a:r>
            <a:r>
              <a:rPr lang="zh-CN" altLang="en-US" sz="2400" dirty="0"/>
              <a:t>，即当下式成立时，称</a:t>
            </a:r>
            <a:r>
              <a:rPr lang="en-US" sz="2400" i="1" dirty="0" err="1"/>
              <a:t>h</a:t>
            </a:r>
            <a:r>
              <a:rPr lang="en-US" sz="2400" i="1" baseline="-25000" dirty="0" err="1"/>
              <a:t>MAP</a:t>
            </a:r>
            <a:r>
              <a:rPr lang="zh-CN" altLang="en-US" sz="2400" dirty="0"/>
              <a:t>为</a:t>
            </a:r>
            <a:r>
              <a:rPr lang="en-US" sz="2400" dirty="0"/>
              <a:t>—MAP</a:t>
            </a:r>
            <a:r>
              <a:rPr lang="zh-CN" altLang="en-US" sz="2400" dirty="0"/>
              <a:t>假设：</a:t>
            </a:r>
          </a:p>
        </p:txBody>
      </p:sp>
      <p:sp>
        <p:nvSpPr>
          <p:cNvPr id="13" name="TextBox 7"/>
          <p:cNvSpPr txBox="1"/>
          <p:nvPr/>
        </p:nvSpPr>
        <p:spPr>
          <a:xfrm>
            <a:off x="899592" y="5818282"/>
            <a:ext cx="7556501" cy="830997"/>
          </a:xfrm>
          <a:prstGeom prst="rect">
            <a:avLst/>
          </a:prstGeom>
          <a:noFill/>
          <a:ln>
            <a:solidFill>
              <a:srgbClr val="FF0000"/>
            </a:solidFill>
          </a:ln>
        </p:spPr>
        <p:txBody>
          <a:bodyPr wrap="square" rtlCol="0">
            <a:spAutoFit/>
          </a:bodyPr>
          <a:lstStyle/>
          <a:p>
            <a:r>
              <a:rPr lang="zh-CN" altLang="en-US" sz="2400" dirty="0"/>
              <a:t>注意：</a:t>
            </a:r>
            <a:r>
              <a:rPr lang="en-US" sz="2400" dirty="0"/>
              <a:t> </a:t>
            </a:r>
            <a:r>
              <a:rPr lang="en-US" sz="2400" b="1" dirty="0"/>
              <a:t>P(</a:t>
            </a:r>
            <a:r>
              <a:rPr lang="en-US" sz="2400" b="1" i="1" dirty="0"/>
              <a:t>D</a:t>
            </a:r>
            <a:r>
              <a:rPr lang="en-US" sz="2400" b="1" dirty="0"/>
              <a:t>)</a:t>
            </a:r>
            <a:r>
              <a:rPr lang="zh-CN" altLang="en-US" sz="2400" b="1" dirty="0"/>
              <a:t>被直接丢掉，是因为它是不依赖于</a:t>
            </a:r>
            <a:r>
              <a:rPr lang="en-US" altLang="zh-CN" sz="2400" b="1" dirty="0"/>
              <a:t>h</a:t>
            </a:r>
            <a:r>
              <a:rPr lang="zh-CN" altLang="en-US" sz="2400" b="1" dirty="0"/>
              <a:t>的常量</a:t>
            </a:r>
            <a:r>
              <a:rPr lang="zh-CN" altLang="en-US" sz="2400" dirty="0"/>
              <a:t>，对最终最优值没有影响。</a:t>
            </a:r>
          </a:p>
        </p:txBody>
      </p:sp>
      <p:sp>
        <p:nvSpPr>
          <p:cNvPr id="15" name="文本框 14"/>
          <p:cNvSpPr txBox="1"/>
          <p:nvPr/>
        </p:nvSpPr>
        <p:spPr>
          <a:xfrm>
            <a:off x="6509620" y="5087062"/>
            <a:ext cx="2559357" cy="369332"/>
          </a:xfrm>
          <a:prstGeom prst="rect">
            <a:avLst/>
          </a:prstGeom>
          <a:noFill/>
          <a:ln>
            <a:solidFill>
              <a:srgbClr val="FF0000"/>
            </a:solidFill>
          </a:ln>
        </p:spPr>
        <p:txBody>
          <a:bodyPr wrap="square" rtlCol="0">
            <a:spAutoFit/>
          </a:bodyPr>
          <a:lstStyle/>
          <a:p>
            <a:r>
              <a:rPr lang="en-US" altLang="zh-CN" b="1" dirty="0"/>
              <a:t>P(</a:t>
            </a:r>
            <a:r>
              <a:rPr lang="en-US" altLang="zh-CN" b="1" i="1" dirty="0"/>
              <a:t>D</a:t>
            </a:r>
            <a:r>
              <a:rPr lang="en-US" altLang="zh-CN" b="1" dirty="0"/>
              <a:t>)</a:t>
            </a:r>
            <a:r>
              <a:rPr lang="zh-CN" altLang="en-US" b="1" dirty="0"/>
              <a:t>被直接丢掉，</a:t>
            </a:r>
            <a:r>
              <a:rPr lang="en-US" altLang="zh-CN" b="1" dirty="0"/>
              <a:t>why</a:t>
            </a:r>
            <a:r>
              <a:rPr lang="zh-CN" altLang="en-US" b="1" dirty="0"/>
              <a:t>？</a:t>
            </a:r>
            <a:endParaRPr lang="zh-CN" altLang="en-US" dirty="0"/>
          </a:p>
        </p:txBody>
      </p:sp>
      <p:sp>
        <p:nvSpPr>
          <p:cNvPr id="3" name="文本框 2"/>
          <p:cNvSpPr txBox="1"/>
          <p:nvPr/>
        </p:nvSpPr>
        <p:spPr>
          <a:xfrm>
            <a:off x="6019463" y="4648852"/>
            <a:ext cx="360040" cy="369332"/>
          </a:xfrm>
          <a:prstGeom prst="rect">
            <a:avLst/>
          </a:prstGeom>
          <a:noFill/>
          <a:ln>
            <a:noFill/>
          </a:ln>
        </p:spPr>
        <p:txBody>
          <a:bodyPr wrap="square" rtlCol="0">
            <a:spAutoFit/>
          </a:bodyPr>
          <a:lstStyle/>
          <a:p>
            <a:r>
              <a:rPr lang="en-US" altLang="zh-CN" dirty="0">
                <a:solidFill>
                  <a:srgbClr val="FF0000"/>
                </a:solidFill>
              </a:rPr>
              <a:t>X</a:t>
            </a:r>
            <a:endParaRPr lang="zh-CN" altLang="en-US" dirty="0">
              <a:solidFill>
                <a:srgbClr val="FF0000"/>
              </a:solidFill>
            </a:endParaRPr>
          </a:p>
        </p:txBody>
      </p:sp>
    </p:spTree>
    <p:extLst>
      <p:ext uri="{BB962C8B-B14F-4D97-AF65-F5344CB8AC3E}">
        <p14:creationId xmlns:p14="http://schemas.microsoft.com/office/powerpoint/2010/main" val="292457028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6" name="TextBox 5"/>
          <p:cNvSpPr txBox="1"/>
          <p:nvPr/>
        </p:nvSpPr>
        <p:spPr>
          <a:xfrm>
            <a:off x="318984" y="798650"/>
            <a:ext cx="8572528" cy="3046988"/>
          </a:xfrm>
          <a:prstGeom prst="rect">
            <a:avLst/>
          </a:prstGeom>
          <a:noFill/>
        </p:spPr>
        <p:txBody>
          <a:bodyPr wrap="square" rtlCol="0">
            <a:spAutoFit/>
          </a:bodyPr>
          <a:lstStyle/>
          <a:p>
            <a:r>
              <a:rPr lang="zh-CN" altLang="en-US" sz="2400" b="1" dirty="0"/>
              <a:t>当</a:t>
            </a:r>
            <a:r>
              <a:rPr lang="zh-CN" altLang="en-US" sz="2400" b="1" u="sng" dirty="0"/>
              <a:t>假定</a:t>
            </a:r>
            <a:r>
              <a:rPr lang="en-US" sz="2400" b="1" i="1" u="sng" dirty="0"/>
              <a:t>H</a:t>
            </a:r>
            <a:r>
              <a:rPr lang="zh-CN" altLang="en-US" sz="2400" b="1" u="sng" dirty="0"/>
              <a:t>中每个假设有相同的先验概率</a:t>
            </a:r>
            <a:r>
              <a:rPr lang="zh-CN" altLang="en-US" sz="2400" dirty="0"/>
              <a:t>（即对</a:t>
            </a:r>
            <a:r>
              <a:rPr lang="en-US" sz="2400" i="1" dirty="0"/>
              <a:t>H</a:t>
            </a:r>
            <a:r>
              <a:rPr lang="zh-CN" altLang="en-US" sz="2400" dirty="0"/>
              <a:t>中任意</a:t>
            </a:r>
            <a:r>
              <a:rPr lang="en-US" sz="2400" i="1" dirty="0"/>
              <a:t>h</a:t>
            </a:r>
            <a:r>
              <a:rPr lang="en-US" sz="2400" i="1" baseline="-25000" dirty="0"/>
              <a:t>i</a:t>
            </a:r>
            <a:r>
              <a:rPr lang="zh-CN" altLang="en-US" sz="2400" dirty="0"/>
              <a:t>和</a:t>
            </a:r>
            <a:r>
              <a:rPr lang="en-US" sz="2400" i="1" dirty="0" err="1"/>
              <a:t>h</a:t>
            </a:r>
            <a:r>
              <a:rPr lang="en-US" sz="2400" i="1" baseline="-25000" dirty="0" err="1"/>
              <a:t>j</a:t>
            </a:r>
            <a:r>
              <a:rPr lang="zh-CN" altLang="en-US" sz="2400" dirty="0"/>
              <a:t>，</a:t>
            </a:r>
            <a:r>
              <a:rPr lang="en-US" sz="2400" i="1" u="sng" dirty="0"/>
              <a:t>P</a:t>
            </a:r>
            <a:r>
              <a:rPr lang="en-US" sz="2400" u="sng" dirty="0"/>
              <a:t>(</a:t>
            </a:r>
            <a:r>
              <a:rPr lang="en-US" sz="2400" i="1" u="sng" dirty="0"/>
              <a:t>h</a:t>
            </a:r>
            <a:r>
              <a:rPr lang="en-US" sz="2400" i="1" u="sng" baseline="-25000" dirty="0"/>
              <a:t>i</a:t>
            </a:r>
            <a:r>
              <a:rPr lang="en-US" sz="2400" u="sng" dirty="0"/>
              <a:t>)=</a:t>
            </a:r>
            <a:r>
              <a:rPr lang="en-US" sz="2400" i="1" u="sng" dirty="0"/>
              <a:t>P</a:t>
            </a:r>
            <a:r>
              <a:rPr lang="en-US" sz="2400" u="sng" dirty="0"/>
              <a:t>(</a:t>
            </a:r>
            <a:r>
              <a:rPr lang="en-US" sz="2400" i="1" u="sng" dirty="0" err="1"/>
              <a:t>h</a:t>
            </a:r>
            <a:r>
              <a:rPr lang="en-US" sz="2400" i="1" u="sng" baseline="-25000" dirty="0" err="1"/>
              <a:t>j</a:t>
            </a:r>
            <a:r>
              <a:rPr lang="en-US" sz="2400" u="sng" dirty="0"/>
              <a:t>)</a:t>
            </a:r>
            <a:r>
              <a:rPr lang="zh-CN" altLang="en-US" sz="2400" dirty="0"/>
              <a:t>）时，可把等式</a:t>
            </a:r>
            <a:r>
              <a:rPr lang="en-US" sz="2400" dirty="0"/>
              <a:t>6-2</a:t>
            </a:r>
            <a:r>
              <a:rPr lang="zh-CN" altLang="en-US" sz="2400" dirty="0"/>
              <a:t>进一步简化，只</a:t>
            </a:r>
            <a:r>
              <a:rPr lang="zh-CN" altLang="en-US" sz="2400" u="sng" dirty="0"/>
              <a:t>需考虑</a:t>
            </a:r>
            <a:r>
              <a:rPr lang="en-US" sz="2400" i="1" u="sng" dirty="0"/>
              <a:t>P</a:t>
            </a:r>
            <a:r>
              <a:rPr lang="en-US" sz="2400" u="sng" dirty="0"/>
              <a:t>(</a:t>
            </a:r>
            <a:r>
              <a:rPr lang="en-US" sz="2400" i="1" u="sng" dirty="0" err="1"/>
              <a:t>D</a:t>
            </a:r>
            <a:r>
              <a:rPr lang="en-US" sz="2400" u="sng" dirty="0" err="1"/>
              <a:t>|</a:t>
            </a:r>
            <a:r>
              <a:rPr lang="en-US" sz="2400" i="1" u="sng" dirty="0" err="1"/>
              <a:t>h</a:t>
            </a:r>
            <a:r>
              <a:rPr lang="en-US" sz="2400" u="sng" dirty="0"/>
              <a:t>)</a:t>
            </a:r>
            <a:r>
              <a:rPr lang="zh-CN" altLang="en-US" sz="2400" u="sng" dirty="0"/>
              <a:t>来寻找极大可能假设</a:t>
            </a:r>
            <a:r>
              <a:rPr lang="zh-CN" altLang="en-US" sz="2400" dirty="0"/>
              <a:t>。</a:t>
            </a:r>
            <a:endParaRPr lang="en-US" altLang="zh-CN" sz="2400" dirty="0"/>
          </a:p>
          <a:p>
            <a:endParaRPr lang="en-US" altLang="zh-CN" sz="2400" b="1" u="sng" dirty="0"/>
          </a:p>
          <a:p>
            <a:r>
              <a:rPr lang="zh-CN" altLang="en-US" sz="2400" b="1" u="sng" dirty="0"/>
              <a:t>通常</a:t>
            </a:r>
            <a:r>
              <a:rPr lang="en-US" sz="2400" b="1" i="1" u="sng" dirty="0"/>
              <a:t>P</a:t>
            </a:r>
            <a:r>
              <a:rPr lang="en-US" sz="2400" b="1" u="sng" dirty="0"/>
              <a:t>(</a:t>
            </a:r>
            <a:r>
              <a:rPr lang="en-US" sz="2400" b="1" i="1" u="sng" dirty="0" err="1"/>
              <a:t>D</a:t>
            </a:r>
            <a:r>
              <a:rPr lang="en-US" sz="2400" b="1" u="sng" dirty="0" err="1"/>
              <a:t>|</a:t>
            </a:r>
            <a:r>
              <a:rPr lang="en-US" sz="2400" b="1" i="1" u="sng" dirty="0" err="1"/>
              <a:t>h</a:t>
            </a:r>
            <a:r>
              <a:rPr lang="en-US" sz="2400" b="1" u="sng" dirty="0"/>
              <a:t>)</a:t>
            </a:r>
            <a:r>
              <a:rPr lang="zh-CN" altLang="en-US" sz="2400" b="1" u="sng" dirty="0"/>
              <a:t>被称为给定</a:t>
            </a:r>
            <a:r>
              <a:rPr lang="en-US" sz="2400" b="1" i="1" u="sng" dirty="0"/>
              <a:t>h</a:t>
            </a:r>
            <a:r>
              <a:rPr lang="zh-CN" altLang="en-US" sz="2400" b="1" u="sng" dirty="0"/>
              <a:t>时数据</a:t>
            </a:r>
            <a:r>
              <a:rPr lang="en-US" sz="2400" b="1" i="1" u="sng" dirty="0"/>
              <a:t>D</a:t>
            </a:r>
            <a:r>
              <a:rPr lang="zh-CN" altLang="en-US" sz="2400" b="1" u="sng" dirty="0"/>
              <a:t>的</a:t>
            </a:r>
            <a:r>
              <a:rPr lang="en-US" sz="2400" b="1" u="sng" dirty="0"/>
              <a:t>“</a:t>
            </a:r>
            <a:r>
              <a:rPr lang="zh-CN" altLang="en-US" sz="2400" b="1" u="sng" dirty="0">
                <a:solidFill>
                  <a:srgbClr val="FF0000"/>
                </a:solidFill>
              </a:rPr>
              <a:t>似然度</a:t>
            </a:r>
            <a:r>
              <a:rPr lang="zh-CN" altLang="en-US" sz="2400" b="1" u="sng" dirty="0"/>
              <a:t>（</a:t>
            </a:r>
            <a:r>
              <a:rPr lang="en-US" sz="2400" b="1" u="sng" dirty="0"/>
              <a:t>Likelihood</a:t>
            </a:r>
            <a:r>
              <a:rPr lang="zh-CN" altLang="en-US" sz="2400" b="1" u="sng" dirty="0"/>
              <a:t>）</a:t>
            </a:r>
            <a:r>
              <a:rPr lang="en-US" sz="2400" b="1" u="sng" dirty="0"/>
              <a:t>”</a:t>
            </a:r>
            <a:r>
              <a:rPr lang="zh-CN" altLang="en-US" sz="2400" dirty="0"/>
              <a:t>，</a:t>
            </a:r>
            <a:endParaRPr lang="en-US" altLang="zh-CN" sz="2400" dirty="0"/>
          </a:p>
          <a:p>
            <a:endParaRPr lang="en-US" altLang="zh-CN" sz="2400" dirty="0"/>
          </a:p>
          <a:p>
            <a:r>
              <a:rPr lang="zh-CN" altLang="en-US" sz="2400" dirty="0"/>
              <a:t>而</a:t>
            </a:r>
            <a:r>
              <a:rPr lang="zh-CN" altLang="en-US" sz="2400" u="sng" dirty="0">
                <a:solidFill>
                  <a:srgbClr val="FF0000"/>
                </a:solidFill>
              </a:rPr>
              <a:t>使</a:t>
            </a:r>
            <a:r>
              <a:rPr lang="en-US" sz="2400" u="sng" dirty="0">
                <a:solidFill>
                  <a:srgbClr val="FF0000"/>
                </a:solidFill>
              </a:rPr>
              <a:t>P(</a:t>
            </a:r>
            <a:r>
              <a:rPr lang="en-US" sz="2400" i="1" u="sng" dirty="0" err="1">
                <a:solidFill>
                  <a:srgbClr val="FF0000"/>
                </a:solidFill>
              </a:rPr>
              <a:t>D</a:t>
            </a:r>
            <a:r>
              <a:rPr lang="en-US" sz="2400" u="sng" dirty="0" err="1">
                <a:solidFill>
                  <a:srgbClr val="FF0000"/>
                </a:solidFill>
              </a:rPr>
              <a:t>|</a:t>
            </a:r>
            <a:r>
              <a:rPr lang="en-US" sz="2400" i="1" u="sng" dirty="0" err="1">
                <a:solidFill>
                  <a:srgbClr val="FF0000"/>
                </a:solidFill>
              </a:rPr>
              <a:t>h</a:t>
            </a:r>
            <a:r>
              <a:rPr lang="en-US" sz="2400" u="sng" dirty="0">
                <a:solidFill>
                  <a:srgbClr val="FF0000"/>
                </a:solidFill>
              </a:rPr>
              <a:t>)</a:t>
            </a:r>
            <a:r>
              <a:rPr lang="zh-CN" altLang="en-US" sz="2400" u="sng" dirty="0">
                <a:solidFill>
                  <a:srgbClr val="FF0000"/>
                </a:solidFill>
              </a:rPr>
              <a:t>最大的假设</a:t>
            </a:r>
            <a:r>
              <a:rPr lang="zh-CN" altLang="en-US" sz="2400" dirty="0"/>
              <a:t>被称为“</a:t>
            </a:r>
            <a:r>
              <a:rPr lang="zh-CN" altLang="en-US" sz="2400" b="1" u="sng" dirty="0">
                <a:solidFill>
                  <a:srgbClr val="FF0000"/>
                </a:solidFill>
              </a:rPr>
              <a:t>极大似然</a:t>
            </a:r>
            <a:r>
              <a:rPr lang="zh-CN" altLang="en-US" sz="2400" u="sng" dirty="0"/>
              <a:t>（</a:t>
            </a:r>
            <a:r>
              <a:rPr lang="en-US" sz="2400" u="sng" dirty="0"/>
              <a:t>Maximum Likelihood</a:t>
            </a:r>
            <a:r>
              <a:rPr lang="zh-CN" altLang="en-US" sz="2400" u="sng" dirty="0"/>
              <a:t>，</a:t>
            </a:r>
            <a:r>
              <a:rPr lang="en-US" sz="2400" u="sng" dirty="0">
                <a:solidFill>
                  <a:srgbClr val="FF0000"/>
                </a:solidFill>
              </a:rPr>
              <a:t>ML</a:t>
            </a:r>
            <a:r>
              <a:rPr lang="zh-CN" altLang="en-US" sz="2400" u="sng" dirty="0"/>
              <a:t>）</a:t>
            </a:r>
            <a:r>
              <a:rPr lang="zh-CN" altLang="en-US" sz="2400" b="1" u="sng" dirty="0">
                <a:solidFill>
                  <a:srgbClr val="FF0000"/>
                </a:solidFill>
              </a:rPr>
              <a:t>假设</a:t>
            </a:r>
            <a:r>
              <a:rPr lang="en-US" sz="2400" b="1" i="1" u="sng" dirty="0" err="1">
                <a:solidFill>
                  <a:srgbClr val="FF0000"/>
                </a:solidFill>
              </a:rPr>
              <a:t>h</a:t>
            </a:r>
            <a:r>
              <a:rPr lang="en-US" sz="2400" b="1" i="1" u="sng" baseline="-25000" dirty="0" err="1">
                <a:solidFill>
                  <a:srgbClr val="FF0000"/>
                </a:solidFill>
              </a:rPr>
              <a:t>ML</a:t>
            </a:r>
            <a:r>
              <a:rPr lang="zh-CN" altLang="en-US" sz="2400" dirty="0"/>
              <a:t>。</a:t>
            </a:r>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9137" name="Object 1"/>
          <p:cNvGraphicFramePr>
            <a:graphicFrameLocks noChangeAspect="1"/>
          </p:cNvGraphicFramePr>
          <p:nvPr>
            <p:extLst>
              <p:ext uri="{D42A27DB-BD31-4B8C-83A1-F6EECF244321}">
                <p14:modId xmlns:p14="http://schemas.microsoft.com/office/powerpoint/2010/main" val="1268954986"/>
              </p:ext>
            </p:extLst>
          </p:nvPr>
        </p:nvGraphicFramePr>
        <p:xfrm>
          <a:off x="2627784" y="4000779"/>
          <a:ext cx="3665508" cy="857256"/>
        </p:xfrm>
        <a:graphic>
          <a:graphicData uri="http://schemas.openxmlformats.org/presentationml/2006/ole">
            <mc:AlternateContent xmlns:mc="http://schemas.openxmlformats.org/markup-compatibility/2006">
              <mc:Choice xmlns:v="urn:schemas-microsoft-com:vml" Requires="v">
                <p:oleObj spid="_x0000_s18437" name="Equation" r:id="rId3" imgW="1434477" imgH="304668" progId="">
                  <p:embed/>
                </p:oleObj>
              </mc:Choice>
              <mc:Fallback>
                <p:oleObj name="Equation" r:id="rId3" imgW="1434477" imgH="304668"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4000779"/>
                        <a:ext cx="3665508" cy="857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7"/>
          <p:cNvSpPr txBox="1"/>
          <p:nvPr/>
        </p:nvSpPr>
        <p:spPr>
          <a:xfrm>
            <a:off x="750066" y="5013176"/>
            <a:ext cx="7710365" cy="954107"/>
          </a:xfrm>
          <a:prstGeom prst="rect">
            <a:avLst/>
          </a:prstGeom>
          <a:noFill/>
          <a:ln>
            <a:solidFill>
              <a:srgbClr val="FF0000"/>
            </a:solidFill>
          </a:ln>
        </p:spPr>
        <p:txBody>
          <a:bodyPr wrap="square" rtlCol="0">
            <a:spAutoFit/>
          </a:bodyPr>
          <a:lstStyle/>
          <a:p>
            <a:r>
              <a:rPr lang="zh-CN" altLang="en-US" sz="2800" dirty="0"/>
              <a:t>因为所有的</a:t>
            </a:r>
            <a:r>
              <a:rPr lang="en-US" sz="2800" i="1" dirty="0"/>
              <a:t>P</a:t>
            </a:r>
            <a:r>
              <a:rPr lang="en-US" sz="2800" dirty="0"/>
              <a:t>(</a:t>
            </a:r>
            <a:r>
              <a:rPr lang="en-US" sz="2800" i="1" dirty="0"/>
              <a:t>h</a:t>
            </a:r>
            <a:r>
              <a:rPr lang="en-US" sz="2800" i="1" baseline="-25000" dirty="0"/>
              <a:t>i</a:t>
            </a:r>
            <a:r>
              <a:rPr lang="en-US" sz="2800" dirty="0"/>
              <a:t>)</a:t>
            </a:r>
            <a:r>
              <a:rPr lang="en-US" altLang="zh-CN" sz="2800" dirty="0"/>
              <a:t> </a:t>
            </a:r>
            <a:r>
              <a:rPr lang="zh-CN" altLang="en-US" sz="2800" dirty="0"/>
              <a:t>都一样，不影响最优值，因此可以直接去掉。</a:t>
            </a:r>
            <a:endParaRPr lang="zh-CN" altLang="en-US" sz="2400" dirty="0"/>
          </a:p>
        </p:txBody>
      </p:sp>
    </p:spTree>
  </p:cSld>
  <p:clrMapOvr>
    <a:masterClrMapping/>
  </p:clrMapOvr>
  <p:transition>
    <p:blinds dir="vert"/>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5" name="TextBox 4"/>
          <p:cNvSpPr txBox="1"/>
          <p:nvPr/>
        </p:nvSpPr>
        <p:spPr>
          <a:xfrm>
            <a:off x="571472" y="928670"/>
            <a:ext cx="7858180" cy="3785652"/>
          </a:xfrm>
          <a:prstGeom prst="rect">
            <a:avLst/>
          </a:prstGeom>
          <a:noFill/>
        </p:spPr>
        <p:txBody>
          <a:bodyPr wrap="square" rtlCol="0">
            <a:spAutoFit/>
          </a:bodyPr>
          <a:lstStyle/>
          <a:p>
            <a:r>
              <a:rPr lang="zh-CN" altLang="en-US" sz="2400" b="1" dirty="0">
                <a:solidFill>
                  <a:srgbClr val="FF0000"/>
                </a:solidFill>
              </a:rPr>
              <a:t>朴素</a:t>
            </a:r>
            <a:r>
              <a:rPr lang="zh-CN" altLang="en-US" sz="2400" b="1" dirty="0"/>
              <a:t>贝叶斯分类器（</a:t>
            </a:r>
            <a:r>
              <a:rPr lang="en-US" sz="2400" b="1" dirty="0">
                <a:solidFill>
                  <a:srgbClr val="FF0000"/>
                </a:solidFill>
              </a:rPr>
              <a:t>Naive</a:t>
            </a:r>
            <a:r>
              <a:rPr lang="en-US" sz="2400" b="1" dirty="0"/>
              <a:t> </a:t>
            </a:r>
            <a:r>
              <a:rPr lang="en-US" sz="2400" b="1" dirty="0" err="1"/>
              <a:t>Bayes</a:t>
            </a:r>
            <a:r>
              <a:rPr lang="en-US" sz="2400" b="1" dirty="0"/>
              <a:t> Classifier</a:t>
            </a:r>
            <a:r>
              <a:rPr lang="zh-CN" altLang="en-US" sz="2400" b="1" dirty="0"/>
              <a:t>）</a:t>
            </a:r>
            <a:r>
              <a:rPr lang="zh-CN" altLang="en-US" sz="2400" dirty="0"/>
              <a:t>是</a:t>
            </a:r>
            <a:r>
              <a:rPr lang="zh-CN" altLang="en-US" sz="2400" b="1" u="sng" dirty="0"/>
              <a:t>最基本的也是最常用贝叶斯学习方法之一</a:t>
            </a:r>
            <a:r>
              <a:rPr lang="zh-CN" altLang="en-US" sz="2400" dirty="0"/>
              <a:t>，其</a:t>
            </a:r>
            <a:r>
              <a:rPr lang="zh-CN" altLang="en-US" sz="2400" u="sng" dirty="0"/>
              <a:t>性能可达到人工神经网络和决策树学习的水平</a:t>
            </a:r>
            <a:r>
              <a:rPr lang="zh-CN" altLang="en-US" sz="2400" dirty="0"/>
              <a:t>。</a:t>
            </a:r>
            <a:endParaRPr lang="en-US" altLang="zh-CN" sz="2400" dirty="0"/>
          </a:p>
          <a:p>
            <a:endParaRPr lang="en-US" altLang="zh-CN" sz="2400" dirty="0"/>
          </a:p>
          <a:p>
            <a:r>
              <a:rPr lang="zh-CN" altLang="en-US" sz="2400" dirty="0"/>
              <a:t>朴素贝叶斯分类器</a:t>
            </a:r>
            <a:r>
              <a:rPr lang="zh-CN" altLang="en-US" sz="2400" b="1" u="sng" dirty="0">
                <a:solidFill>
                  <a:srgbClr val="FF0000"/>
                </a:solidFill>
              </a:rPr>
              <a:t>基于一个简单的假定</a:t>
            </a:r>
            <a:r>
              <a:rPr lang="zh-CN" altLang="en-US" sz="2400" dirty="0"/>
              <a:t>：在给定目标值时</a:t>
            </a:r>
            <a:r>
              <a:rPr lang="zh-CN" altLang="en-US" sz="2400" b="1" u="sng" dirty="0"/>
              <a:t>属性值之间相互条件独立</a:t>
            </a:r>
            <a:r>
              <a:rPr lang="zh-CN" altLang="en-US" sz="2400" dirty="0"/>
              <a:t>。该假定说明给定实例的目标值情况下，</a:t>
            </a:r>
            <a:r>
              <a:rPr lang="zh-CN" altLang="en-US" sz="2400" u="sng" dirty="0"/>
              <a:t>观察到联合的</a:t>
            </a:r>
            <a:r>
              <a:rPr lang="en-US" sz="2400" i="1" u="sng" dirty="0"/>
              <a:t>a</a:t>
            </a:r>
            <a:r>
              <a:rPr lang="en-US" sz="2400" u="sng" baseline="-25000" dirty="0"/>
              <a:t>1</a:t>
            </a:r>
            <a:r>
              <a:rPr lang="en-US" sz="2400" u="sng" dirty="0"/>
              <a:t>, </a:t>
            </a:r>
            <a:r>
              <a:rPr lang="en-US" sz="2400" i="1" u="sng" dirty="0"/>
              <a:t>a</a:t>
            </a:r>
            <a:r>
              <a:rPr lang="en-US" sz="2400" u="sng" baseline="-25000" dirty="0"/>
              <a:t>2</a:t>
            </a:r>
            <a:r>
              <a:rPr lang="en-US" sz="2400" u="sng" dirty="0"/>
              <a:t>…</a:t>
            </a:r>
            <a:r>
              <a:rPr lang="en-US" sz="2400" i="1" u="sng" dirty="0"/>
              <a:t>a</a:t>
            </a:r>
            <a:r>
              <a:rPr lang="en-US" sz="2400" i="1" u="sng" baseline="-25000" dirty="0"/>
              <a:t>n</a:t>
            </a:r>
            <a:r>
              <a:rPr lang="zh-CN" altLang="en-US" sz="2400" u="sng" dirty="0"/>
              <a:t>的概率等于对每个单独属性的概率乘积 </a:t>
            </a:r>
            <a:r>
              <a:rPr lang="zh-CN" altLang="en-US" sz="2400" dirty="0"/>
              <a:t>。</a:t>
            </a:r>
            <a:endParaRPr lang="en-US" altLang="zh-CN" sz="2400" dirty="0"/>
          </a:p>
          <a:p>
            <a:r>
              <a:rPr lang="en-US" sz="2400" dirty="0">
                <a:solidFill>
                  <a:srgbClr val="FF0000"/>
                </a:solidFill>
              </a:rPr>
              <a:t>"</a:t>
            </a:r>
            <a:r>
              <a:rPr lang="zh-CN" altLang="en-US" sz="2400" b="1" dirty="0">
                <a:solidFill>
                  <a:srgbClr val="FF0000"/>
                </a:solidFill>
              </a:rPr>
              <a:t>朴素</a:t>
            </a:r>
            <a:r>
              <a:rPr lang="en-US" sz="2400" dirty="0">
                <a:solidFill>
                  <a:srgbClr val="FF0000"/>
                </a:solidFill>
              </a:rPr>
              <a:t>"</a:t>
            </a:r>
            <a:r>
              <a:rPr lang="zh-CN" altLang="en-US" sz="2400" dirty="0"/>
              <a:t>是指整个形式化过程只</a:t>
            </a:r>
            <a:r>
              <a:rPr lang="zh-CN" altLang="en-US" sz="2400" b="1" u="sng" dirty="0"/>
              <a:t>做最原始、最简单的假设</a:t>
            </a:r>
            <a:r>
              <a:rPr lang="zh-CN" altLang="en-US" sz="2400" dirty="0"/>
              <a:t>。</a:t>
            </a:r>
          </a:p>
          <a:p>
            <a:endParaRPr lang="zh-CN" altLang="en-US" sz="2400" dirty="0"/>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8113" name="Object 1"/>
          <p:cNvGraphicFramePr>
            <a:graphicFrameLocks noChangeAspect="1"/>
          </p:cNvGraphicFramePr>
          <p:nvPr>
            <p:extLst>
              <p:ext uri="{D42A27DB-BD31-4B8C-83A1-F6EECF244321}">
                <p14:modId xmlns:p14="http://schemas.microsoft.com/office/powerpoint/2010/main" val="3053237804"/>
              </p:ext>
            </p:extLst>
          </p:nvPr>
        </p:nvGraphicFramePr>
        <p:xfrm>
          <a:off x="1750199" y="4581128"/>
          <a:ext cx="5500726" cy="706797"/>
        </p:xfrm>
        <a:graphic>
          <a:graphicData uri="http://schemas.openxmlformats.org/presentationml/2006/ole">
            <mc:AlternateContent xmlns:mc="http://schemas.openxmlformats.org/markup-compatibility/2006">
              <mc:Choice xmlns:v="urn:schemas-microsoft-com:vml" Requires="v">
                <p:oleObj spid="_x0000_s19461" name="Equation" r:id="rId3" imgW="2043813" imgH="266584" progId="">
                  <p:embed/>
                </p:oleObj>
              </mc:Choice>
              <mc:Fallback>
                <p:oleObj name="Equation" r:id="rId3" imgW="2043813" imgH="266584"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0199" y="4581128"/>
                        <a:ext cx="5500726" cy="7067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1259632" y="5612979"/>
            <a:ext cx="6624736" cy="646331"/>
          </a:xfrm>
          <a:prstGeom prst="rect">
            <a:avLst/>
          </a:prstGeom>
          <a:ln>
            <a:solidFill>
              <a:srgbClr val="FF0000"/>
            </a:solidFill>
          </a:ln>
        </p:spPr>
        <p:txBody>
          <a:bodyPr wrap="square">
            <a:spAutoFit/>
          </a:bodyPr>
          <a:lstStyle/>
          <a:p>
            <a:r>
              <a:rPr lang="zh-CN" altLang="en-US" b="1" dirty="0">
                <a:solidFill>
                  <a:srgbClr val="FF0000"/>
                </a:solidFill>
              </a:rPr>
              <a:t>贝叶斯分类器的基本方法</a:t>
            </a:r>
            <a:r>
              <a:rPr lang="zh-CN" altLang="en-US" dirty="0"/>
              <a:t>：在统计资料的基础上，依据某些特征，计算各个类别</a:t>
            </a:r>
            <a:r>
              <a:rPr lang="en-US" altLang="zh-CN" dirty="0"/>
              <a:t>(</a:t>
            </a:r>
            <a:r>
              <a:rPr lang="zh-CN" altLang="en-US" dirty="0"/>
              <a:t>就是各个假设</a:t>
            </a:r>
            <a:r>
              <a:rPr lang="en-US" altLang="zh-CN" dirty="0"/>
              <a:t>)</a:t>
            </a:r>
            <a:r>
              <a:rPr lang="zh-CN" altLang="en-US" dirty="0"/>
              <a:t>的概率，从而实现分类。</a:t>
            </a:r>
          </a:p>
        </p:txBody>
      </p:sp>
    </p:spTree>
  </p:cSld>
  <p:clrMapOvr>
    <a:masterClrMapping/>
  </p:clrMapOvr>
  <p:transition>
    <p:blinds dir="vert"/>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785794"/>
            <a:ext cx="8153400" cy="4762910"/>
          </a:xfrm>
        </p:spPr>
        <p:txBody>
          <a:bodyPr/>
          <a:lstStyle/>
          <a:p>
            <a:pPr>
              <a:buNone/>
            </a:pPr>
            <a:r>
              <a:rPr lang="zh-CN" altLang="en-US" dirty="0"/>
              <a:t>因此，</a:t>
            </a:r>
            <a:r>
              <a:rPr lang="zh-CN" altLang="en-US" b="1" u="sng" dirty="0"/>
              <a:t>朴素贝叶斯分类器所使用的方法</a:t>
            </a:r>
            <a:r>
              <a:rPr lang="zh-CN" altLang="en-US" dirty="0"/>
              <a:t>：</a:t>
            </a:r>
            <a:endParaRPr lang="en-US" altLang="zh-CN" dirty="0"/>
          </a:p>
          <a:p>
            <a:pPr>
              <a:buNone/>
            </a:pPr>
            <a:endParaRPr lang="en-US" altLang="zh-CN" dirty="0"/>
          </a:p>
          <a:p>
            <a:pPr>
              <a:buNone/>
            </a:pPr>
            <a:endParaRPr lang="en-US" altLang="zh-CN" dirty="0"/>
          </a:p>
          <a:p>
            <a:pPr>
              <a:buNone/>
            </a:pPr>
            <a:endParaRPr lang="en-US" altLang="zh-CN" dirty="0"/>
          </a:p>
          <a:p>
            <a:pPr>
              <a:buNone/>
            </a:pPr>
            <a:r>
              <a:rPr lang="zh-CN" altLang="en-US" dirty="0"/>
              <a:t>其中</a:t>
            </a:r>
            <a:r>
              <a:rPr lang="en-US" b="1" i="1" dirty="0" err="1"/>
              <a:t>v</a:t>
            </a:r>
            <a:r>
              <a:rPr lang="en-US" b="1" i="1" baseline="-25000" dirty="0" err="1"/>
              <a:t>NB</a:t>
            </a:r>
            <a:r>
              <a:rPr lang="zh-CN" altLang="en-US" dirty="0"/>
              <a:t>表示</a:t>
            </a:r>
            <a:r>
              <a:rPr lang="zh-CN" altLang="en-US" b="1" u="sng" dirty="0"/>
              <a:t>朴素贝叶斯分类器输出的目标值（是假设）</a:t>
            </a:r>
            <a:r>
              <a:rPr lang="zh-CN" altLang="en-US" dirty="0"/>
              <a:t>。</a:t>
            </a:r>
          </a:p>
          <a:p>
            <a:pPr marL="0" indent="342900">
              <a:buNone/>
            </a:pPr>
            <a:endParaRPr lang="en-US" altLang="zh-CN" dirty="0"/>
          </a:p>
          <a:p>
            <a:pPr marL="0" indent="342900">
              <a:buNone/>
            </a:pPr>
            <a:r>
              <a:rPr lang="zh-CN" altLang="en-US" dirty="0"/>
              <a:t>   </a:t>
            </a:r>
            <a:r>
              <a:rPr lang="zh-CN" altLang="en-US" b="1" u="sng" dirty="0"/>
              <a:t>朴素贝叶斯学习方法</a:t>
            </a:r>
            <a:r>
              <a:rPr lang="zh-CN" altLang="en-US" b="1" u="sng" dirty="0">
                <a:solidFill>
                  <a:srgbClr val="FF0000"/>
                </a:solidFill>
              </a:rPr>
              <a:t>需要估计不同的</a:t>
            </a:r>
            <a:r>
              <a:rPr lang="en-US" b="1" i="1" u="sng" dirty="0">
                <a:solidFill>
                  <a:srgbClr val="FF0000"/>
                </a:solidFill>
              </a:rPr>
              <a:t>P</a:t>
            </a:r>
            <a:r>
              <a:rPr lang="en-US" b="1" u="sng" dirty="0">
                <a:solidFill>
                  <a:srgbClr val="FF0000"/>
                </a:solidFill>
              </a:rPr>
              <a:t>(</a:t>
            </a:r>
            <a:r>
              <a:rPr lang="en-US" b="1" i="1" u="sng" dirty="0" err="1">
                <a:solidFill>
                  <a:srgbClr val="FF0000"/>
                </a:solidFill>
              </a:rPr>
              <a:t>v</a:t>
            </a:r>
            <a:r>
              <a:rPr lang="en-US" b="1" i="1" u="sng" baseline="-25000" dirty="0" err="1">
                <a:solidFill>
                  <a:srgbClr val="FF0000"/>
                </a:solidFill>
              </a:rPr>
              <a:t>j</a:t>
            </a:r>
            <a:r>
              <a:rPr lang="en-US" b="1" u="sng" dirty="0">
                <a:solidFill>
                  <a:srgbClr val="FF0000"/>
                </a:solidFill>
              </a:rPr>
              <a:t>)</a:t>
            </a:r>
            <a:r>
              <a:rPr lang="zh-CN" altLang="en-US" b="1" u="sng" dirty="0">
                <a:solidFill>
                  <a:srgbClr val="FF0000"/>
                </a:solidFill>
              </a:rPr>
              <a:t>和</a:t>
            </a:r>
            <a:r>
              <a:rPr lang="en-US" b="1" i="1" u="sng" dirty="0">
                <a:solidFill>
                  <a:srgbClr val="FF0000"/>
                </a:solidFill>
              </a:rPr>
              <a:t>P</a:t>
            </a:r>
            <a:r>
              <a:rPr lang="en-US" b="1" u="sng" dirty="0">
                <a:solidFill>
                  <a:srgbClr val="FF0000"/>
                </a:solidFill>
              </a:rPr>
              <a:t>(</a:t>
            </a:r>
            <a:r>
              <a:rPr lang="en-US" b="1" i="1" u="sng" dirty="0" err="1">
                <a:solidFill>
                  <a:srgbClr val="FF0000"/>
                </a:solidFill>
              </a:rPr>
              <a:t>a</a:t>
            </a:r>
            <a:r>
              <a:rPr lang="en-US" b="1" i="1" u="sng" baseline="-25000" dirty="0" err="1">
                <a:solidFill>
                  <a:srgbClr val="FF0000"/>
                </a:solidFill>
              </a:rPr>
              <a:t>i</a:t>
            </a:r>
            <a:r>
              <a:rPr lang="en-US" b="1" u="sng" dirty="0" err="1">
                <a:solidFill>
                  <a:srgbClr val="FF0000"/>
                </a:solidFill>
              </a:rPr>
              <a:t>|</a:t>
            </a:r>
            <a:r>
              <a:rPr lang="en-US" b="1" i="1" u="sng" dirty="0" err="1">
                <a:solidFill>
                  <a:srgbClr val="FF0000"/>
                </a:solidFill>
              </a:rPr>
              <a:t>v</a:t>
            </a:r>
            <a:r>
              <a:rPr lang="en-US" b="1" i="1" u="sng" baseline="-25000" dirty="0" err="1">
                <a:solidFill>
                  <a:srgbClr val="FF0000"/>
                </a:solidFill>
              </a:rPr>
              <a:t>j</a:t>
            </a:r>
            <a:r>
              <a:rPr lang="en-US" b="1" u="sng" dirty="0">
                <a:solidFill>
                  <a:srgbClr val="FF0000"/>
                </a:solidFill>
              </a:rPr>
              <a:t>)</a:t>
            </a:r>
            <a:r>
              <a:rPr lang="zh-CN" altLang="en-US" b="1" u="sng" dirty="0">
                <a:solidFill>
                  <a:srgbClr val="FF0000"/>
                </a:solidFill>
              </a:rPr>
              <a:t>项</a:t>
            </a:r>
            <a:r>
              <a:rPr lang="zh-CN" altLang="en-US" dirty="0"/>
              <a:t>，对应了待学习的假设。然后，使用</a:t>
            </a:r>
            <a:r>
              <a:rPr lang="en-US" i="1" dirty="0" err="1"/>
              <a:t>v</a:t>
            </a:r>
            <a:r>
              <a:rPr lang="en-US" i="1" baseline="-25000" dirty="0" err="1"/>
              <a:t>NB</a:t>
            </a:r>
            <a:r>
              <a:rPr lang="zh-CN" altLang="en-US" dirty="0"/>
              <a:t>公式的规则来分类新实例。</a:t>
            </a:r>
            <a:endParaRPr lang="en-US" altLang="zh-CN" dirty="0"/>
          </a:p>
          <a:p>
            <a:pPr marL="0" indent="342900">
              <a:buNone/>
            </a:pPr>
            <a:r>
              <a:rPr lang="zh-CN" altLang="en-US" dirty="0"/>
              <a:t>可见，</a:t>
            </a:r>
            <a:r>
              <a:rPr lang="zh-CN" altLang="en-US" b="1" u="sng" dirty="0"/>
              <a:t>只要所需的条件独立性能够被满足</a:t>
            </a:r>
            <a:r>
              <a:rPr lang="zh-CN" altLang="en-US" dirty="0"/>
              <a:t>，朴素贝叶斯分类</a:t>
            </a:r>
            <a:r>
              <a:rPr lang="en-US" i="1" dirty="0" err="1"/>
              <a:t>v</a:t>
            </a:r>
            <a:r>
              <a:rPr lang="en-US" i="1" baseline="-25000" dirty="0" err="1"/>
              <a:t>NB</a:t>
            </a:r>
            <a:r>
              <a:rPr lang="zh-CN" altLang="en-US" dirty="0"/>
              <a:t>等于</a:t>
            </a:r>
            <a:r>
              <a:rPr lang="en-US" i="1" dirty="0"/>
              <a:t>MAP</a:t>
            </a:r>
            <a:r>
              <a:rPr lang="zh-CN" altLang="en-US" dirty="0"/>
              <a:t>分类（</a:t>
            </a:r>
            <a:r>
              <a:rPr lang="zh-CN" altLang="en-US" b="1" dirty="0"/>
              <a:t>极大后验假设</a:t>
            </a:r>
            <a:r>
              <a:rPr lang="zh-CN" altLang="en-US" dirty="0"/>
              <a:t>）。</a:t>
            </a:r>
          </a:p>
          <a:p>
            <a:pPr>
              <a:buNone/>
            </a:pPr>
            <a:endParaRPr lang="zh-CN" altLang="en-US" dirty="0"/>
          </a:p>
          <a:p>
            <a:pPr>
              <a:buNone/>
            </a:pPr>
            <a:endParaRPr lang="zh-CN" altLang="en-US" dirty="0"/>
          </a:p>
        </p:txBody>
      </p:sp>
      <p:sp>
        <p:nvSpPr>
          <p:cNvPr id="4" name="文本占位符 3"/>
          <p:cNvSpPr>
            <a:spLocks noGrp="1"/>
          </p:cNvSpPr>
          <p:nvPr>
            <p:ph type="body" sz="quarter" idx="14"/>
          </p:nvPr>
        </p:nvSpPr>
        <p:spPr/>
        <p:txBody>
          <a:bodyPr/>
          <a:lstStyle/>
          <a:p>
            <a:endParaRPr lang="zh-CN" altLang="en-US"/>
          </a:p>
        </p:txBody>
      </p:sp>
      <p:sp>
        <p:nvSpPr>
          <p:cNvPr id="217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7089" name="Object 1"/>
          <p:cNvGraphicFramePr>
            <a:graphicFrameLocks noChangeAspect="1"/>
          </p:cNvGraphicFramePr>
          <p:nvPr/>
        </p:nvGraphicFramePr>
        <p:xfrm>
          <a:off x="2214546" y="1571612"/>
          <a:ext cx="4643473" cy="785818"/>
        </p:xfrm>
        <a:graphic>
          <a:graphicData uri="http://schemas.openxmlformats.org/presentationml/2006/ole">
            <mc:AlternateContent xmlns:mc="http://schemas.openxmlformats.org/markup-compatibility/2006">
              <mc:Choice xmlns:v="urn:schemas-microsoft-com:vml" Requires="v">
                <p:oleObj spid="_x0000_s20488" name="Equation" r:id="rId3" imgW="2082800" imgH="355600" progId="">
                  <p:embed/>
                </p:oleObj>
              </mc:Choice>
              <mc:Fallback>
                <p:oleObj name="Equation" r:id="rId3" imgW="2082800" imgH="355600"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46" y="1571612"/>
                        <a:ext cx="4643473" cy="7858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44545757"/>
              </p:ext>
            </p:extLst>
          </p:nvPr>
        </p:nvGraphicFramePr>
        <p:xfrm>
          <a:off x="1259632" y="5683325"/>
          <a:ext cx="6361112" cy="781050"/>
        </p:xfrm>
        <a:graphic>
          <a:graphicData uri="http://schemas.openxmlformats.org/presentationml/2006/ole">
            <mc:AlternateContent xmlns:mc="http://schemas.openxmlformats.org/markup-compatibility/2006">
              <mc:Choice xmlns:v="urn:schemas-microsoft-com:vml" Requires="v">
                <p:oleObj spid="_x0000_s20489" name="Equation" r:id="rId5" imgW="2654280" imgH="304560" progId="Equation.DSMT4">
                  <p:embed/>
                </p:oleObj>
              </mc:Choice>
              <mc:Fallback>
                <p:oleObj name="Equation" r:id="rId5" imgW="2654280" imgH="304560" progId="Equation.DSMT4">
                  <p:embed/>
                  <p:pic>
                    <p:nvPicPr>
                      <p:cNvPr id="0" name=""/>
                      <p:cNvPicPr>
                        <a:picLocks noChangeAspect="1" noChangeArrowheads="1"/>
                      </p:cNvPicPr>
                      <p:nvPr/>
                    </p:nvPicPr>
                    <p:blipFill>
                      <a:blip r:embed="rId6"/>
                      <a:srcRect/>
                      <a:stretch>
                        <a:fillRect/>
                      </a:stretch>
                    </p:blipFill>
                    <p:spPr bwMode="auto">
                      <a:xfrm>
                        <a:off x="1259632" y="5683325"/>
                        <a:ext cx="6361112" cy="781050"/>
                      </a:xfrm>
                      <a:prstGeom prst="rect">
                        <a:avLst/>
                      </a:prstGeom>
                      <a:noFill/>
                      <a:ln>
                        <a:solidFill>
                          <a:srgbClr val="FF0000"/>
                        </a:solidFill>
                      </a:ln>
                    </p:spPr>
                  </p:pic>
                </p:oleObj>
              </mc:Fallback>
            </mc:AlternateContent>
          </a:graphicData>
        </a:graphic>
      </p:graphicFrame>
    </p:spTree>
  </p:cSld>
  <p:clrMapOvr>
    <a:masterClrMapping/>
  </p:clrMapOvr>
  <p:transition>
    <p:blinds dir="vert"/>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61" y="0"/>
            <a:ext cx="8540750" cy="821913"/>
          </a:xfrm>
        </p:spPr>
        <p:txBody>
          <a:bodyPr>
            <a:normAutofit/>
          </a:bodyPr>
          <a:lstStyle/>
          <a:p>
            <a:r>
              <a:rPr lang="zh-CN" altLang="en-US" dirty="0"/>
              <a:t>例子</a:t>
            </a:r>
            <a:r>
              <a:rPr lang="en-US" altLang="zh-CN" dirty="0"/>
              <a:t>:</a:t>
            </a:r>
            <a:r>
              <a:rPr lang="zh-CN" altLang="en-US" b="1" dirty="0"/>
              <a:t> </a:t>
            </a:r>
            <a:r>
              <a:rPr lang="en-US" altLang="zh-CN" b="1" dirty="0"/>
              <a:t>《</a:t>
            </a:r>
            <a:r>
              <a:rPr lang="zh-CN" altLang="en-US" b="1" dirty="0"/>
              <a:t>机器学习</a:t>
            </a:r>
            <a:r>
              <a:rPr lang="en-US" altLang="zh-CN" b="1" dirty="0"/>
              <a:t>》</a:t>
            </a:r>
            <a:r>
              <a:rPr lang="zh-CN" altLang="en-US" b="1" dirty="0"/>
              <a:t>第三章</a:t>
            </a:r>
            <a:endParaRPr lang="zh-CN" altLang="en-US" dirty="0"/>
          </a:p>
        </p:txBody>
      </p:sp>
      <p:sp>
        <p:nvSpPr>
          <p:cNvPr id="3" name="内容占位符 2"/>
          <p:cNvSpPr>
            <a:spLocks noGrp="1"/>
          </p:cNvSpPr>
          <p:nvPr>
            <p:ph idx="1"/>
          </p:nvPr>
        </p:nvSpPr>
        <p:spPr>
          <a:xfrm>
            <a:off x="492125" y="1946657"/>
            <a:ext cx="8153400" cy="4762910"/>
          </a:xfrm>
        </p:spPr>
        <p:txBody>
          <a:bodyPr/>
          <a:lstStyle/>
          <a:p>
            <a:endParaRPr lang="zh-CN" altLang="en-US" dirty="0"/>
          </a:p>
        </p:txBody>
      </p:sp>
      <p:sp>
        <p:nvSpPr>
          <p:cNvPr id="4" name="文本占位符 3"/>
          <p:cNvSpPr>
            <a:spLocks noGrp="1"/>
          </p:cNvSpPr>
          <p:nvPr>
            <p:ph type="body" sz="quarter" idx="14"/>
          </p:nvPr>
        </p:nvSpPr>
        <p:spPr/>
        <p:txBody>
          <a:bodyPr/>
          <a:lstStyle/>
          <a:p>
            <a:endParaRPr lang="zh-CN" altLang="en-US"/>
          </a:p>
        </p:txBody>
      </p:sp>
      <p:sp>
        <p:nvSpPr>
          <p:cNvPr id="5" name="矩形 4"/>
          <p:cNvSpPr/>
          <p:nvPr/>
        </p:nvSpPr>
        <p:spPr>
          <a:xfrm>
            <a:off x="323528" y="723968"/>
            <a:ext cx="7614592" cy="646331"/>
          </a:xfrm>
          <a:prstGeom prst="rect">
            <a:avLst/>
          </a:prstGeom>
        </p:spPr>
        <p:txBody>
          <a:bodyPr wrap="square">
            <a:spAutoFit/>
          </a:bodyPr>
          <a:lstStyle/>
          <a:p>
            <a:r>
              <a:rPr lang="zh-CN" altLang="en-US" b="1" dirty="0">
                <a:latin typeface="宋体" panose="02010600030101010101" pitchFamily="2" charset="-122"/>
              </a:rPr>
              <a:t>假设给定了如下训练样本数据，我们学习的目</a:t>
            </a:r>
            <a:r>
              <a:rPr lang="zh-CN" altLang="en-US" b="1" u="sng" dirty="0">
                <a:solidFill>
                  <a:srgbClr val="FF0000"/>
                </a:solidFill>
                <a:latin typeface="宋体" panose="02010600030101010101" pitchFamily="2" charset="-122"/>
              </a:rPr>
              <a:t>标是根据给定的天气状况判断你对</a:t>
            </a:r>
            <a:r>
              <a:rPr lang="en-US" altLang="zh-CN" b="1" u="sng" dirty="0" err="1">
                <a:solidFill>
                  <a:srgbClr val="FF0000"/>
                </a:solidFill>
                <a:latin typeface="Verdana" panose="020B0604030504040204" pitchFamily="34" charset="0"/>
              </a:rPr>
              <a:t>PlayTennis</a:t>
            </a:r>
            <a:r>
              <a:rPr lang="zh-CN" altLang="en-US" b="1" u="sng" dirty="0">
                <a:solidFill>
                  <a:srgbClr val="FF0000"/>
                </a:solidFill>
                <a:latin typeface="宋体" panose="02010600030101010101" pitchFamily="2" charset="-122"/>
              </a:rPr>
              <a:t>这个请求的回答是</a:t>
            </a:r>
            <a:r>
              <a:rPr lang="en-US" altLang="zh-CN" b="1" u="sng" dirty="0">
                <a:solidFill>
                  <a:srgbClr val="FF0000"/>
                </a:solidFill>
                <a:latin typeface="Verdana" panose="020B0604030504040204" pitchFamily="34" charset="0"/>
              </a:rPr>
              <a:t>Yes</a:t>
            </a:r>
            <a:r>
              <a:rPr lang="zh-CN" altLang="en-US" b="1" u="sng" dirty="0">
                <a:solidFill>
                  <a:srgbClr val="FF0000"/>
                </a:solidFill>
                <a:latin typeface="宋体" panose="02010600030101010101" pitchFamily="2" charset="-122"/>
              </a:rPr>
              <a:t>还是</a:t>
            </a:r>
            <a:r>
              <a:rPr lang="en-US" altLang="zh-CN" b="1" u="sng" dirty="0">
                <a:solidFill>
                  <a:srgbClr val="FF0000"/>
                </a:solidFill>
                <a:latin typeface="Verdana" panose="020B0604030504040204" pitchFamily="34" charset="0"/>
              </a:rPr>
              <a:t>No</a:t>
            </a:r>
            <a:endParaRPr lang="zh-CN" altLang="en-US" u="sng" dirty="0">
              <a:solidFill>
                <a:srgbClr val="FF0000"/>
              </a:solidFill>
            </a:endParaRPr>
          </a:p>
        </p:txBody>
      </p:sp>
      <p:pic>
        <p:nvPicPr>
          <p:cNvPr id="6" name="图片 5"/>
          <p:cNvPicPr>
            <a:picLocks noChangeAspect="1"/>
          </p:cNvPicPr>
          <p:nvPr/>
        </p:nvPicPr>
        <p:blipFill>
          <a:blip r:embed="rId2"/>
          <a:stretch>
            <a:fillRect/>
          </a:stretch>
        </p:blipFill>
        <p:spPr>
          <a:xfrm>
            <a:off x="1377186" y="1426095"/>
            <a:ext cx="5842300" cy="5283472"/>
          </a:xfrm>
          <a:prstGeom prst="rect">
            <a:avLst/>
          </a:prstGeom>
        </p:spPr>
      </p:pic>
    </p:spTree>
    <p:extLst>
      <p:ext uri="{BB962C8B-B14F-4D97-AF65-F5344CB8AC3E}">
        <p14:creationId xmlns:p14="http://schemas.microsoft.com/office/powerpoint/2010/main" val="3303406969"/>
      </p:ext>
    </p:extLst>
  </p:cSld>
  <p:clrMapOvr>
    <a:masterClrMapping/>
  </p:clrMapOvr>
  <p:transition>
    <p:blinds dir="vert"/>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a:t>
            </a:r>
            <a:endParaRPr lang="zh-CN" altLang="en-US" dirty="0"/>
          </a:p>
        </p:txBody>
      </p:sp>
      <p:sp>
        <p:nvSpPr>
          <p:cNvPr id="3" name="内容占位符 2"/>
          <p:cNvSpPr>
            <a:spLocks noGrp="1"/>
          </p:cNvSpPr>
          <p:nvPr>
            <p:ph idx="1"/>
          </p:nvPr>
        </p:nvSpPr>
        <p:spPr>
          <a:xfrm>
            <a:off x="609600" y="1500175"/>
            <a:ext cx="8426896" cy="4762910"/>
          </a:xfrm>
        </p:spPr>
        <p:txBody>
          <a:bodyPr>
            <a:normAutofit/>
          </a:bodyPr>
          <a:lstStyle/>
          <a:p>
            <a:pPr marL="0" indent="0">
              <a:buNone/>
            </a:pPr>
            <a:r>
              <a:rPr lang="zh-CN" altLang="en-US" sz="2000" b="1" dirty="0">
                <a:latin typeface="宋体" panose="02010600030101010101" pitchFamily="2" charset="-122"/>
              </a:rPr>
              <a:t>可以看到这里样本</a:t>
            </a:r>
            <a:r>
              <a:rPr lang="zh-CN" altLang="en-US" sz="2000" b="1" u="sng" dirty="0">
                <a:latin typeface="宋体" panose="02010600030101010101" pitchFamily="2" charset="-122"/>
              </a:rPr>
              <a:t>数据集提供了</a:t>
            </a:r>
            <a:r>
              <a:rPr lang="en-US" altLang="zh-CN" sz="2000" b="1" u="sng" dirty="0">
                <a:latin typeface="Verdana" panose="020B0604030504040204" pitchFamily="34" charset="0"/>
              </a:rPr>
              <a:t>14</a:t>
            </a:r>
            <a:r>
              <a:rPr lang="zh-CN" altLang="en-US" sz="2000" b="1" u="sng" dirty="0">
                <a:latin typeface="宋体" panose="02010600030101010101" pitchFamily="2" charset="-122"/>
              </a:rPr>
              <a:t>个训练样本</a:t>
            </a:r>
            <a:r>
              <a:rPr lang="zh-CN" altLang="en-US" sz="2000" b="1" dirty="0">
                <a:latin typeface="宋体" panose="02010600030101010101" pitchFamily="2" charset="-122"/>
              </a:rPr>
              <a:t>，</a:t>
            </a:r>
            <a:endParaRPr lang="en-US" altLang="zh-CN" sz="2000" b="1" dirty="0">
              <a:latin typeface="宋体" panose="02010600030101010101" pitchFamily="2" charset="-122"/>
            </a:endParaRPr>
          </a:p>
          <a:p>
            <a:r>
              <a:rPr lang="zh-CN" altLang="en-US" sz="2000" b="1" dirty="0">
                <a:latin typeface="宋体" panose="02010600030101010101" pitchFamily="2" charset="-122"/>
              </a:rPr>
              <a:t>我们将使用此表的数据，</a:t>
            </a:r>
            <a:r>
              <a:rPr lang="zh-CN" altLang="en-US" b="1" dirty="0">
                <a:solidFill>
                  <a:srgbClr val="FF0000"/>
                </a:solidFill>
                <a:latin typeface="宋体" panose="02010600030101010101" pitchFamily="2" charset="-122"/>
              </a:rPr>
              <a:t>并</a:t>
            </a:r>
            <a:r>
              <a:rPr lang="zh-CN" altLang="en-US" b="1" i="1" u="sng" dirty="0">
                <a:solidFill>
                  <a:srgbClr val="FF0000"/>
                </a:solidFill>
                <a:latin typeface="宋体" panose="02010600030101010101" pitchFamily="2" charset="-122"/>
              </a:rPr>
              <a:t>结合朴素贝叶斯分类器来</a:t>
            </a:r>
            <a:r>
              <a:rPr lang="zh-CN" altLang="en-US" sz="2800" b="1" i="1" u="sng" dirty="0">
                <a:solidFill>
                  <a:srgbClr val="FF0000"/>
                </a:solidFill>
                <a:latin typeface="宋体" panose="02010600030101010101" pitchFamily="2" charset="-122"/>
              </a:rPr>
              <a:t>分类</a:t>
            </a:r>
            <a:r>
              <a:rPr lang="zh-CN" altLang="en-US" b="1" dirty="0">
                <a:solidFill>
                  <a:srgbClr val="FF0000"/>
                </a:solidFill>
                <a:latin typeface="宋体" panose="02010600030101010101" pitchFamily="2" charset="-122"/>
              </a:rPr>
              <a:t>下面的新实例：</a:t>
            </a:r>
            <a:endParaRPr lang="en-US" altLang="zh-CN" b="1" dirty="0">
              <a:solidFill>
                <a:srgbClr val="FF0000"/>
              </a:solidFill>
              <a:latin typeface="宋体" panose="02010600030101010101" pitchFamily="2" charset="-122"/>
            </a:endParaRPr>
          </a:p>
          <a:p>
            <a:pPr marL="2743200" lvl="8" indent="0">
              <a:buNone/>
            </a:pPr>
            <a:r>
              <a:rPr lang="en-US" altLang="zh-CN" sz="2800" i="1" dirty="0">
                <a:solidFill>
                  <a:srgbClr val="FF0000"/>
                </a:solidFill>
              </a:rPr>
              <a:t>(Outlook = sunny,</a:t>
            </a:r>
          </a:p>
          <a:p>
            <a:pPr marL="2743200" lvl="8" indent="0">
              <a:buNone/>
            </a:pPr>
            <a:r>
              <a:rPr lang="en-US" altLang="zh-CN" sz="2800" i="1" dirty="0" err="1">
                <a:solidFill>
                  <a:srgbClr val="FF0000"/>
                </a:solidFill>
              </a:rPr>
              <a:t>Temprature</a:t>
            </a:r>
            <a:r>
              <a:rPr lang="en-US" altLang="zh-CN" sz="2800" i="1" dirty="0">
                <a:solidFill>
                  <a:srgbClr val="FF0000"/>
                </a:solidFill>
              </a:rPr>
              <a:t> = cool,</a:t>
            </a:r>
          </a:p>
          <a:p>
            <a:pPr marL="2743200" lvl="8" indent="0">
              <a:buNone/>
            </a:pPr>
            <a:r>
              <a:rPr lang="en-US" altLang="zh-CN" sz="2800" i="1" dirty="0">
                <a:solidFill>
                  <a:srgbClr val="FF0000"/>
                </a:solidFill>
              </a:rPr>
              <a:t>Humidity = high,</a:t>
            </a:r>
          </a:p>
          <a:p>
            <a:pPr marL="2743200" lvl="8" indent="0">
              <a:buNone/>
            </a:pPr>
            <a:r>
              <a:rPr lang="en-US" altLang="zh-CN" sz="2800" i="1" dirty="0">
                <a:solidFill>
                  <a:srgbClr val="FF0000"/>
                </a:solidFill>
              </a:rPr>
              <a:t>Wind = strong)</a:t>
            </a:r>
            <a:endParaRPr lang="en-US" altLang="zh-CN" sz="2000" dirty="0"/>
          </a:p>
          <a:p>
            <a:pPr marL="0" indent="0">
              <a:buNone/>
            </a:pPr>
            <a:r>
              <a:rPr lang="zh-CN" altLang="en-US" b="1" dirty="0">
                <a:solidFill>
                  <a:srgbClr val="FF0000"/>
                </a:solidFill>
              </a:rPr>
              <a:t>分类的意思</a:t>
            </a:r>
            <a:r>
              <a:rPr lang="zh-CN" altLang="en-US" sz="2000" dirty="0"/>
              <a:t>：也就是对这个</a:t>
            </a:r>
            <a:r>
              <a:rPr lang="zh-CN" altLang="en-US" sz="2000" b="1" u="sng" dirty="0"/>
              <a:t>新实例进行判断</a:t>
            </a:r>
            <a:r>
              <a:rPr lang="en-US" altLang="zh-CN" sz="2000" dirty="0"/>
              <a:t>:</a:t>
            </a:r>
            <a:r>
              <a:rPr lang="zh-CN" altLang="en-US" sz="2000" dirty="0"/>
              <a:t> 选</a:t>
            </a:r>
            <a:r>
              <a:rPr lang="en-US" altLang="zh-CN" sz="2000" dirty="0"/>
              <a:t>YES </a:t>
            </a:r>
            <a:r>
              <a:rPr lang="zh-CN" altLang="en-US" sz="2000" dirty="0"/>
              <a:t>（</a:t>
            </a:r>
            <a:r>
              <a:rPr lang="en-US" altLang="zh-CN" sz="2000" dirty="0"/>
              <a:t>Play Tennis</a:t>
            </a:r>
            <a:r>
              <a:rPr lang="zh-CN" altLang="en-US" sz="2000" dirty="0"/>
              <a:t>）</a:t>
            </a:r>
            <a:r>
              <a:rPr lang="en-US" altLang="zh-CN" sz="2000" dirty="0"/>
              <a:t> or  NO </a:t>
            </a:r>
            <a:r>
              <a:rPr lang="zh-CN" altLang="en-US" sz="2000" dirty="0"/>
              <a:t>（</a:t>
            </a:r>
            <a:r>
              <a:rPr lang="en-US" altLang="zh-CN" sz="2000" dirty="0"/>
              <a:t>Don’t Play Tennis </a:t>
            </a:r>
            <a:r>
              <a:rPr lang="zh-CN" altLang="en-US" sz="2000" dirty="0"/>
              <a:t>）？</a:t>
            </a:r>
          </a:p>
        </p:txBody>
      </p:sp>
      <p:sp>
        <p:nvSpPr>
          <p:cNvPr id="4" name="文本占位符 3"/>
          <p:cNvSpPr>
            <a:spLocks noGrp="1"/>
          </p:cNvSpPr>
          <p:nvPr>
            <p:ph type="body" sz="quarter" idx="14"/>
          </p:nvPr>
        </p:nvSpPr>
        <p:spPr/>
        <p:txBody>
          <a:bodyPr/>
          <a:lstStyle/>
          <a:p>
            <a:endParaRPr lang="zh-CN" altLang="en-US"/>
          </a:p>
        </p:txBody>
      </p:sp>
      <p:sp>
        <p:nvSpPr>
          <p:cNvPr id="6" name="文本框 5"/>
          <p:cNvSpPr txBox="1"/>
          <p:nvPr/>
        </p:nvSpPr>
        <p:spPr>
          <a:xfrm>
            <a:off x="1438672" y="5902507"/>
            <a:ext cx="6768752" cy="646331"/>
          </a:xfrm>
          <a:prstGeom prst="rect">
            <a:avLst/>
          </a:prstGeom>
          <a:noFill/>
          <a:ln>
            <a:solidFill>
              <a:srgbClr val="FF0000"/>
            </a:solidFill>
          </a:ln>
        </p:spPr>
        <p:txBody>
          <a:bodyPr wrap="square" rtlCol="0">
            <a:spAutoFit/>
          </a:bodyPr>
          <a:lstStyle/>
          <a:p>
            <a:r>
              <a:rPr lang="zh-CN" altLang="en-US" dirty="0"/>
              <a:t>与概念学习方法相比：本质上，也是在寻找概念，但不是显性寻找，而是隐性判断</a:t>
            </a:r>
          </a:p>
        </p:txBody>
      </p:sp>
    </p:spTree>
    <p:extLst>
      <p:ext uri="{BB962C8B-B14F-4D97-AF65-F5344CB8AC3E}">
        <p14:creationId xmlns:p14="http://schemas.microsoft.com/office/powerpoint/2010/main" val="192527776"/>
      </p:ext>
    </p:extLst>
  </p:cSld>
  <p:clrMapOvr>
    <a:masterClrMapping/>
  </p:clrMapOvr>
  <p:transition>
    <p:blinds dir="vert"/>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734824" cy="821913"/>
          </a:xfrm>
        </p:spPr>
        <p:txBody>
          <a:bodyPr>
            <a:normAutofit fontScale="90000"/>
          </a:bodyPr>
          <a:lstStyle/>
          <a:p>
            <a:pPr marL="0" indent="0"/>
            <a:r>
              <a:rPr lang="zh-CN" altLang="en-US" sz="2800" b="1" dirty="0">
                <a:latin typeface="宋体" panose="02010600030101010101" pitchFamily="2" charset="-122"/>
              </a:rPr>
              <a:t> 新实例：</a:t>
            </a:r>
            <a:br>
              <a:rPr lang="en-US" altLang="zh-CN" sz="2800" b="1" dirty="0">
                <a:latin typeface="宋体" panose="02010600030101010101" pitchFamily="2" charset="-122"/>
              </a:rPr>
            </a:br>
            <a:r>
              <a:rPr lang="en-US" altLang="zh-CN" sz="2700" i="1" dirty="0">
                <a:latin typeface="+mn-lt"/>
                <a:ea typeface="+mn-ea"/>
                <a:cs typeface="+mn-cs"/>
              </a:rPr>
              <a:t>(Outlook = sunny, </a:t>
            </a:r>
            <a:r>
              <a:rPr lang="en-US" altLang="zh-CN" sz="2700" i="1" dirty="0" err="1">
                <a:latin typeface="+mn-lt"/>
                <a:ea typeface="+mn-ea"/>
                <a:cs typeface="+mn-cs"/>
              </a:rPr>
              <a:t>Temprature</a:t>
            </a:r>
            <a:r>
              <a:rPr lang="en-US" altLang="zh-CN" sz="2700" i="1" dirty="0">
                <a:latin typeface="+mn-lt"/>
                <a:ea typeface="+mn-ea"/>
                <a:cs typeface="+mn-cs"/>
              </a:rPr>
              <a:t> = cool, Humidity = high, Wind = strong)</a:t>
            </a:r>
            <a:endParaRPr lang="zh-CN" altLang="en-US" sz="2700" i="1" dirty="0">
              <a:latin typeface="+mn-lt"/>
              <a:ea typeface="+mn-ea"/>
              <a:cs typeface="+mn-cs"/>
            </a:endParaRPr>
          </a:p>
        </p:txBody>
      </p:sp>
      <p:sp>
        <p:nvSpPr>
          <p:cNvPr id="3" name="内容占位符 2"/>
          <p:cNvSpPr>
            <a:spLocks noGrp="1"/>
          </p:cNvSpPr>
          <p:nvPr>
            <p:ph idx="1"/>
          </p:nvPr>
        </p:nvSpPr>
        <p:spPr>
          <a:xfrm>
            <a:off x="467544" y="2728700"/>
            <a:ext cx="8472363" cy="3672408"/>
          </a:xfrm>
        </p:spPr>
        <p:txBody>
          <a:bodyPr>
            <a:normAutofit lnSpcReduction="10000"/>
          </a:bodyPr>
          <a:lstStyle/>
          <a:p>
            <a:pPr marL="0" indent="0">
              <a:buNone/>
            </a:pPr>
            <a:r>
              <a:rPr lang="zh-CN" altLang="en-US" b="1" dirty="0"/>
              <a:t>可以得到：</a:t>
            </a:r>
            <a:endParaRPr lang="zh-CN" altLang="en-US" dirty="0"/>
          </a:p>
          <a:p>
            <a:pPr marL="0" indent="0">
              <a:buNone/>
            </a:pPr>
            <a:r>
              <a:rPr lang="en-US" altLang="zh-CN" i="1" dirty="0"/>
              <a:t>P(</a:t>
            </a:r>
            <a:r>
              <a:rPr lang="en-US" altLang="zh-CN" i="1" dirty="0" err="1"/>
              <a:t>PlayTennis</a:t>
            </a:r>
            <a:r>
              <a:rPr lang="en-US" altLang="zh-CN" i="1" dirty="0"/>
              <a:t> =</a:t>
            </a:r>
            <a:r>
              <a:rPr lang="en-US" altLang="zh-CN" i="1" dirty="0">
                <a:solidFill>
                  <a:srgbClr val="FF0000"/>
                </a:solidFill>
              </a:rPr>
              <a:t>yes</a:t>
            </a:r>
            <a:r>
              <a:rPr lang="en-US" altLang="zh-CN" i="1" dirty="0"/>
              <a:t>) = </a:t>
            </a:r>
            <a:r>
              <a:rPr lang="en-US" altLang="zh-CN" i="1" dirty="0">
                <a:solidFill>
                  <a:srgbClr val="FF0000"/>
                </a:solidFill>
              </a:rPr>
              <a:t>9</a:t>
            </a:r>
            <a:r>
              <a:rPr lang="en-US" altLang="zh-CN" i="1" dirty="0"/>
              <a:t>/</a:t>
            </a:r>
            <a:r>
              <a:rPr lang="en-US" altLang="zh-CN" i="1" dirty="0">
                <a:solidFill>
                  <a:srgbClr val="FF0000"/>
                </a:solidFill>
              </a:rPr>
              <a:t>14</a:t>
            </a:r>
            <a:r>
              <a:rPr lang="en-US" altLang="zh-CN" i="1" dirty="0"/>
              <a:t> = 0.64,  P(</a:t>
            </a:r>
            <a:r>
              <a:rPr lang="en-US" altLang="zh-CN" i="1" dirty="0" err="1"/>
              <a:t>PlayTennis</a:t>
            </a:r>
            <a:r>
              <a:rPr lang="en-US" altLang="zh-CN" i="1" dirty="0"/>
              <a:t>=</a:t>
            </a:r>
            <a:r>
              <a:rPr lang="en-US" altLang="zh-CN" i="1" dirty="0">
                <a:solidFill>
                  <a:srgbClr val="FF0000"/>
                </a:solidFill>
              </a:rPr>
              <a:t>no</a:t>
            </a:r>
            <a:r>
              <a:rPr lang="en-US" altLang="zh-CN" i="1" dirty="0"/>
              <a:t>)=</a:t>
            </a:r>
            <a:r>
              <a:rPr lang="en-US" altLang="zh-CN" i="1" dirty="0">
                <a:solidFill>
                  <a:srgbClr val="FF0000"/>
                </a:solidFill>
              </a:rPr>
              <a:t>5</a:t>
            </a:r>
            <a:r>
              <a:rPr lang="en-US" altLang="zh-CN" i="1" dirty="0"/>
              <a:t>/</a:t>
            </a:r>
            <a:r>
              <a:rPr lang="en-US" altLang="zh-CN" i="1" dirty="0">
                <a:solidFill>
                  <a:srgbClr val="FF0000"/>
                </a:solidFill>
              </a:rPr>
              <a:t>14</a:t>
            </a:r>
            <a:r>
              <a:rPr lang="en-US" altLang="zh-CN" i="1" dirty="0"/>
              <a:t> = 0.36</a:t>
            </a:r>
          </a:p>
          <a:p>
            <a:pPr marL="0" indent="0">
              <a:buNone/>
            </a:pPr>
            <a:endParaRPr lang="en-US" altLang="zh-CN" i="1" dirty="0"/>
          </a:p>
          <a:p>
            <a:pPr marL="0" indent="0">
              <a:buNone/>
            </a:pPr>
            <a:r>
              <a:rPr lang="en-US" altLang="zh-CN" i="1" dirty="0"/>
              <a:t>P(Wind=</a:t>
            </a:r>
            <a:r>
              <a:rPr lang="en-US" altLang="zh-CN" i="1" dirty="0" err="1"/>
              <a:t>Stong</a:t>
            </a:r>
            <a:r>
              <a:rPr lang="en-US" altLang="zh-CN" i="1" dirty="0"/>
              <a:t>| </a:t>
            </a:r>
            <a:r>
              <a:rPr lang="en-US" altLang="zh-CN" i="1" dirty="0" err="1"/>
              <a:t>PlayTennis</a:t>
            </a:r>
            <a:r>
              <a:rPr lang="en-US" altLang="zh-CN" i="1" dirty="0"/>
              <a:t> =yes)=3/</a:t>
            </a:r>
            <a:r>
              <a:rPr lang="en-US" altLang="zh-CN" i="1" dirty="0">
                <a:solidFill>
                  <a:srgbClr val="FF0000"/>
                </a:solidFill>
              </a:rPr>
              <a:t>9</a:t>
            </a:r>
            <a:r>
              <a:rPr lang="en-US" altLang="zh-CN" i="1" dirty="0"/>
              <a:t>=0.33,</a:t>
            </a:r>
          </a:p>
          <a:p>
            <a:pPr marL="0" indent="0">
              <a:buNone/>
            </a:pPr>
            <a:r>
              <a:rPr lang="en-US" altLang="zh-CN" i="1" dirty="0"/>
              <a:t>p(Wind=</a:t>
            </a:r>
            <a:r>
              <a:rPr lang="en-US" altLang="zh-CN" i="1" dirty="0" err="1"/>
              <a:t>Stong</a:t>
            </a:r>
            <a:r>
              <a:rPr lang="en-US" altLang="zh-CN" i="1" dirty="0"/>
              <a:t>| </a:t>
            </a:r>
            <a:r>
              <a:rPr lang="en-US" altLang="zh-CN" i="1" dirty="0" err="1"/>
              <a:t>PlayTennis</a:t>
            </a:r>
            <a:r>
              <a:rPr lang="en-US" altLang="zh-CN" i="1" dirty="0"/>
              <a:t> =no)=3/</a:t>
            </a:r>
            <a:r>
              <a:rPr lang="en-US" altLang="zh-CN" i="1" dirty="0">
                <a:solidFill>
                  <a:srgbClr val="FF0000"/>
                </a:solidFill>
              </a:rPr>
              <a:t>5</a:t>
            </a:r>
            <a:r>
              <a:rPr lang="en-US" altLang="zh-CN" i="1" dirty="0"/>
              <a:t> = 0.6</a:t>
            </a:r>
          </a:p>
          <a:p>
            <a:pPr marL="0" indent="0">
              <a:buNone/>
            </a:pPr>
            <a:endParaRPr lang="en-US" altLang="zh-CN" b="1" dirty="0"/>
          </a:p>
          <a:p>
            <a:r>
              <a:rPr lang="zh-CN" altLang="en-US" b="1" dirty="0"/>
              <a:t>其他数据类似可得，代入后得到：</a:t>
            </a:r>
            <a:endParaRPr lang="zh-CN" altLang="en-US" dirty="0"/>
          </a:p>
          <a:p>
            <a:pPr marL="0" indent="0">
              <a:buNone/>
            </a:pPr>
            <a:r>
              <a:rPr lang="en-US" altLang="zh-CN" i="1" dirty="0"/>
              <a:t>P(yes)P(</a:t>
            </a:r>
            <a:r>
              <a:rPr lang="en-US" altLang="zh-CN" i="1" dirty="0" err="1"/>
              <a:t>Sunny|yes</a:t>
            </a:r>
            <a:r>
              <a:rPr lang="en-US" altLang="zh-CN" i="1" dirty="0"/>
              <a:t>)P(</a:t>
            </a:r>
            <a:r>
              <a:rPr lang="en-US" altLang="zh-CN" i="1" dirty="0" err="1"/>
              <a:t>Cool|yes</a:t>
            </a:r>
            <a:r>
              <a:rPr lang="en-US" altLang="zh-CN" i="1" dirty="0"/>
              <a:t>)P(</a:t>
            </a:r>
            <a:r>
              <a:rPr lang="en-US" altLang="zh-CN" i="1" dirty="0" err="1"/>
              <a:t>high|yes</a:t>
            </a:r>
            <a:r>
              <a:rPr lang="en-US" altLang="zh-CN" i="1" dirty="0"/>
              <a:t>)P(</a:t>
            </a:r>
            <a:r>
              <a:rPr lang="en-US" altLang="zh-CN" i="1" dirty="0" err="1"/>
              <a:t>Strong|yes</a:t>
            </a:r>
            <a:r>
              <a:rPr lang="en-US" altLang="zh-CN" i="1" dirty="0"/>
              <a:t>) = 0.0053</a:t>
            </a:r>
          </a:p>
          <a:p>
            <a:pPr marL="0" indent="0">
              <a:buNone/>
            </a:pPr>
            <a:r>
              <a:rPr lang="en-US" altLang="zh-CN" i="1" dirty="0"/>
              <a:t>P(no)P(</a:t>
            </a:r>
            <a:r>
              <a:rPr lang="en-US" altLang="zh-CN" i="1" dirty="0" err="1"/>
              <a:t>Sunny|no</a:t>
            </a:r>
            <a:r>
              <a:rPr lang="en-US" altLang="zh-CN" i="1" dirty="0"/>
              <a:t>)P(</a:t>
            </a:r>
            <a:r>
              <a:rPr lang="en-US" altLang="zh-CN" i="1" dirty="0" err="1"/>
              <a:t>Cool|no</a:t>
            </a:r>
            <a:r>
              <a:rPr lang="en-US" altLang="zh-CN" i="1" dirty="0"/>
              <a:t>)P(</a:t>
            </a:r>
            <a:r>
              <a:rPr lang="en-US" altLang="zh-CN" i="1" dirty="0" err="1"/>
              <a:t>high|no</a:t>
            </a:r>
            <a:r>
              <a:rPr lang="en-US" altLang="zh-CN" i="1" dirty="0"/>
              <a:t>)P(</a:t>
            </a:r>
            <a:r>
              <a:rPr lang="en-US" altLang="zh-CN" i="1" dirty="0" err="1"/>
              <a:t>Strong|no</a:t>
            </a:r>
            <a:r>
              <a:rPr lang="en-US" altLang="zh-CN" i="1" dirty="0"/>
              <a:t>)=0.0206</a:t>
            </a:r>
          </a:p>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30" y="1205475"/>
            <a:ext cx="7884189" cy="1440824"/>
          </a:xfrm>
          <a:prstGeom prst="rect">
            <a:avLst/>
          </a:prstGeom>
        </p:spPr>
      </p:pic>
      <p:sp>
        <p:nvSpPr>
          <p:cNvPr id="7" name="矩形 6"/>
          <p:cNvSpPr/>
          <p:nvPr/>
        </p:nvSpPr>
        <p:spPr>
          <a:xfrm>
            <a:off x="1403648" y="6252676"/>
            <a:ext cx="3400290" cy="461665"/>
          </a:xfrm>
          <a:prstGeom prst="rect">
            <a:avLst/>
          </a:prstGeom>
          <a:ln>
            <a:solidFill>
              <a:srgbClr val="FF0000"/>
            </a:solidFill>
          </a:ln>
        </p:spPr>
        <p:txBody>
          <a:bodyPr wrap="none">
            <a:spAutoFit/>
          </a:bodyPr>
          <a:lstStyle/>
          <a:p>
            <a:r>
              <a:rPr lang="zh-CN" altLang="en-US" sz="2400" b="1" dirty="0">
                <a:latin typeface="宋体" panose="02010600030101010101" pitchFamily="2" charset="-122"/>
              </a:rPr>
              <a:t>应该分类到</a:t>
            </a:r>
            <a:r>
              <a:rPr lang="en-US" altLang="zh-CN" sz="2400" b="1" dirty="0">
                <a:latin typeface="Verdana" panose="020B0604030504040204" pitchFamily="34" charset="0"/>
              </a:rPr>
              <a:t>no</a:t>
            </a:r>
            <a:r>
              <a:rPr lang="zh-CN" altLang="en-US" sz="2400" b="1" dirty="0">
                <a:latin typeface="宋体" panose="02010600030101010101" pitchFamily="2" charset="-122"/>
              </a:rPr>
              <a:t>这一类中</a:t>
            </a:r>
            <a:endParaRPr lang="zh-CN" altLang="en-US" sz="2400" dirty="0"/>
          </a:p>
        </p:txBody>
      </p:sp>
      <p:sp>
        <p:nvSpPr>
          <p:cNvPr id="5" name="圆角矩形 4"/>
          <p:cNvSpPr/>
          <p:nvPr/>
        </p:nvSpPr>
        <p:spPr>
          <a:xfrm>
            <a:off x="1314369" y="2105697"/>
            <a:ext cx="936104" cy="2621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15616" y="3416279"/>
            <a:ext cx="774817" cy="369332"/>
          </a:xfrm>
          <a:prstGeom prst="rect">
            <a:avLst/>
          </a:prstGeom>
          <a:noFill/>
          <a:ln>
            <a:solidFill>
              <a:srgbClr val="FF0000"/>
            </a:solidFill>
          </a:ln>
        </p:spPr>
        <p:txBody>
          <a:bodyPr wrap="square" rtlCol="0">
            <a:spAutoFit/>
          </a:bodyPr>
          <a:lstStyle/>
          <a:p>
            <a:r>
              <a:rPr lang="en-US" altLang="zh-CN" dirty="0">
                <a:solidFill>
                  <a:srgbClr val="FF0000"/>
                </a:solidFill>
              </a:rPr>
              <a:t>P(V</a:t>
            </a:r>
            <a:r>
              <a:rPr lang="en-US" altLang="zh-CN" baseline="-25000" dirty="0">
                <a:solidFill>
                  <a:srgbClr val="FF0000"/>
                </a:solidFill>
              </a:rPr>
              <a:t>1</a:t>
            </a:r>
            <a:r>
              <a:rPr lang="en-US" altLang="zh-CN" dirty="0">
                <a:solidFill>
                  <a:srgbClr val="FF0000"/>
                </a:solidFill>
              </a:rPr>
              <a:t>)</a:t>
            </a:r>
            <a:endParaRPr lang="zh-CN" altLang="en-US" dirty="0">
              <a:solidFill>
                <a:srgbClr val="FF0000"/>
              </a:solidFill>
            </a:endParaRPr>
          </a:p>
        </p:txBody>
      </p:sp>
      <p:sp>
        <p:nvSpPr>
          <p:cNvPr id="9" name="文本框 8"/>
          <p:cNvSpPr txBox="1"/>
          <p:nvPr/>
        </p:nvSpPr>
        <p:spPr>
          <a:xfrm>
            <a:off x="5148064" y="3416279"/>
            <a:ext cx="774817" cy="369332"/>
          </a:xfrm>
          <a:prstGeom prst="rect">
            <a:avLst/>
          </a:prstGeom>
          <a:noFill/>
          <a:ln>
            <a:solidFill>
              <a:srgbClr val="FF0000"/>
            </a:solidFill>
          </a:ln>
        </p:spPr>
        <p:txBody>
          <a:bodyPr wrap="square" rtlCol="0">
            <a:spAutoFit/>
          </a:bodyPr>
          <a:lstStyle/>
          <a:p>
            <a:r>
              <a:rPr lang="en-US" altLang="zh-CN" dirty="0">
                <a:solidFill>
                  <a:srgbClr val="FF0000"/>
                </a:solidFill>
              </a:rPr>
              <a:t>P(V</a:t>
            </a:r>
            <a:r>
              <a:rPr lang="en-US" altLang="zh-CN" baseline="-25000" dirty="0">
                <a:solidFill>
                  <a:srgbClr val="FF0000"/>
                </a:solidFill>
              </a:rPr>
              <a:t>2</a:t>
            </a:r>
            <a:r>
              <a:rPr lang="en-US" altLang="zh-CN" dirty="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121547660"/>
      </p:ext>
    </p:extLst>
  </p:cSld>
  <p:clrMapOvr>
    <a:masterClrMapping/>
  </p:clrMapOvr>
  <p:transition>
    <p:blinds dir="vert"/>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64008"/>
            <a:ext cx="8229600" cy="1078992"/>
          </a:xfrm>
        </p:spPr>
        <p:txBody>
          <a:bodyPr>
            <a:normAutofit/>
          </a:bodyPr>
          <a:lstStyle/>
          <a:p>
            <a:pPr eaLnBrk="1" hangingPunct="1"/>
            <a:r>
              <a:rPr lang="en-US" sz="4000" dirty="0"/>
              <a:t>NB Classifiers</a:t>
            </a:r>
            <a:r>
              <a:rPr lang="zh-CN" altLang="en-US" sz="4000" dirty="0"/>
              <a:t>的好坏</a:t>
            </a:r>
            <a:endParaRPr lang="en-US" sz="4000" dirty="0"/>
          </a:p>
        </p:txBody>
      </p:sp>
      <p:sp>
        <p:nvSpPr>
          <p:cNvPr id="6" name="Content Placeholder 5"/>
          <p:cNvSpPr>
            <a:spLocks noGrp="1"/>
          </p:cNvSpPr>
          <p:nvPr>
            <p:ph idx="1"/>
          </p:nvPr>
        </p:nvSpPr>
        <p:spPr>
          <a:xfrm>
            <a:off x="381000" y="1219200"/>
            <a:ext cx="8229600" cy="5029200"/>
          </a:xfrm>
        </p:spPr>
        <p:txBody>
          <a:bodyPr>
            <a:normAutofit fontScale="92500"/>
          </a:bodyPr>
          <a:lstStyle/>
          <a:p>
            <a:pPr lvl="0">
              <a:lnSpc>
                <a:spcPct val="100000"/>
              </a:lnSpc>
              <a:defRPr/>
            </a:pPr>
            <a:r>
              <a:rPr lang="en-US" sz="2400" b="1" dirty="0">
                <a:solidFill>
                  <a:srgbClr val="3E9430"/>
                </a:solidFill>
              </a:rPr>
              <a:t>Simple and fast. </a:t>
            </a:r>
            <a:r>
              <a:rPr lang="zh-CN" altLang="en-US" sz="2400" b="1" dirty="0">
                <a:solidFill>
                  <a:srgbClr val="3E9430"/>
                </a:solidFill>
              </a:rPr>
              <a:t>简单、速度快</a:t>
            </a:r>
            <a:endParaRPr lang="en-US" sz="2400" b="1" dirty="0">
              <a:solidFill>
                <a:srgbClr val="3E9430"/>
              </a:solidFill>
            </a:endParaRPr>
          </a:p>
          <a:p>
            <a:pPr marL="0" lvl="0" indent="0">
              <a:lnSpc>
                <a:spcPct val="100000"/>
              </a:lnSpc>
              <a:buNone/>
              <a:defRPr/>
            </a:pPr>
            <a:r>
              <a:rPr lang="en-US" sz="2400" b="1" dirty="0">
                <a:solidFill>
                  <a:srgbClr val="3E9430"/>
                </a:solidFill>
              </a:rPr>
              <a:t>   </a:t>
            </a:r>
            <a:r>
              <a:rPr lang="en-US" sz="2400" dirty="0"/>
              <a:t>Depend only on term frequency data for the classes.  One shot, no iteration. </a:t>
            </a:r>
          </a:p>
          <a:p>
            <a:pPr lvl="0">
              <a:lnSpc>
                <a:spcPct val="100000"/>
              </a:lnSpc>
              <a:defRPr/>
            </a:pPr>
            <a:r>
              <a:rPr lang="en-US" sz="2400" b="1" dirty="0">
                <a:solidFill>
                  <a:srgbClr val="3E9430"/>
                </a:solidFill>
              </a:rPr>
              <a:t>Can work very well with sparse data</a:t>
            </a:r>
            <a:r>
              <a:rPr lang="zh-CN" altLang="en-US" sz="2400" b="1" dirty="0">
                <a:solidFill>
                  <a:srgbClr val="3E9430"/>
                </a:solidFill>
              </a:rPr>
              <a:t>（在稀疏数据上效果很好：</a:t>
            </a:r>
            <a:r>
              <a:rPr lang="zh-CN" altLang="en-US" sz="2400" b="1" u="sng" dirty="0">
                <a:solidFill>
                  <a:srgbClr val="3E9430"/>
                </a:solidFill>
              </a:rPr>
              <a:t>稀疏意味着相关性少，概率相对就独立</a:t>
            </a:r>
            <a:r>
              <a:rPr lang="zh-CN" altLang="en-US" sz="2400" b="1" dirty="0">
                <a:solidFill>
                  <a:srgbClr val="3E9430"/>
                </a:solidFill>
              </a:rPr>
              <a:t>）</a:t>
            </a:r>
            <a:r>
              <a:rPr lang="en-US" sz="2400" dirty="0"/>
              <a:t>, where combinations of dependent terms are rare</a:t>
            </a:r>
            <a:r>
              <a:rPr lang="zh-CN" altLang="en-US" sz="2400" dirty="0"/>
              <a:t>（实际中，组合相关的项也很少）</a:t>
            </a:r>
            <a:r>
              <a:rPr lang="en-US" sz="2400" dirty="0"/>
              <a:t>. </a:t>
            </a:r>
          </a:p>
          <a:p>
            <a:pPr lvl="0">
              <a:lnSpc>
                <a:spcPct val="100000"/>
              </a:lnSpc>
              <a:defRPr/>
            </a:pPr>
            <a:r>
              <a:rPr lang="en-US" sz="2400" b="1" dirty="0">
                <a:solidFill>
                  <a:srgbClr val="C00000"/>
                </a:solidFill>
              </a:rPr>
              <a:t>Subject to error and bias </a:t>
            </a:r>
            <a:r>
              <a:rPr lang="en-US" sz="2400" dirty="0"/>
              <a:t>when term probabilities are not independent (e.g. URL prefixes). </a:t>
            </a:r>
          </a:p>
          <a:p>
            <a:pPr marL="0" lvl="0" indent="0">
              <a:lnSpc>
                <a:spcPct val="100000"/>
              </a:lnSpc>
              <a:buNone/>
              <a:defRPr/>
            </a:pPr>
            <a:r>
              <a:rPr lang="en-US" sz="2400" dirty="0"/>
              <a:t>   </a:t>
            </a:r>
            <a:r>
              <a:rPr lang="zh-CN" altLang="en-US" sz="2400" dirty="0"/>
              <a:t>受限于错误和偏差，因为</a:t>
            </a:r>
            <a:r>
              <a:rPr lang="zh-CN" altLang="en-US" sz="2400" b="1" u="sng" dirty="0">
                <a:solidFill>
                  <a:srgbClr val="CC0000"/>
                </a:solidFill>
              </a:rPr>
              <a:t>实际中概率往往不是独立的</a:t>
            </a:r>
            <a:r>
              <a:rPr lang="zh-CN" altLang="en-US" sz="2400" dirty="0"/>
              <a:t>。</a:t>
            </a:r>
            <a:endParaRPr lang="en-US" sz="2400" dirty="0"/>
          </a:p>
          <a:p>
            <a:pPr lvl="0">
              <a:lnSpc>
                <a:spcPct val="100000"/>
              </a:lnSpc>
              <a:defRPr/>
            </a:pPr>
            <a:r>
              <a:rPr lang="en-US" sz="2400" b="1" dirty="0">
                <a:solidFill>
                  <a:srgbClr val="C00000"/>
                </a:solidFill>
              </a:rPr>
              <a:t>Can’t model patterns </a:t>
            </a:r>
            <a:r>
              <a:rPr lang="en-US" sz="2400" dirty="0"/>
              <a:t>in the data. </a:t>
            </a:r>
            <a:r>
              <a:rPr lang="zh-CN" altLang="en-US" sz="2400" dirty="0"/>
              <a:t>不能挖掘模式。</a:t>
            </a:r>
            <a:endParaRPr lang="en-US" sz="2400" dirty="0"/>
          </a:p>
          <a:p>
            <a:pPr lvl="0">
              <a:lnSpc>
                <a:spcPct val="100000"/>
              </a:lnSpc>
              <a:defRPr/>
            </a:pPr>
            <a:r>
              <a:rPr lang="en-US" sz="2400" b="1" dirty="0">
                <a:solidFill>
                  <a:srgbClr val="C00000"/>
                </a:solidFill>
              </a:rPr>
              <a:t>Typically not as accurate </a:t>
            </a:r>
            <a:r>
              <a:rPr lang="en-US" sz="2400" dirty="0"/>
              <a:t>as other methods.</a:t>
            </a:r>
          </a:p>
          <a:p>
            <a:pPr marL="0" lvl="0" indent="0">
              <a:lnSpc>
                <a:spcPct val="100000"/>
              </a:lnSpc>
              <a:buNone/>
              <a:defRPr/>
            </a:pPr>
            <a:r>
              <a:rPr lang="en-US" sz="2400" dirty="0"/>
              <a:t>   </a:t>
            </a:r>
            <a:r>
              <a:rPr lang="zh-CN" altLang="en-US" sz="2400" dirty="0"/>
              <a:t>不如其它方法精确。</a:t>
            </a:r>
            <a:endParaRPr lang="en-US" sz="2400" dirty="0"/>
          </a:p>
          <a:p>
            <a:pPr lvl="0">
              <a:lnSpc>
                <a:spcPct val="100000"/>
              </a:lnSpc>
              <a:defRPr/>
            </a:pPr>
            <a:endParaRPr lang="en-US" sz="2400" dirty="0"/>
          </a:p>
        </p:txBody>
      </p:sp>
    </p:spTree>
    <p:extLst>
      <p:ext uri="{BB962C8B-B14F-4D97-AF65-F5344CB8AC3E}">
        <p14:creationId xmlns:p14="http://schemas.microsoft.com/office/powerpoint/2010/main" val="411465543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5.4.8</a:t>
            </a:r>
            <a:r>
              <a:rPr lang="zh-CN" altLang="en-US" dirty="0"/>
              <a:t>遗传算法</a:t>
            </a:r>
          </a:p>
        </p:txBody>
      </p:sp>
      <p:sp>
        <p:nvSpPr>
          <p:cNvPr id="3" name="内容占位符 2"/>
          <p:cNvSpPr>
            <a:spLocks noGrp="1"/>
          </p:cNvSpPr>
          <p:nvPr>
            <p:ph idx="1"/>
          </p:nvPr>
        </p:nvSpPr>
        <p:spPr>
          <a:xfrm>
            <a:off x="642910" y="1714488"/>
            <a:ext cx="7786742" cy="3643337"/>
          </a:xfrm>
        </p:spPr>
        <p:txBody>
          <a:bodyPr/>
          <a:lstStyle/>
          <a:p>
            <a:r>
              <a:rPr lang="zh-CN" altLang="en-US" b="1" dirty="0"/>
              <a:t>遗传算法（</a:t>
            </a:r>
            <a:r>
              <a:rPr lang="en-US" b="1" dirty="0"/>
              <a:t>Genetic Algorithm</a:t>
            </a:r>
            <a:r>
              <a:rPr lang="zh-CN" altLang="en-US" b="1" dirty="0"/>
              <a:t>，</a:t>
            </a:r>
            <a:r>
              <a:rPr lang="en-US" b="1" dirty="0"/>
              <a:t>GA</a:t>
            </a:r>
            <a:r>
              <a:rPr lang="zh-CN" altLang="en-US" b="1" dirty="0"/>
              <a:t>）</a:t>
            </a:r>
            <a:r>
              <a:rPr lang="zh-CN" altLang="en-US" dirty="0"/>
              <a:t>主要研究的问题是</a:t>
            </a:r>
            <a:r>
              <a:rPr lang="en-US" dirty="0"/>
              <a:t>“</a:t>
            </a:r>
            <a:r>
              <a:rPr lang="zh-CN" altLang="en-US" dirty="0"/>
              <a:t>从候选假设空间中搜索出最佳假设</a:t>
            </a:r>
            <a:r>
              <a:rPr lang="en-US" dirty="0"/>
              <a:t>”</a:t>
            </a:r>
            <a:r>
              <a:rPr lang="zh-CN" altLang="en-US" dirty="0"/>
              <a:t>。</a:t>
            </a:r>
            <a:endParaRPr lang="en-US" altLang="zh-CN" dirty="0"/>
          </a:p>
          <a:p>
            <a:endParaRPr lang="en-US" altLang="zh-CN" dirty="0"/>
          </a:p>
          <a:p>
            <a:r>
              <a:rPr lang="zh-CN" altLang="en-US" dirty="0"/>
              <a:t>此处，</a:t>
            </a:r>
            <a:r>
              <a:rPr lang="en-US" dirty="0"/>
              <a:t>“</a:t>
            </a:r>
            <a:r>
              <a:rPr lang="zh-CN" altLang="en-US" dirty="0"/>
              <a:t>最佳假设</a:t>
            </a:r>
            <a:r>
              <a:rPr lang="en-US" dirty="0"/>
              <a:t>”</a:t>
            </a:r>
            <a:r>
              <a:rPr lang="zh-CN" altLang="en-US" dirty="0"/>
              <a:t>是指是</a:t>
            </a:r>
            <a:r>
              <a:rPr lang="en-US" dirty="0"/>
              <a:t>“</a:t>
            </a:r>
            <a:r>
              <a:rPr lang="zh-CN" altLang="en-US" dirty="0"/>
              <a:t>适应度（</a:t>
            </a:r>
            <a:r>
              <a:rPr lang="en-US" dirty="0"/>
              <a:t>Fitness</a:t>
            </a:r>
            <a:r>
              <a:rPr lang="zh-CN" altLang="en-US" dirty="0"/>
              <a:t>）</a:t>
            </a:r>
            <a:r>
              <a:rPr lang="en-US" dirty="0"/>
              <a:t>”</a:t>
            </a:r>
            <a:r>
              <a:rPr lang="zh-CN" altLang="en-US" dirty="0"/>
              <a:t>指标为最优的假设。其中，</a:t>
            </a:r>
            <a:r>
              <a:rPr lang="en-US" dirty="0"/>
              <a:t>“</a:t>
            </a:r>
            <a:r>
              <a:rPr lang="zh-CN" altLang="en-US" dirty="0"/>
              <a:t>适应度</a:t>
            </a:r>
            <a:r>
              <a:rPr lang="en-US" dirty="0"/>
              <a:t>”</a:t>
            </a:r>
            <a:r>
              <a:rPr lang="zh-CN" altLang="en-US" dirty="0"/>
              <a:t>是为当前问题预先定义的一个评价度量值。</a:t>
            </a:r>
            <a:endParaRPr lang="en-US" altLang="zh-CN" dirty="0"/>
          </a:p>
          <a:p>
            <a:endParaRPr lang="en-US" altLang="zh-CN" dirty="0"/>
          </a:p>
          <a:p>
            <a:r>
              <a:rPr lang="zh-CN" altLang="en-US" dirty="0"/>
              <a:t>例如，如学习下国际象棋的策略时，可以将</a:t>
            </a:r>
            <a:r>
              <a:rPr lang="en-US" dirty="0"/>
              <a:t>“</a:t>
            </a:r>
            <a:r>
              <a:rPr lang="zh-CN" altLang="en-US" dirty="0"/>
              <a:t>适应度</a:t>
            </a:r>
            <a:r>
              <a:rPr lang="en-US" dirty="0"/>
              <a:t>”</a:t>
            </a:r>
            <a:r>
              <a:rPr lang="zh-CN" altLang="en-US" dirty="0"/>
              <a:t>定义为该个体在当前总体中与其他个体对弈的获胜率。</a:t>
            </a:r>
          </a:p>
          <a:p>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a:srcRect/>
          <a:stretch>
            <a:fillRect/>
          </a:stretch>
        </p:blipFill>
        <p:spPr bwMode="auto">
          <a:xfrm>
            <a:off x="2143144" y="1000144"/>
            <a:ext cx="5143500" cy="5143500"/>
          </a:xfrm>
          <a:prstGeom prst="rect">
            <a:avLst/>
          </a:prstGeom>
          <a:noFill/>
          <a:ln w="9525">
            <a:noFill/>
            <a:miter lim="800000"/>
            <a:headEnd/>
            <a:tailEnd/>
          </a:ln>
          <a:effectLst/>
        </p:spPr>
      </p:pic>
      <p:sp>
        <p:nvSpPr>
          <p:cNvPr id="15362" name="标题 1"/>
          <p:cNvSpPr>
            <a:spLocks noGrp="1"/>
          </p:cNvSpPr>
          <p:nvPr>
            <p:ph type="title"/>
          </p:nvPr>
        </p:nvSpPr>
        <p:spPr/>
        <p:txBody>
          <a:bodyPr/>
          <a:lstStyle/>
          <a:p>
            <a:r>
              <a:rPr lang="zh-CN" altLang="en-US" dirty="0"/>
              <a:t>内容简介</a:t>
            </a:r>
          </a:p>
        </p:txBody>
      </p:sp>
      <p:sp>
        <p:nvSpPr>
          <p:cNvPr id="15364" name="文本占位符 4"/>
          <p:cNvSpPr>
            <a:spLocks noGrp="1"/>
          </p:cNvSpPr>
          <p:nvPr>
            <p:ph type="body" sz="quarter" idx="14"/>
          </p:nvPr>
        </p:nvSpPr>
        <p:spPr>
          <a:xfrm>
            <a:off x="4859338" y="0"/>
            <a:ext cx="4284662" cy="260350"/>
          </a:xfrm>
          <a:ln w="9525"/>
        </p:spPr>
        <p:txBody>
          <a:bodyPr/>
          <a:lstStyle/>
          <a:p>
            <a:r>
              <a:rPr lang="zh-CN" altLang="en-US"/>
              <a:t>数据科学中的基础知识</a:t>
            </a:r>
          </a:p>
        </p:txBody>
      </p:sp>
      <p:sp>
        <p:nvSpPr>
          <p:cNvPr id="9" name="圆角矩形 8"/>
          <p:cNvSpPr/>
          <p:nvPr/>
        </p:nvSpPr>
        <p:spPr>
          <a:xfrm>
            <a:off x="5786446" y="2071678"/>
            <a:ext cx="1285884" cy="5715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86050" y="6179269"/>
            <a:ext cx="350046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a:t>
            </a:r>
            <a:r>
              <a:rPr lang="zh-CN" altLang="en-US" dirty="0"/>
              <a:t>数据科学中的机器学习（</a:t>
            </a:r>
            <a:r>
              <a:rPr lang="en-US" altLang="zh-CN" dirty="0"/>
              <a:t>1</a:t>
            </a:r>
            <a:r>
              <a:rPr lang="zh-CN" altLang="en-US" dirty="0"/>
              <a:t>）</a:t>
            </a:r>
          </a:p>
        </p:txBody>
      </p:sp>
    </p:spTree>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115616" y="836712"/>
            <a:ext cx="7031996" cy="4536504"/>
          </a:xfrm>
          <a:prstGeom prst="rect">
            <a:avLst/>
          </a:prstGeom>
        </p:spPr>
      </p:pic>
    </p:spTree>
    <p:extLst>
      <p:ext uri="{BB962C8B-B14F-4D97-AF65-F5344CB8AC3E}">
        <p14:creationId xmlns:p14="http://schemas.microsoft.com/office/powerpoint/2010/main" val="1276429971"/>
      </p:ext>
    </p:extLst>
  </p:cSld>
  <p:clrMapOvr>
    <a:masterClrMapping/>
  </p:clrMapOvr>
  <p:transition>
    <p:blinds dir="vert"/>
  </p:transition>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166420"/>
            <a:ext cx="7391424" cy="4762910"/>
          </a:xfrm>
        </p:spPr>
        <p:txBody>
          <a:bodyPr/>
          <a:lstStyle/>
          <a:p>
            <a:pPr>
              <a:lnSpc>
                <a:spcPct val="100000"/>
              </a:lnSpc>
            </a:pPr>
            <a:r>
              <a:rPr lang="zh-CN" altLang="en-US" dirty="0"/>
              <a:t>遗传算法的实现方式可以有多种，但均具备一个共同结构</a:t>
            </a:r>
            <a:r>
              <a:rPr lang="en-US" dirty="0"/>
              <a:t>——“</a:t>
            </a:r>
            <a:r>
              <a:rPr lang="zh-CN" altLang="en-US" b="1" dirty="0"/>
              <a:t>遗传算法的总体</a:t>
            </a:r>
            <a:r>
              <a:rPr lang="zh-CN" altLang="en-US" dirty="0"/>
              <a:t>（</a:t>
            </a:r>
            <a:r>
              <a:rPr lang="en-US" dirty="0"/>
              <a:t>Population</a:t>
            </a:r>
            <a:r>
              <a:rPr lang="zh-CN" altLang="en-US" dirty="0"/>
              <a:t>）</a:t>
            </a:r>
            <a:r>
              <a:rPr lang="en-US" dirty="0"/>
              <a:t>”</a:t>
            </a:r>
            <a:r>
              <a:rPr lang="zh-CN" altLang="en-US" dirty="0"/>
              <a:t>。</a:t>
            </a:r>
            <a:endParaRPr lang="en-US" altLang="zh-CN" dirty="0"/>
          </a:p>
          <a:p>
            <a:pPr>
              <a:lnSpc>
                <a:spcPct val="100000"/>
              </a:lnSpc>
            </a:pPr>
            <a:r>
              <a:rPr lang="en-US" dirty="0"/>
              <a:t>“</a:t>
            </a:r>
            <a:r>
              <a:rPr lang="zh-CN" altLang="en-US" b="1" dirty="0"/>
              <a:t>遗传算法的总体</a:t>
            </a:r>
            <a:r>
              <a:rPr lang="en-US" dirty="0"/>
              <a:t>”</a:t>
            </a:r>
            <a:r>
              <a:rPr lang="zh-CN" altLang="en-US" dirty="0"/>
              <a:t>（以下简称</a:t>
            </a:r>
            <a:r>
              <a:rPr lang="en-US" dirty="0"/>
              <a:t>“</a:t>
            </a:r>
            <a:r>
              <a:rPr lang="zh-CN" altLang="en-US" dirty="0"/>
              <a:t>总体</a:t>
            </a:r>
            <a:r>
              <a:rPr lang="en-US" dirty="0"/>
              <a:t>”</a:t>
            </a:r>
            <a:r>
              <a:rPr lang="zh-CN" altLang="en-US" dirty="0"/>
              <a:t>）是指被遗传算法不断迭代更新的一个假设池。</a:t>
            </a:r>
            <a:endParaRPr lang="en-US" altLang="zh-CN" dirty="0"/>
          </a:p>
          <a:p>
            <a:pPr>
              <a:lnSpc>
                <a:spcPct val="100000"/>
              </a:lnSpc>
            </a:pPr>
            <a:r>
              <a:rPr lang="zh-CN" altLang="en-US" dirty="0"/>
              <a:t>在每一次迭代中，</a:t>
            </a:r>
            <a:r>
              <a:rPr lang="zh-CN" altLang="en-US" u="sng" dirty="0"/>
              <a:t>根据</a:t>
            </a:r>
            <a:r>
              <a:rPr lang="en-US" u="sng" dirty="0"/>
              <a:t>“</a:t>
            </a:r>
            <a:r>
              <a:rPr lang="zh-CN" altLang="en-US" u="sng" dirty="0"/>
              <a:t>适应度</a:t>
            </a:r>
            <a:r>
              <a:rPr lang="en-US" u="sng" dirty="0"/>
              <a:t>”</a:t>
            </a:r>
            <a:r>
              <a:rPr lang="zh-CN" altLang="en-US" u="sng" dirty="0"/>
              <a:t>函数评估当前总体中的所有成员</a:t>
            </a:r>
            <a:r>
              <a:rPr lang="zh-CN" altLang="en-US" dirty="0"/>
              <a:t>，并</a:t>
            </a:r>
            <a:r>
              <a:rPr lang="zh-CN" altLang="en-US" u="sng" dirty="0"/>
              <a:t>从当前总体中用概率方法选取适应度最高的个体产生下一代总体</a:t>
            </a:r>
            <a:r>
              <a:rPr lang="zh-CN" altLang="en-US" dirty="0"/>
              <a:t>。</a:t>
            </a:r>
            <a:endParaRPr lang="en-US" altLang="zh-CN" dirty="0"/>
          </a:p>
          <a:p>
            <a:pPr>
              <a:lnSpc>
                <a:spcPct val="100000"/>
              </a:lnSpc>
            </a:pPr>
            <a:r>
              <a:rPr lang="zh-CN" altLang="en-US" dirty="0"/>
              <a:t>在这些被选中的个体中，</a:t>
            </a:r>
            <a:r>
              <a:rPr lang="zh-CN" altLang="en-US" u="sng" dirty="0"/>
              <a:t>一部分保持原样地进入下一代总体</a:t>
            </a:r>
            <a:r>
              <a:rPr lang="zh-CN" altLang="en-US" dirty="0"/>
              <a:t>，</a:t>
            </a:r>
            <a:r>
              <a:rPr lang="zh-CN" altLang="en-US" u="sng" dirty="0"/>
              <a:t>其余的被用来产生后代个体的基础</a:t>
            </a:r>
            <a:r>
              <a:rPr lang="zh-CN" altLang="en-US" dirty="0"/>
              <a:t>，产生后一代的常用方法有</a:t>
            </a:r>
            <a:r>
              <a:rPr lang="en-US" dirty="0"/>
              <a:t>3</a:t>
            </a:r>
            <a:r>
              <a:rPr lang="zh-CN" altLang="en-US" dirty="0"/>
              <a:t>种：</a:t>
            </a:r>
            <a:r>
              <a:rPr lang="zh-CN" altLang="en-US" u="sng" dirty="0"/>
              <a:t>选择、交叉和变异</a:t>
            </a:r>
            <a:r>
              <a:rPr lang="zh-CN" altLang="en-US" dirty="0"/>
              <a:t>。</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4348" y="1000108"/>
            <a:ext cx="7248548" cy="4762910"/>
          </a:xfrm>
        </p:spPr>
        <p:txBody>
          <a:bodyPr/>
          <a:lstStyle/>
          <a:p>
            <a:pPr marL="0" indent="0">
              <a:lnSpc>
                <a:spcPct val="150000"/>
              </a:lnSpc>
              <a:buNone/>
            </a:pPr>
            <a:r>
              <a:rPr lang="zh-CN" altLang="en-US" dirty="0"/>
              <a:t>图</a:t>
            </a:r>
            <a:r>
              <a:rPr lang="en-US" altLang="zh-CN" dirty="0"/>
              <a:t>5</a:t>
            </a:r>
            <a:r>
              <a:rPr lang="en-US" dirty="0"/>
              <a:t>-16</a:t>
            </a:r>
            <a:r>
              <a:rPr lang="zh-CN" altLang="en-US" dirty="0"/>
              <a:t>描述了一个遗传算法原型，算法的主要参数如下：</a:t>
            </a:r>
          </a:p>
          <a:p>
            <a:pPr lvl="0" indent="0">
              <a:lnSpc>
                <a:spcPct val="150000"/>
              </a:lnSpc>
            </a:pPr>
            <a:r>
              <a:rPr lang="zh-CN" altLang="en-US" dirty="0"/>
              <a:t>用来排序候选假设的适应度函数；</a:t>
            </a:r>
          </a:p>
          <a:p>
            <a:pPr lvl="0" indent="0">
              <a:lnSpc>
                <a:spcPct val="150000"/>
              </a:lnSpc>
            </a:pPr>
            <a:r>
              <a:rPr lang="zh-CN" altLang="en-US" dirty="0"/>
              <a:t>定义算法终止时适应度的阈值；</a:t>
            </a:r>
          </a:p>
          <a:p>
            <a:pPr lvl="0" indent="0">
              <a:lnSpc>
                <a:spcPct val="150000"/>
              </a:lnSpc>
            </a:pPr>
            <a:r>
              <a:rPr lang="zh-CN" altLang="en-US" dirty="0"/>
              <a:t>要维持的总体大小；</a:t>
            </a:r>
          </a:p>
          <a:p>
            <a:pPr lvl="0" indent="0">
              <a:lnSpc>
                <a:spcPct val="150000"/>
              </a:lnSpc>
            </a:pPr>
            <a:r>
              <a:rPr lang="zh-CN" altLang="en-US" dirty="0"/>
              <a:t>决定如何产生后继总体的参数；</a:t>
            </a:r>
          </a:p>
          <a:p>
            <a:pPr indent="0">
              <a:lnSpc>
                <a:spcPct val="150000"/>
              </a:lnSpc>
            </a:pPr>
            <a:r>
              <a:rPr lang="zh-CN" altLang="en-US" dirty="0"/>
              <a:t>每一代总体中被淘汰的比例和变异率。</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5" name="TextBox 4"/>
          <p:cNvSpPr txBox="1"/>
          <p:nvPr/>
        </p:nvSpPr>
        <p:spPr>
          <a:xfrm>
            <a:off x="642910" y="928670"/>
            <a:ext cx="7858180" cy="46166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 </a:t>
            </a:r>
          </a:p>
          <a:p>
            <a:endParaRPr lang="zh-CN" altLang="en-US" dirty="0"/>
          </a:p>
          <a:p>
            <a:r>
              <a:rPr lang="en-US" sz="2400" dirty="0">
                <a:solidFill>
                  <a:schemeClr val="tx1"/>
                </a:solidFill>
              </a:rPr>
              <a:t>GA(</a:t>
            </a:r>
            <a:r>
              <a:rPr lang="en-US" sz="2400" i="1" dirty="0">
                <a:solidFill>
                  <a:schemeClr val="tx1"/>
                </a:solidFill>
              </a:rPr>
              <a:t>Fitness</a:t>
            </a:r>
            <a:r>
              <a:rPr lang="en-US" sz="2400" dirty="0">
                <a:solidFill>
                  <a:schemeClr val="tx1"/>
                </a:solidFill>
              </a:rPr>
              <a:t>, </a:t>
            </a:r>
            <a:r>
              <a:rPr lang="en-US" sz="2400" i="1" dirty="0" err="1">
                <a:solidFill>
                  <a:schemeClr val="tx1"/>
                </a:solidFill>
              </a:rPr>
              <a:t>Fitness</a:t>
            </a:r>
            <a:r>
              <a:rPr lang="en-US" sz="2400" dirty="0" err="1">
                <a:solidFill>
                  <a:schemeClr val="tx1"/>
                </a:solidFill>
              </a:rPr>
              <a:t>_</a:t>
            </a:r>
            <a:r>
              <a:rPr lang="en-US" sz="2400" i="1" dirty="0" err="1">
                <a:solidFill>
                  <a:schemeClr val="tx1"/>
                </a:solidFill>
              </a:rPr>
              <a:t>threshold</a:t>
            </a:r>
            <a:r>
              <a:rPr lang="en-US" sz="2400" dirty="0">
                <a:solidFill>
                  <a:schemeClr val="tx1"/>
                </a:solidFill>
              </a:rPr>
              <a:t>, </a:t>
            </a:r>
            <a:r>
              <a:rPr lang="en-US" sz="2400" i="1" dirty="0">
                <a:solidFill>
                  <a:schemeClr val="tx1"/>
                </a:solidFill>
              </a:rPr>
              <a:t>p</a:t>
            </a:r>
            <a:r>
              <a:rPr lang="en-US" sz="2400" dirty="0">
                <a:solidFill>
                  <a:schemeClr val="tx1"/>
                </a:solidFill>
              </a:rPr>
              <a:t>, </a:t>
            </a:r>
            <a:r>
              <a:rPr lang="en-US" sz="2400" i="1" dirty="0">
                <a:solidFill>
                  <a:schemeClr val="tx1"/>
                </a:solidFill>
              </a:rPr>
              <a:t>r</a:t>
            </a:r>
            <a:r>
              <a:rPr lang="en-US" sz="2400" dirty="0">
                <a:solidFill>
                  <a:schemeClr val="tx1"/>
                </a:solidFill>
              </a:rPr>
              <a:t>, </a:t>
            </a:r>
            <a:r>
              <a:rPr lang="en-US" sz="2400" i="1" dirty="0">
                <a:solidFill>
                  <a:schemeClr val="tx1"/>
                </a:solidFill>
              </a:rPr>
              <a:t>m</a:t>
            </a:r>
            <a:r>
              <a:rPr lang="en-US" sz="2400" dirty="0">
                <a:solidFill>
                  <a:schemeClr val="tx1"/>
                </a:solidFill>
              </a:rPr>
              <a:t>)</a:t>
            </a:r>
            <a:endParaRPr lang="zh-CN" altLang="en-US" sz="2400" dirty="0">
              <a:solidFill>
                <a:schemeClr val="tx1"/>
              </a:solidFill>
            </a:endParaRPr>
          </a:p>
          <a:p>
            <a:r>
              <a:rPr lang="en-US" sz="2400" i="1" dirty="0">
                <a:solidFill>
                  <a:schemeClr val="tx1"/>
                </a:solidFill>
              </a:rPr>
              <a:t>Fitness</a:t>
            </a:r>
            <a:r>
              <a:rPr lang="zh-CN" altLang="en-US" sz="2400" dirty="0">
                <a:solidFill>
                  <a:schemeClr val="tx1"/>
                </a:solidFill>
              </a:rPr>
              <a:t>：适应度评分函数，为给定假设赋予一个评估得分。</a:t>
            </a:r>
          </a:p>
          <a:p>
            <a:r>
              <a:rPr lang="en-US" sz="2400" i="1" dirty="0" err="1">
                <a:solidFill>
                  <a:schemeClr val="tx1"/>
                </a:solidFill>
              </a:rPr>
              <a:t>Fitness</a:t>
            </a:r>
            <a:r>
              <a:rPr lang="en-US" sz="2400" dirty="0" err="1">
                <a:solidFill>
                  <a:schemeClr val="tx1"/>
                </a:solidFill>
              </a:rPr>
              <a:t>_</a:t>
            </a:r>
            <a:r>
              <a:rPr lang="en-US" sz="2400" i="1" dirty="0" err="1">
                <a:solidFill>
                  <a:schemeClr val="tx1"/>
                </a:solidFill>
              </a:rPr>
              <a:t>threshold</a:t>
            </a:r>
            <a:r>
              <a:rPr lang="zh-CN" altLang="en-US" sz="2400" dirty="0">
                <a:solidFill>
                  <a:schemeClr val="tx1"/>
                </a:solidFill>
              </a:rPr>
              <a:t>：指定终止判据的阈值。</a:t>
            </a:r>
          </a:p>
          <a:p>
            <a:r>
              <a:rPr lang="en-US" sz="2400" i="1" dirty="0">
                <a:solidFill>
                  <a:schemeClr val="tx1"/>
                </a:solidFill>
              </a:rPr>
              <a:t>p</a:t>
            </a:r>
            <a:r>
              <a:rPr lang="zh-CN" altLang="en-US" sz="2400" dirty="0">
                <a:solidFill>
                  <a:schemeClr val="tx1"/>
                </a:solidFill>
              </a:rPr>
              <a:t>：总体中包含的假设数量。</a:t>
            </a:r>
          </a:p>
          <a:p>
            <a:r>
              <a:rPr lang="en-US" sz="2400" i="1" dirty="0">
                <a:solidFill>
                  <a:schemeClr val="tx1"/>
                </a:solidFill>
              </a:rPr>
              <a:t>r</a:t>
            </a:r>
            <a:r>
              <a:rPr lang="zh-CN" altLang="en-US" sz="2400" dirty="0">
                <a:solidFill>
                  <a:schemeClr val="tx1"/>
                </a:solidFill>
              </a:rPr>
              <a:t>：每一步中通过交叉取代总体成员的比例。</a:t>
            </a:r>
          </a:p>
          <a:p>
            <a:r>
              <a:rPr lang="en-US" sz="2400" i="1" dirty="0">
                <a:solidFill>
                  <a:schemeClr val="tx1"/>
                </a:solidFill>
              </a:rPr>
              <a:t>m</a:t>
            </a:r>
            <a:r>
              <a:rPr lang="zh-CN" altLang="en-US" sz="2400" dirty="0">
                <a:solidFill>
                  <a:schemeClr val="tx1"/>
                </a:solidFill>
              </a:rPr>
              <a:t>：变异率。</a:t>
            </a:r>
          </a:p>
          <a:p>
            <a:r>
              <a:rPr lang="zh-CN" altLang="en-US" sz="2400" dirty="0">
                <a:solidFill>
                  <a:schemeClr val="tx1"/>
                </a:solidFill>
              </a:rPr>
              <a:t>初始化总体：</a:t>
            </a:r>
            <a:r>
              <a:rPr lang="en-US" sz="2400" i="1" dirty="0">
                <a:solidFill>
                  <a:schemeClr val="tx1"/>
                </a:solidFill>
              </a:rPr>
              <a:t>P</a:t>
            </a:r>
            <a:r>
              <a:rPr lang="en-US" sz="2400" dirty="0">
                <a:solidFill>
                  <a:schemeClr val="tx1"/>
                </a:solidFill>
                <a:sym typeface="Symbol"/>
              </a:rPr>
              <a:t></a:t>
            </a:r>
            <a:r>
              <a:rPr lang="zh-CN" altLang="en-US" sz="2400" dirty="0">
                <a:solidFill>
                  <a:schemeClr val="tx1"/>
                </a:solidFill>
              </a:rPr>
              <a:t>随机产生的</a:t>
            </a:r>
            <a:r>
              <a:rPr lang="en-US" sz="2400" i="1" dirty="0">
                <a:solidFill>
                  <a:schemeClr val="tx1"/>
                </a:solidFill>
              </a:rPr>
              <a:t>p</a:t>
            </a:r>
            <a:r>
              <a:rPr lang="zh-CN" altLang="en-US" sz="2400" dirty="0">
                <a:solidFill>
                  <a:schemeClr val="tx1"/>
                </a:solidFill>
              </a:rPr>
              <a:t>个假设</a:t>
            </a:r>
          </a:p>
          <a:p>
            <a:r>
              <a:rPr lang="zh-CN" altLang="en-US" sz="2400" dirty="0">
                <a:solidFill>
                  <a:schemeClr val="tx1"/>
                </a:solidFill>
              </a:rPr>
              <a:t>评估：对于</a:t>
            </a:r>
            <a:r>
              <a:rPr lang="en-US" sz="2400" i="1" dirty="0">
                <a:solidFill>
                  <a:schemeClr val="tx1"/>
                </a:solidFill>
              </a:rPr>
              <a:t>P</a:t>
            </a:r>
            <a:r>
              <a:rPr lang="zh-CN" altLang="en-US" sz="2400" dirty="0">
                <a:solidFill>
                  <a:schemeClr val="tx1"/>
                </a:solidFill>
              </a:rPr>
              <a:t>中的每一个</a:t>
            </a:r>
            <a:r>
              <a:rPr lang="en-US" sz="2400" i="1" dirty="0">
                <a:solidFill>
                  <a:schemeClr val="tx1"/>
                </a:solidFill>
              </a:rPr>
              <a:t>h</a:t>
            </a:r>
            <a:r>
              <a:rPr lang="zh-CN" altLang="en-US" sz="2400" dirty="0">
                <a:solidFill>
                  <a:schemeClr val="tx1"/>
                </a:solidFill>
              </a:rPr>
              <a:t>，计算</a:t>
            </a:r>
            <a:r>
              <a:rPr lang="en-US" sz="2400" i="1" dirty="0">
                <a:solidFill>
                  <a:schemeClr val="tx1"/>
                </a:solidFill>
              </a:rPr>
              <a:t>Fitness</a:t>
            </a:r>
            <a:r>
              <a:rPr lang="en-US" sz="2400" dirty="0">
                <a:solidFill>
                  <a:schemeClr val="tx1"/>
                </a:solidFill>
              </a:rPr>
              <a:t>(</a:t>
            </a:r>
            <a:r>
              <a:rPr lang="en-US" sz="2400" i="1" dirty="0">
                <a:solidFill>
                  <a:schemeClr val="tx1"/>
                </a:solidFill>
              </a:rPr>
              <a:t>h</a:t>
            </a:r>
            <a:r>
              <a:rPr lang="en-US" sz="2400" dirty="0">
                <a:solidFill>
                  <a:schemeClr val="tx1"/>
                </a:solidFill>
              </a:rPr>
              <a:t>)</a:t>
            </a:r>
          </a:p>
          <a:p>
            <a:endParaRPr lang="zh-CN" altLang="en-US" sz="2400" dirty="0">
              <a:solidFill>
                <a:schemeClr val="tx1"/>
              </a:solidFill>
            </a:endParaRPr>
          </a:p>
          <a:p>
            <a:endParaRPr lang="zh-CN" altLang="en-US" dirty="0"/>
          </a:p>
        </p:txBody>
      </p:sp>
      <p:sp>
        <p:nvSpPr>
          <p:cNvPr id="6" name="TextBox 5"/>
          <p:cNvSpPr txBox="1"/>
          <p:nvPr/>
        </p:nvSpPr>
        <p:spPr>
          <a:xfrm>
            <a:off x="3000364" y="5786454"/>
            <a:ext cx="264320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-16 </a:t>
            </a:r>
            <a:r>
              <a:rPr lang="zh-CN" altLang="en-US" dirty="0"/>
              <a:t>遗传算法原型</a:t>
            </a:r>
          </a:p>
        </p:txBody>
      </p:sp>
    </p:spTree>
  </p:cSld>
  <p:clrMapOvr>
    <a:masterClrMapping/>
  </p:clrMapOvr>
  <p:transition>
    <p:blinds dir="vert"/>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5" name="TextBox 4"/>
          <p:cNvSpPr txBox="1"/>
          <p:nvPr/>
        </p:nvSpPr>
        <p:spPr>
          <a:xfrm>
            <a:off x="785786" y="714356"/>
            <a:ext cx="7500990" cy="52629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endParaRPr lang="en-US" altLang="zh-CN" sz="2400" dirty="0">
              <a:solidFill>
                <a:schemeClr val="tx1"/>
              </a:solidFill>
            </a:endParaRPr>
          </a:p>
          <a:p>
            <a:r>
              <a:rPr lang="zh-CN" altLang="en-US" sz="2400" dirty="0">
                <a:solidFill>
                  <a:schemeClr val="tx1"/>
                </a:solidFill>
              </a:rPr>
              <a:t>当</a:t>
            </a:r>
            <a:r>
              <a:rPr lang="en-US" sz="2400" dirty="0">
                <a:solidFill>
                  <a:schemeClr val="tx1"/>
                </a:solidFill>
              </a:rPr>
              <a:t>[ </a:t>
            </a:r>
            <a:r>
              <a:rPr lang="en-US" sz="2400" i="1" dirty="0">
                <a:solidFill>
                  <a:schemeClr val="tx1"/>
                </a:solidFill>
              </a:rPr>
              <a:t>Fitness</a:t>
            </a:r>
            <a:r>
              <a:rPr lang="en-US" sz="2400" dirty="0">
                <a:solidFill>
                  <a:schemeClr val="tx1"/>
                </a:solidFill>
              </a:rPr>
              <a:t>(</a:t>
            </a:r>
            <a:r>
              <a:rPr lang="en-US" sz="2400" i="1" dirty="0">
                <a:solidFill>
                  <a:schemeClr val="tx1"/>
                </a:solidFill>
              </a:rPr>
              <a:t>h</a:t>
            </a:r>
            <a:r>
              <a:rPr lang="en-US" sz="2400" dirty="0">
                <a:solidFill>
                  <a:schemeClr val="tx1"/>
                </a:solidFill>
              </a:rPr>
              <a:t>)]&lt;</a:t>
            </a:r>
            <a:r>
              <a:rPr lang="en-US" sz="2400" i="1" dirty="0" err="1">
                <a:solidFill>
                  <a:schemeClr val="tx1"/>
                </a:solidFill>
              </a:rPr>
              <a:t>Fitness</a:t>
            </a:r>
            <a:r>
              <a:rPr lang="en-US" sz="2400" dirty="0" err="1">
                <a:solidFill>
                  <a:schemeClr val="tx1"/>
                </a:solidFill>
              </a:rPr>
              <a:t>_</a:t>
            </a:r>
            <a:r>
              <a:rPr lang="en-US" sz="2400" i="1" dirty="0" err="1">
                <a:solidFill>
                  <a:schemeClr val="tx1"/>
                </a:solidFill>
              </a:rPr>
              <a:t>threshold</a:t>
            </a:r>
            <a:r>
              <a:rPr lang="zh-CN" altLang="en-US" sz="2400" dirty="0">
                <a:solidFill>
                  <a:schemeClr val="tx1"/>
                </a:solidFill>
              </a:rPr>
              <a:t>，做：</a:t>
            </a:r>
          </a:p>
          <a:p>
            <a:r>
              <a:rPr lang="zh-CN" altLang="en-US" sz="2400" dirty="0">
                <a:solidFill>
                  <a:schemeClr val="tx1"/>
                </a:solidFill>
              </a:rPr>
              <a:t>产生新的一代</a:t>
            </a:r>
            <a:r>
              <a:rPr lang="en-US" sz="2400" i="1" dirty="0">
                <a:solidFill>
                  <a:schemeClr val="tx1"/>
                </a:solidFill>
              </a:rPr>
              <a:t>P</a:t>
            </a:r>
            <a:r>
              <a:rPr lang="en-US" sz="2400" i="1" baseline="-25000" dirty="0">
                <a:solidFill>
                  <a:schemeClr val="tx1"/>
                </a:solidFill>
              </a:rPr>
              <a:t>S</a:t>
            </a:r>
            <a:r>
              <a:rPr lang="zh-CN" altLang="en-US" sz="2400" dirty="0">
                <a:solidFill>
                  <a:schemeClr val="tx1"/>
                </a:solidFill>
              </a:rPr>
              <a:t>：</a:t>
            </a:r>
          </a:p>
          <a:p>
            <a:r>
              <a:rPr lang="en-US" altLang="zh-CN" sz="2400" dirty="0">
                <a:solidFill>
                  <a:schemeClr val="tx1"/>
                </a:solidFill>
              </a:rPr>
              <a:t>1.</a:t>
            </a:r>
            <a:r>
              <a:rPr lang="zh-CN" altLang="en-US" sz="2400" dirty="0">
                <a:solidFill>
                  <a:schemeClr val="tx1"/>
                </a:solidFill>
              </a:rPr>
              <a:t>选择：</a:t>
            </a:r>
            <a:r>
              <a:rPr lang="zh-CN" altLang="en-US" sz="2400" dirty="0">
                <a:solidFill>
                  <a:srgbClr val="FFFF00"/>
                </a:solidFill>
              </a:rPr>
              <a:t>用概率方法选择</a:t>
            </a:r>
            <a:r>
              <a:rPr lang="en-US" sz="2400" i="1" dirty="0">
                <a:solidFill>
                  <a:srgbClr val="FFFF00"/>
                </a:solidFill>
              </a:rPr>
              <a:t>P</a:t>
            </a:r>
            <a:r>
              <a:rPr lang="zh-CN" altLang="en-US" sz="2400" dirty="0">
                <a:solidFill>
                  <a:srgbClr val="FFFF00"/>
                </a:solidFill>
              </a:rPr>
              <a:t>的</a:t>
            </a:r>
            <a:r>
              <a:rPr lang="en-US" sz="2400" dirty="0">
                <a:solidFill>
                  <a:srgbClr val="FFFF00"/>
                </a:solidFill>
              </a:rPr>
              <a:t>(1-</a:t>
            </a:r>
            <a:r>
              <a:rPr lang="en-US" sz="2400" i="1" dirty="0">
                <a:solidFill>
                  <a:srgbClr val="FFFF00"/>
                </a:solidFill>
              </a:rPr>
              <a:t>r</a:t>
            </a:r>
            <a:r>
              <a:rPr lang="en-US" sz="2400" dirty="0">
                <a:solidFill>
                  <a:srgbClr val="FFFF00"/>
                </a:solidFill>
              </a:rPr>
              <a:t>)</a:t>
            </a:r>
            <a:r>
              <a:rPr lang="en-US" sz="2400" i="1" dirty="0">
                <a:solidFill>
                  <a:srgbClr val="FFFF00"/>
                </a:solidFill>
              </a:rPr>
              <a:t>p</a:t>
            </a:r>
            <a:r>
              <a:rPr lang="zh-CN" altLang="en-US" sz="2400" dirty="0">
                <a:solidFill>
                  <a:srgbClr val="FFFF00"/>
                </a:solidFill>
              </a:rPr>
              <a:t>个成员加</a:t>
            </a:r>
            <a:r>
              <a:rPr lang="zh-CN" altLang="en-US" sz="2400" dirty="0">
                <a:solidFill>
                  <a:schemeClr val="tx1"/>
                </a:solidFill>
              </a:rPr>
              <a:t>入</a:t>
            </a:r>
            <a:r>
              <a:rPr lang="en-US" sz="2400" i="1" dirty="0">
                <a:solidFill>
                  <a:schemeClr val="tx1"/>
                </a:solidFill>
              </a:rPr>
              <a:t>P</a:t>
            </a:r>
            <a:r>
              <a:rPr lang="en-US" sz="2400" i="1" baseline="-25000" dirty="0">
                <a:solidFill>
                  <a:schemeClr val="tx1"/>
                </a:solidFill>
              </a:rPr>
              <a:t>S</a:t>
            </a:r>
            <a:r>
              <a:rPr lang="zh-CN" altLang="en-US" sz="2400" dirty="0">
                <a:solidFill>
                  <a:schemeClr val="tx1"/>
                </a:solidFill>
              </a:rPr>
              <a:t>。从</a:t>
            </a:r>
            <a:r>
              <a:rPr lang="en-US" sz="2400" i="1" dirty="0">
                <a:solidFill>
                  <a:schemeClr val="tx1"/>
                </a:solidFill>
              </a:rPr>
              <a:t>P</a:t>
            </a:r>
            <a:r>
              <a:rPr lang="zh-CN" altLang="en-US" sz="2400" dirty="0">
                <a:solidFill>
                  <a:schemeClr val="tx1"/>
                </a:solidFill>
              </a:rPr>
              <a:t>中选择假设</a:t>
            </a:r>
            <a:r>
              <a:rPr lang="en-US" sz="2400" i="1" dirty="0">
                <a:solidFill>
                  <a:schemeClr val="tx1"/>
                </a:solidFill>
              </a:rPr>
              <a:t>h</a:t>
            </a:r>
            <a:r>
              <a:rPr lang="en-US" sz="2400" i="1" baseline="-25000" dirty="0">
                <a:solidFill>
                  <a:schemeClr val="tx1"/>
                </a:solidFill>
              </a:rPr>
              <a:t>i</a:t>
            </a:r>
            <a:r>
              <a:rPr lang="zh-CN" altLang="en-US" sz="2400" dirty="0">
                <a:solidFill>
                  <a:schemeClr val="tx1"/>
                </a:solidFill>
              </a:rPr>
              <a:t>的概率</a:t>
            </a:r>
            <a:r>
              <a:rPr lang="en-US" sz="2400" dirty="0">
                <a:solidFill>
                  <a:schemeClr val="tx1"/>
                </a:solidFill>
              </a:rPr>
              <a:t>Pr(</a:t>
            </a:r>
            <a:r>
              <a:rPr lang="en-US" sz="2400" i="1" dirty="0">
                <a:solidFill>
                  <a:schemeClr val="tx1"/>
                </a:solidFill>
              </a:rPr>
              <a:t>h</a:t>
            </a:r>
            <a:r>
              <a:rPr lang="en-US" sz="2400" i="1" baseline="-25000" dirty="0">
                <a:solidFill>
                  <a:schemeClr val="tx1"/>
                </a:solidFill>
              </a:rPr>
              <a:t>i</a:t>
            </a:r>
            <a:r>
              <a:rPr lang="en-US" sz="2400" dirty="0">
                <a:solidFill>
                  <a:schemeClr val="tx1"/>
                </a:solidFill>
              </a:rPr>
              <a:t>)</a:t>
            </a:r>
            <a:r>
              <a:rPr lang="zh-CN" altLang="en-US" sz="2400" dirty="0">
                <a:solidFill>
                  <a:schemeClr val="tx1"/>
                </a:solidFill>
              </a:rPr>
              <a:t>通过下面公式计算：</a:t>
            </a:r>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a:p>
            <a:r>
              <a:rPr lang="en-US" altLang="zh-CN" sz="2400" dirty="0">
                <a:solidFill>
                  <a:schemeClr val="tx1"/>
                </a:solidFill>
              </a:rPr>
              <a:t>2.</a:t>
            </a:r>
            <a:r>
              <a:rPr lang="zh-CN" altLang="en-US" sz="2400" dirty="0">
                <a:solidFill>
                  <a:schemeClr val="tx1"/>
                </a:solidFill>
              </a:rPr>
              <a:t>交叉：根据上面给出的</a:t>
            </a:r>
            <a:r>
              <a:rPr lang="en-US" sz="2400" dirty="0">
                <a:solidFill>
                  <a:schemeClr val="tx1"/>
                </a:solidFill>
              </a:rPr>
              <a:t>Pr(</a:t>
            </a:r>
            <a:r>
              <a:rPr lang="en-US" sz="2400" i="1" dirty="0">
                <a:solidFill>
                  <a:schemeClr val="tx1"/>
                </a:solidFill>
              </a:rPr>
              <a:t>h</a:t>
            </a:r>
            <a:r>
              <a:rPr lang="en-US" sz="2400" i="1" baseline="-25000" dirty="0">
                <a:solidFill>
                  <a:schemeClr val="tx1"/>
                </a:solidFill>
              </a:rPr>
              <a:t>i</a:t>
            </a:r>
            <a:r>
              <a:rPr lang="en-US" sz="2400" dirty="0">
                <a:solidFill>
                  <a:schemeClr val="tx1"/>
                </a:solidFill>
              </a:rPr>
              <a:t>)</a:t>
            </a:r>
            <a:r>
              <a:rPr lang="zh-CN" altLang="en-US" sz="2400" dirty="0">
                <a:solidFill>
                  <a:schemeClr val="tx1"/>
                </a:solidFill>
              </a:rPr>
              <a:t>，从</a:t>
            </a:r>
            <a:r>
              <a:rPr lang="en-US" sz="2400" i="1" dirty="0">
                <a:solidFill>
                  <a:schemeClr val="tx1"/>
                </a:solidFill>
              </a:rPr>
              <a:t>P</a:t>
            </a:r>
            <a:r>
              <a:rPr lang="zh-CN" altLang="en-US" sz="2400" dirty="0">
                <a:solidFill>
                  <a:schemeClr val="tx1"/>
                </a:solidFill>
              </a:rPr>
              <a:t>中按概率选择</a:t>
            </a:r>
            <a:r>
              <a:rPr lang="en-US" sz="2400" i="1" dirty="0" err="1">
                <a:solidFill>
                  <a:schemeClr val="tx1"/>
                </a:solidFill>
              </a:rPr>
              <a:t>r</a:t>
            </a:r>
            <a:r>
              <a:rPr lang="en-US" sz="2400" dirty="0" err="1">
                <a:solidFill>
                  <a:schemeClr val="tx1"/>
                </a:solidFill>
                <a:sym typeface="Symbol"/>
              </a:rPr>
              <a:t></a:t>
            </a:r>
            <a:r>
              <a:rPr lang="en-US" sz="2400" i="1" dirty="0" err="1">
                <a:solidFill>
                  <a:schemeClr val="tx1"/>
                </a:solidFill>
              </a:rPr>
              <a:t>p</a:t>
            </a:r>
            <a:r>
              <a:rPr lang="en-US" sz="2400" dirty="0">
                <a:solidFill>
                  <a:schemeClr val="tx1"/>
                </a:solidFill>
              </a:rPr>
              <a:t>/2</a:t>
            </a:r>
            <a:r>
              <a:rPr lang="zh-CN" altLang="en-US" sz="2400" dirty="0">
                <a:solidFill>
                  <a:schemeClr val="tx1"/>
                </a:solidFill>
              </a:rPr>
              <a:t>对假设。对于每一对</a:t>
            </a:r>
            <a:r>
              <a:rPr lang="zh-CN" altLang="en-US" sz="2400" u="sng" dirty="0">
                <a:solidFill>
                  <a:srgbClr val="FFFF00"/>
                </a:solidFill>
              </a:rPr>
              <a:t>假设</a:t>
            </a:r>
            <a:r>
              <a:rPr lang="en-US" sz="2400" u="sng" dirty="0">
                <a:solidFill>
                  <a:srgbClr val="FFFF00"/>
                </a:solidFill>
              </a:rPr>
              <a:t>&lt;</a:t>
            </a:r>
            <a:r>
              <a:rPr lang="en-US" sz="2400" i="1" u="sng" dirty="0">
                <a:solidFill>
                  <a:srgbClr val="FFFF00"/>
                </a:solidFill>
              </a:rPr>
              <a:t>h</a:t>
            </a:r>
            <a:r>
              <a:rPr lang="en-US" sz="2400" u="sng" baseline="-25000" dirty="0">
                <a:solidFill>
                  <a:srgbClr val="FFFF00"/>
                </a:solidFill>
              </a:rPr>
              <a:t>1</a:t>
            </a:r>
            <a:r>
              <a:rPr lang="en-US" sz="2400" u="sng" dirty="0">
                <a:solidFill>
                  <a:srgbClr val="FFFF00"/>
                </a:solidFill>
              </a:rPr>
              <a:t>, </a:t>
            </a:r>
            <a:r>
              <a:rPr lang="en-US" sz="2400" i="1" u="sng" dirty="0">
                <a:solidFill>
                  <a:srgbClr val="FFFF00"/>
                </a:solidFill>
              </a:rPr>
              <a:t>h</a:t>
            </a:r>
            <a:r>
              <a:rPr lang="en-US" sz="2400" u="sng" baseline="-25000" dirty="0">
                <a:solidFill>
                  <a:srgbClr val="FFFF00"/>
                </a:solidFill>
              </a:rPr>
              <a:t>2</a:t>
            </a:r>
            <a:r>
              <a:rPr lang="en-US" sz="2400" u="sng" dirty="0">
                <a:solidFill>
                  <a:srgbClr val="FFFF00"/>
                </a:solidFill>
              </a:rPr>
              <a:t>&gt;</a:t>
            </a:r>
            <a:r>
              <a:rPr lang="zh-CN" altLang="en-US" sz="2400" u="sng" dirty="0">
                <a:solidFill>
                  <a:srgbClr val="FFFF00"/>
                </a:solidFill>
              </a:rPr>
              <a:t>应用交叉算子产生</a:t>
            </a:r>
            <a:r>
              <a:rPr lang="zh-CN" altLang="en-US" sz="2400" dirty="0">
                <a:solidFill>
                  <a:schemeClr val="tx1"/>
                </a:solidFill>
              </a:rPr>
              <a:t>两个后代。把所有的后代加入</a:t>
            </a:r>
            <a:r>
              <a:rPr lang="en-US" sz="2400" i="1" dirty="0">
                <a:solidFill>
                  <a:schemeClr val="tx1"/>
                </a:solidFill>
              </a:rPr>
              <a:t>P</a:t>
            </a:r>
            <a:r>
              <a:rPr lang="en-US" sz="2400" i="1" baseline="-25000" dirty="0">
                <a:solidFill>
                  <a:schemeClr val="tx1"/>
                </a:solidFill>
              </a:rPr>
              <a:t>S</a:t>
            </a:r>
            <a:r>
              <a:rPr lang="zh-CN" altLang="en-US" sz="2400" dirty="0">
                <a:solidFill>
                  <a:schemeClr val="tx1"/>
                </a:solidFill>
              </a:rPr>
              <a:t>。</a:t>
            </a:r>
            <a:endParaRPr lang="en-US" altLang="zh-CN" sz="2400" dirty="0">
              <a:solidFill>
                <a:schemeClr val="tx1"/>
              </a:solidFill>
            </a:endParaRPr>
          </a:p>
          <a:p>
            <a:endParaRPr lang="zh-CN" altLang="en-US" sz="2400" dirty="0"/>
          </a:p>
        </p:txBody>
      </p:sp>
      <p:sp>
        <p:nvSpPr>
          <p:cNvPr id="2211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1185" name="Object 1"/>
          <p:cNvGraphicFramePr>
            <a:graphicFrameLocks noChangeAspect="1"/>
          </p:cNvGraphicFramePr>
          <p:nvPr/>
        </p:nvGraphicFramePr>
        <p:xfrm>
          <a:off x="2643174" y="2928934"/>
          <a:ext cx="3299307" cy="1071570"/>
        </p:xfrm>
        <a:graphic>
          <a:graphicData uri="http://schemas.openxmlformats.org/presentationml/2006/ole">
            <mc:AlternateContent xmlns:mc="http://schemas.openxmlformats.org/markup-compatibility/2006">
              <mc:Choice xmlns:v="urn:schemas-microsoft-com:vml" Requires="v">
                <p:oleObj spid="_x0000_s21509" name="Equation" r:id="rId3" imgW="1612900" imgH="520700" progId="">
                  <p:embed/>
                </p:oleObj>
              </mc:Choice>
              <mc:Fallback>
                <p:oleObj name="Equation" r:id="rId3" imgW="1612900" imgH="520700"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174" y="2928934"/>
                        <a:ext cx="3299307" cy="1071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2857488" y="6131502"/>
            <a:ext cx="264320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续 图</a:t>
            </a:r>
            <a:r>
              <a:rPr lang="en-US" altLang="zh-CN" dirty="0"/>
              <a:t>5</a:t>
            </a:r>
            <a:r>
              <a:rPr lang="en-US" dirty="0"/>
              <a:t>-16 </a:t>
            </a:r>
            <a:r>
              <a:rPr lang="zh-CN" altLang="en-US" dirty="0"/>
              <a:t>遗传算法原型</a:t>
            </a:r>
          </a:p>
        </p:txBody>
      </p:sp>
    </p:spTree>
  </p:cSld>
  <p:clrMapOvr>
    <a:masterClrMapping/>
  </p:clrMapOvr>
  <p:transition>
    <p:blinds dir="vert"/>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endParaRPr lang="zh-CN" altLang="en-US"/>
          </a:p>
        </p:txBody>
      </p:sp>
      <p:sp>
        <p:nvSpPr>
          <p:cNvPr id="5" name="TextBox 4"/>
          <p:cNvSpPr txBox="1"/>
          <p:nvPr/>
        </p:nvSpPr>
        <p:spPr>
          <a:xfrm>
            <a:off x="714348" y="1164441"/>
            <a:ext cx="7643866" cy="36933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lvl="0"/>
            <a:endParaRPr lang="en-US" altLang="zh-CN" sz="2400" dirty="0">
              <a:solidFill>
                <a:schemeClr val="tx1"/>
              </a:solidFill>
            </a:endParaRPr>
          </a:p>
          <a:p>
            <a:pPr lvl="0"/>
            <a:r>
              <a:rPr lang="en-US" altLang="zh-CN" sz="2400" dirty="0">
                <a:solidFill>
                  <a:schemeClr val="tx1"/>
                </a:solidFill>
              </a:rPr>
              <a:t>3.</a:t>
            </a:r>
            <a:r>
              <a:rPr lang="zh-CN" altLang="en-US" sz="2400" dirty="0">
                <a:solidFill>
                  <a:schemeClr val="tx1"/>
                </a:solidFill>
              </a:rPr>
              <a:t>变异：使用均匀的概率从</a:t>
            </a:r>
            <a:r>
              <a:rPr lang="en-US" sz="2400" i="1" dirty="0">
                <a:solidFill>
                  <a:schemeClr val="tx1"/>
                </a:solidFill>
              </a:rPr>
              <a:t>P</a:t>
            </a:r>
            <a:r>
              <a:rPr lang="en-US" sz="2400" i="1" baseline="-25000" dirty="0">
                <a:solidFill>
                  <a:schemeClr val="tx1"/>
                </a:solidFill>
              </a:rPr>
              <a:t>S</a:t>
            </a:r>
            <a:r>
              <a:rPr lang="zh-CN" altLang="en-US" sz="2400" dirty="0">
                <a:solidFill>
                  <a:schemeClr val="tx1"/>
                </a:solidFill>
              </a:rPr>
              <a:t>中选择</a:t>
            </a:r>
            <a:r>
              <a:rPr lang="en-US" sz="2400" i="1" dirty="0">
                <a:solidFill>
                  <a:schemeClr val="tx1"/>
                </a:solidFill>
              </a:rPr>
              <a:t>m</a:t>
            </a:r>
            <a:r>
              <a:rPr lang="zh-CN" altLang="en-US" sz="2400" dirty="0">
                <a:solidFill>
                  <a:schemeClr val="tx1"/>
                </a:solidFill>
              </a:rPr>
              <a:t>百分比的成员。</a:t>
            </a:r>
            <a:r>
              <a:rPr lang="zh-CN" altLang="en-US" sz="2400" dirty="0">
                <a:solidFill>
                  <a:srgbClr val="FFFF00"/>
                </a:solidFill>
              </a:rPr>
              <a:t>对于选出的每个成员，在它的二进制表示中随机选择一个位取反</a:t>
            </a:r>
            <a:r>
              <a:rPr lang="zh-CN" altLang="en-US" sz="2400" dirty="0">
                <a:solidFill>
                  <a:schemeClr val="tx1"/>
                </a:solidFill>
              </a:rPr>
              <a:t>。</a:t>
            </a:r>
            <a:endParaRPr lang="en-US" altLang="zh-CN" sz="2400" dirty="0">
              <a:solidFill>
                <a:schemeClr val="tx1"/>
              </a:solidFill>
            </a:endParaRPr>
          </a:p>
          <a:p>
            <a:pPr lvl="0"/>
            <a:endParaRPr lang="zh-CN" altLang="en-US" sz="2400" dirty="0">
              <a:solidFill>
                <a:schemeClr val="tx1"/>
              </a:solidFill>
            </a:endParaRPr>
          </a:p>
          <a:p>
            <a:pPr lvl="0"/>
            <a:r>
              <a:rPr lang="en-US" altLang="zh-CN" sz="2400" dirty="0">
                <a:solidFill>
                  <a:schemeClr val="tx1"/>
                </a:solidFill>
              </a:rPr>
              <a:t>4.</a:t>
            </a:r>
            <a:r>
              <a:rPr lang="zh-CN" altLang="en-US" sz="2400" dirty="0">
                <a:solidFill>
                  <a:schemeClr val="tx1"/>
                </a:solidFill>
              </a:rPr>
              <a:t>更新：</a:t>
            </a:r>
            <a:r>
              <a:rPr lang="en-US" sz="2400" i="1" dirty="0">
                <a:solidFill>
                  <a:schemeClr val="tx1"/>
                </a:solidFill>
              </a:rPr>
              <a:t>P</a:t>
            </a:r>
            <a:r>
              <a:rPr lang="en-US" sz="2400" dirty="0">
                <a:solidFill>
                  <a:schemeClr val="tx1"/>
                </a:solidFill>
                <a:sym typeface="Symbol"/>
              </a:rPr>
              <a:t></a:t>
            </a:r>
            <a:r>
              <a:rPr lang="en-US" sz="2400" i="1" dirty="0">
                <a:solidFill>
                  <a:schemeClr val="tx1"/>
                </a:solidFill>
              </a:rPr>
              <a:t>P</a:t>
            </a:r>
            <a:r>
              <a:rPr lang="en-US" sz="2400" i="1" baseline="-25000" dirty="0">
                <a:solidFill>
                  <a:schemeClr val="tx1"/>
                </a:solidFill>
              </a:rPr>
              <a:t>S</a:t>
            </a:r>
            <a:r>
              <a:rPr lang="zh-CN" altLang="en-US" sz="2400" dirty="0">
                <a:solidFill>
                  <a:schemeClr val="tx1"/>
                </a:solidFill>
              </a:rPr>
              <a:t>。</a:t>
            </a:r>
            <a:endParaRPr lang="en-US" altLang="zh-CN" sz="2400" dirty="0">
              <a:solidFill>
                <a:schemeClr val="tx1"/>
              </a:solidFill>
            </a:endParaRPr>
          </a:p>
          <a:p>
            <a:pPr lvl="0"/>
            <a:endParaRPr lang="zh-CN" altLang="en-US" sz="2400" dirty="0">
              <a:solidFill>
                <a:schemeClr val="tx1"/>
              </a:solidFill>
            </a:endParaRPr>
          </a:p>
          <a:p>
            <a:pPr lvl="0"/>
            <a:r>
              <a:rPr lang="en-US" altLang="zh-CN" sz="2400" dirty="0">
                <a:solidFill>
                  <a:schemeClr val="tx1"/>
                </a:solidFill>
              </a:rPr>
              <a:t>5.</a:t>
            </a:r>
            <a:r>
              <a:rPr lang="zh-CN" altLang="en-US" sz="2400" dirty="0">
                <a:solidFill>
                  <a:schemeClr val="tx1"/>
                </a:solidFill>
              </a:rPr>
              <a:t>评估：对于</a:t>
            </a:r>
            <a:r>
              <a:rPr lang="en-US" sz="2400" i="1" dirty="0">
                <a:solidFill>
                  <a:schemeClr val="tx1"/>
                </a:solidFill>
              </a:rPr>
              <a:t>P</a:t>
            </a:r>
            <a:r>
              <a:rPr lang="zh-CN" altLang="en-US" sz="2400" dirty="0">
                <a:solidFill>
                  <a:schemeClr val="tx1"/>
                </a:solidFill>
              </a:rPr>
              <a:t>中的每一个</a:t>
            </a:r>
            <a:r>
              <a:rPr lang="en-US" sz="2400" i="1" dirty="0">
                <a:solidFill>
                  <a:schemeClr val="tx1"/>
                </a:solidFill>
              </a:rPr>
              <a:t>h</a:t>
            </a:r>
            <a:r>
              <a:rPr lang="zh-CN" altLang="en-US" sz="2400" dirty="0">
                <a:solidFill>
                  <a:schemeClr val="tx1"/>
                </a:solidFill>
              </a:rPr>
              <a:t>计算</a:t>
            </a:r>
            <a:r>
              <a:rPr lang="en-US" sz="2400" i="1" dirty="0">
                <a:solidFill>
                  <a:schemeClr val="tx1"/>
                </a:solidFill>
              </a:rPr>
              <a:t>Fitness</a:t>
            </a:r>
            <a:r>
              <a:rPr lang="en-US" sz="2400" dirty="0">
                <a:solidFill>
                  <a:schemeClr val="tx1"/>
                </a:solidFill>
              </a:rPr>
              <a:t>(</a:t>
            </a:r>
            <a:r>
              <a:rPr lang="en-US" sz="2400" i="1" dirty="0">
                <a:solidFill>
                  <a:schemeClr val="tx1"/>
                </a:solidFill>
              </a:rPr>
              <a:t>h</a:t>
            </a:r>
            <a:r>
              <a:rPr lang="en-US" sz="2400" dirty="0">
                <a:solidFill>
                  <a:schemeClr val="tx1"/>
                </a:solidFill>
              </a:rPr>
              <a:t>)</a:t>
            </a:r>
            <a:endParaRPr lang="zh-CN" altLang="en-US" sz="2400" dirty="0">
              <a:solidFill>
                <a:schemeClr val="tx1"/>
              </a:solidFill>
            </a:endParaRPr>
          </a:p>
          <a:p>
            <a:r>
              <a:rPr lang="zh-CN" altLang="en-US" sz="2400" dirty="0">
                <a:solidFill>
                  <a:schemeClr val="tx1"/>
                </a:solidFill>
              </a:rPr>
              <a:t>从</a:t>
            </a:r>
            <a:r>
              <a:rPr lang="en-US" sz="2400" i="1" dirty="0">
                <a:solidFill>
                  <a:schemeClr val="tx1"/>
                </a:solidFill>
              </a:rPr>
              <a:t>P</a:t>
            </a:r>
            <a:r>
              <a:rPr lang="zh-CN" altLang="en-US" sz="2400" dirty="0">
                <a:solidFill>
                  <a:schemeClr val="tx1"/>
                </a:solidFill>
              </a:rPr>
              <a:t>中返回适应度最高的假设。</a:t>
            </a:r>
          </a:p>
          <a:p>
            <a:endParaRPr lang="zh-CN" altLang="en-US" dirty="0"/>
          </a:p>
        </p:txBody>
      </p:sp>
      <p:sp>
        <p:nvSpPr>
          <p:cNvPr id="6" name="TextBox 5"/>
          <p:cNvSpPr txBox="1"/>
          <p:nvPr/>
        </p:nvSpPr>
        <p:spPr>
          <a:xfrm>
            <a:off x="2857488" y="5357826"/>
            <a:ext cx="264320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续 图</a:t>
            </a:r>
            <a:r>
              <a:rPr lang="en-US" altLang="zh-CN" dirty="0"/>
              <a:t>5</a:t>
            </a:r>
            <a:r>
              <a:rPr lang="en-US" dirty="0"/>
              <a:t>-16 </a:t>
            </a:r>
            <a:r>
              <a:rPr lang="zh-CN" altLang="en-US" dirty="0"/>
              <a:t>遗传算法原型</a:t>
            </a:r>
          </a:p>
        </p:txBody>
      </p:sp>
    </p:spTree>
  </p:cSld>
  <p:clrMapOvr>
    <a:masterClrMapping/>
  </p:clrMapOvr>
  <p:transition>
    <p:blinds dir="vert"/>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910" y="1166420"/>
            <a:ext cx="7510458" cy="4762910"/>
          </a:xfrm>
        </p:spPr>
        <p:txBody>
          <a:bodyPr/>
          <a:lstStyle/>
          <a:p>
            <a:pPr marL="0" indent="0">
              <a:buNone/>
            </a:pPr>
            <a:r>
              <a:rPr lang="zh-CN" altLang="en-US" dirty="0"/>
              <a:t>在每一次迭代中，后继总体</a:t>
            </a:r>
            <a:r>
              <a:rPr lang="en-US" i="1" dirty="0"/>
              <a:t>P</a:t>
            </a:r>
            <a:r>
              <a:rPr lang="en-US" i="1" baseline="-25000" dirty="0"/>
              <a:t>S</a:t>
            </a:r>
            <a:r>
              <a:rPr lang="zh-CN" altLang="en-US" dirty="0"/>
              <a:t>的形成通过两种途径：根据假设的适应度用概率方法</a:t>
            </a:r>
            <a:r>
              <a:rPr lang="en-US" dirty="0"/>
              <a:t>“</a:t>
            </a:r>
            <a:r>
              <a:rPr lang="zh-CN" altLang="en-US" dirty="0"/>
              <a:t>选择</a:t>
            </a:r>
            <a:r>
              <a:rPr lang="en-US" dirty="0"/>
              <a:t>”</a:t>
            </a:r>
            <a:r>
              <a:rPr lang="zh-CN" altLang="en-US" dirty="0"/>
              <a:t>已有假设以及加入新假设。</a:t>
            </a:r>
            <a:endParaRPr lang="en-US" altLang="zh-CN" dirty="0"/>
          </a:p>
          <a:p>
            <a:pPr marL="0" indent="0">
              <a:buNone/>
            </a:pPr>
            <a:endParaRPr lang="en-US" altLang="zh-CN" dirty="0"/>
          </a:p>
          <a:p>
            <a:pPr marL="0" indent="0">
              <a:buNone/>
            </a:pPr>
            <a:r>
              <a:rPr lang="zh-CN" altLang="en-US" dirty="0"/>
              <a:t>新假设的产生方法有两种：</a:t>
            </a:r>
          </a:p>
          <a:p>
            <a:pPr lvl="0"/>
            <a:r>
              <a:rPr lang="zh-CN" altLang="en-US" u="sng" dirty="0"/>
              <a:t>交叉算子</a:t>
            </a:r>
            <a:r>
              <a:rPr lang="zh-CN" altLang="en-US" dirty="0"/>
              <a:t>：对高适应度最高的两个双亲假设进行</a:t>
            </a:r>
            <a:r>
              <a:rPr lang="en-US" dirty="0"/>
              <a:t>“</a:t>
            </a:r>
            <a:r>
              <a:rPr lang="zh-CN" altLang="en-US" dirty="0"/>
              <a:t>交叉</a:t>
            </a:r>
            <a:r>
              <a:rPr lang="en-US" dirty="0"/>
              <a:t>”</a:t>
            </a:r>
            <a:r>
              <a:rPr lang="zh-CN" altLang="en-US" dirty="0"/>
              <a:t>操作；</a:t>
            </a:r>
          </a:p>
          <a:p>
            <a:r>
              <a:rPr lang="zh-CN" altLang="en-US" u="sng" dirty="0"/>
              <a:t>变异算子</a:t>
            </a:r>
            <a:r>
              <a:rPr lang="zh-CN" altLang="en-US" dirty="0"/>
              <a:t>：对通过选择和交叉产生的下一代总体中的部分假设进行单点</a:t>
            </a:r>
            <a:r>
              <a:rPr lang="en-US" dirty="0"/>
              <a:t>“</a:t>
            </a:r>
            <a:r>
              <a:rPr lang="zh-CN" altLang="en-US" dirty="0"/>
              <a:t>变异</a:t>
            </a:r>
            <a:r>
              <a:rPr lang="en-US" dirty="0"/>
              <a:t>”</a:t>
            </a:r>
            <a:r>
              <a:rPr lang="zh-CN" altLang="en-US" dirty="0"/>
              <a:t>，并重复这个迭代过程，直到发现适应度足够好的假设。</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1071546"/>
            <a:ext cx="7286676" cy="4762910"/>
          </a:xfrm>
        </p:spPr>
        <p:txBody>
          <a:bodyPr/>
          <a:lstStyle/>
          <a:p>
            <a:pPr marL="0" indent="0">
              <a:buNone/>
            </a:pPr>
            <a:r>
              <a:rPr lang="zh-CN" altLang="en-US" dirty="0"/>
              <a:t>遗传算法的每一次迭代总是以</a:t>
            </a:r>
            <a:r>
              <a:rPr lang="en-US" dirty="0"/>
              <a:t>“</a:t>
            </a:r>
            <a:r>
              <a:rPr lang="zh-CN" altLang="en-US" dirty="0"/>
              <a:t>当前总体</a:t>
            </a:r>
            <a:r>
              <a:rPr lang="en-US" dirty="0"/>
              <a:t>”</a:t>
            </a:r>
            <a:r>
              <a:rPr lang="zh-CN" altLang="en-US" dirty="0"/>
              <a:t>为输入，并以</a:t>
            </a:r>
            <a:r>
              <a:rPr lang="en-US" dirty="0"/>
              <a:t>“</a:t>
            </a:r>
            <a:r>
              <a:rPr lang="zh-CN" altLang="en-US" dirty="0"/>
              <a:t>下一代总体</a:t>
            </a:r>
            <a:r>
              <a:rPr lang="en-US" dirty="0"/>
              <a:t>”</a:t>
            </a:r>
            <a:r>
              <a:rPr lang="zh-CN" altLang="en-US" dirty="0"/>
              <a:t>为输出，而其转换过程包括</a:t>
            </a:r>
            <a:r>
              <a:rPr lang="en-US" dirty="0"/>
              <a:t>3</a:t>
            </a:r>
            <a:r>
              <a:rPr lang="zh-CN" altLang="en-US" dirty="0"/>
              <a:t>种基本算子：</a:t>
            </a:r>
            <a:endParaRPr lang="en-US" altLang="zh-CN" b="1" dirty="0"/>
          </a:p>
          <a:p>
            <a:endParaRPr lang="en-US" altLang="zh-CN" b="1" dirty="0"/>
          </a:p>
          <a:p>
            <a:r>
              <a:rPr lang="zh-CN" altLang="en-US" b="1" dirty="0"/>
              <a:t>选择</a:t>
            </a:r>
            <a:endParaRPr lang="en-US" altLang="zh-CN" b="1" dirty="0"/>
          </a:p>
          <a:p>
            <a:endParaRPr lang="en-US" altLang="zh-CN" b="1" dirty="0"/>
          </a:p>
          <a:p>
            <a:r>
              <a:rPr lang="zh-CN" altLang="en-US" b="1" dirty="0"/>
              <a:t>交叉</a:t>
            </a:r>
            <a:endParaRPr lang="en-US" altLang="zh-CN" b="1" dirty="0"/>
          </a:p>
          <a:p>
            <a:endParaRPr lang="en-US" altLang="zh-CN" b="1" dirty="0"/>
          </a:p>
          <a:p>
            <a:r>
              <a:rPr lang="zh-CN" altLang="en-US" b="1" dirty="0"/>
              <a:t>变异</a:t>
            </a:r>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内容占位符 2"/>
          <p:cNvSpPr>
            <a:spLocks noGrp="1"/>
          </p:cNvSpPr>
          <p:nvPr>
            <p:ph idx="1"/>
          </p:nvPr>
        </p:nvSpPr>
        <p:spPr>
          <a:xfrm>
            <a:off x="571472" y="714356"/>
            <a:ext cx="8153400" cy="4762910"/>
          </a:xfrm>
        </p:spPr>
        <p:txBody>
          <a:bodyPr/>
          <a:lstStyle/>
          <a:p>
            <a:r>
              <a:rPr lang="zh-CN" altLang="en-US" b="1" dirty="0"/>
              <a:t>选择。</a:t>
            </a:r>
            <a:r>
              <a:rPr lang="zh-CN" altLang="en-US" dirty="0"/>
              <a:t>采用概率方法从</a:t>
            </a:r>
            <a:r>
              <a:rPr lang="en-US" dirty="0"/>
              <a:t>“</a:t>
            </a:r>
            <a:r>
              <a:rPr lang="zh-CN" altLang="en-US" dirty="0"/>
              <a:t>当前总体</a:t>
            </a:r>
            <a:r>
              <a:rPr lang="en-US" dirty="0"/>
              <a:t>”</a:t>
            </a:r>
            <a:r>
              <a:rPr lang="zh-CN" altLang="en-US" dirty="0"/>
              <a:t>中选择一定数量的假设包含在下一代中。一个假设被选择的概率与其自己的适应度成正比，并且与当前总体中其他竞争假设的适应度成反比。因此，选择假设</a:t>
            </a:r>
            <a:r>
              <a:rPr lang="en-US" i="1" dirty="0"/>
              <a:t>h</a:t>
            </a:r>
            <a:r>
              <a:rPr lang="en-US" i="1" baseline="-25000" dirty="0"/>
              <a:t>i</a:t>
            </a:r>
            <a:r>
              <a:rPr lang="zh-CN" altLang="en-US" dirty="0"/>
              <a:t>的被选择概率        </a:t>
            </a:r>
            <a:r>
              <a:rPr lang="en-US" dirty="0"/>
              <a:t> </a:t>
            </a:r>
            <a:r>
              <a:rPr lang="zh-CN" altLang="en-US" dirty="0"/>
              <a:t>的计算公式如下：</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314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1428" name="Object 4"/>
          <p:cNvGraphicFramePr>
            <a:graphicFrameLocks noChangeAspect="1"/>
          </p:cNvGraphicFramePr>
          <p:nvPr/>
        </p:nvGraphicFramePr>
        <p:xfrm>
          <a:off x="5837661" y="1881113"/>
          <a:ext cx="734791" cy="395657"/>
        </p:xfrm>
        <a:graphic>
          <a:graphicData uri="http://schemas.openxmlformats.org/presentationml/2006/ole">
            <mc:AlternateContent xmlns:mc="http://schemas.openxmlformats.org/markup-compatibility/2006">
              <mc:Choice xmlns:v="urn:schemas-microsoft-com:vml" Requires="v">
                <p:oleObj spid="_x0000_s22536" name="Equation" r:id="rId3" imgW="406224" imgH="228501" progId="">
                  <p:embed/>
                </p:oleObj>
              </mc:Choice>
              <mc:Fallback>
                <p:oleObj name="Equation" r:id="rId3" imgW="406224" imgH="228501"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661" y="1881113"/>
                        <a:ext cx="734791" cy="3956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143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1430" name="Object 6"/>
          <p:cNvGraphicFramePr>
            <a:graphicFrameLocks noChangeAspect="1"/>
          </p:cNvGraphicFramePr>
          <p:nvPr/>
        </p:nvGraphicFramePr>
        <p:xfrm>
          <a:off x="2643174" y="3500438"/>
          <a:ext cx="3758999" cy="1214446"/>
        </p:xfrm>
        <a:graphic>
          <a:graphicData uri="http://schemas.openxmlformats.org/presentationml/2006/ole">
            <mc:AlternateContent xmlns:mc="http://schemas.openxmlformats.org/markup-compatibility/2006">
              <mc:Choice xmlns:v="urn:schemas-microsoft-com:vml" Requires="v">
                <p:oleObj spid="_x0000_s22537" name="Equation" r:id="rId5" imgW="1612900" imgH="520700" progId="">
                  <p:embed/>
                </p:oleObj>
              </mc:Choice>
              <mc:Fallback>
                <p:oleObj name="Equation" r:id="rId5" imgW="1612900" imgH="5207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3174" y="3500438"/>
                        <a:ext cx="3758999" cy="1214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071546"/>
            <a:ext cx="7677176" cy="4762910"/>
          </a:xfrm>
        </p:spPr>
        <p:txBody>
          <a:bodyPr/>
          <a:lstStyle/>
          <a:p>
            <a:pPr lvl="0"/>
            <a:r>
              <a:rPr lang="zh-CN" altLang="en-US" b="1" dirty="0"/>
              <a:t>交叉。</a:t>
            </a:r>
            <a:r>
              <a:rPr lang="zh-CN" altLang="en-US" dirty="0"/>
              <a:t>对</a:t>
            </a:r>
            <a:r>
              <a:rPr lang="en-US" dirty="0"/>
              <a:t>“</a:t>
            </a:r>
            <a:r>
              <a:rPr lang="zh-CN" altLang="en-US" dirty="0"/>
              <a:t>当前总体</a:t>
            </a:r>
            <a:r>
              <a:rPr lang="en-US" dirty="0"/>
              <a:t>”</a:t>
            </a:r>
            <a:r>
              <a:rPr lang="zh-CN" altLang="en-US" dirty="0"/>
              <a:t>进行选择操作，得到</a:t>
            </a:r>
            <a:r>
              <a:rPr lang="en-US" dirty="0"/>
              <a:t>“</a:t>
            </a:r>
            <a:r>
              <a:rPr lang="zh-CN" altLang="en-US" dirty="0"/>
              <a:t>下一代总体</a:t>
            </a:r>
            <a:r>
              <a:rPr lang="en-US" dirty="0"/>
              <a:t>”</a:t>
            </a:r>
            <a:r>
              <a:rPr lang="zh-CN" altLang="en-US" dirty="0"/>
              <a:t>的部分成员之后，再使用</a:t>
            </a:r>
            <a:r>
              <a:rPr lang="en-US" dirty="0"/>
              <a:t>“</a:t>
            </a:r>
            <a:r>
              <a:rPr lang="zh-CN" altLang="en-US" dirty="0"/>
              <a:t>交叉算子</a:t>
            </a:r>
            <a:r>
              <a:rPr lang="en-US" dirty="0"/>
              <a:t>”</a:t>
            </a:r>
            <a:r>
              <a:rPr lang="zh-CN" altLang="en-US" dirty="0"/>
              <a:t>产生其他成员。</a:t>
            </a:r>
            <a:endParaRPr lang="en-US" altLang="zh-CN" dirty="0"/>
          </a:p>
          <a:p>
            <a:pPr lvl="0"/>
            <a:endParaRPr lang="en-US" altLang="zh-CN" dirty="0"/>
          </a:p>
          <a:p>
            <a:pPr lvl="0"/>
            <a:r>
              <a:rPr lang="en-US" dirty="0"/>
              <a:t>“</a:t>
            </a:r>
            <a:r>
              <a:rPr lang="zh-CN" altLang="en-US" dirty="0"/>
              <a:t>交叉算子</a:t>
            </a:r>
            <a:r>
              <a:rPr lang="en-US" dirty="0"/>
              <a:t>”</a:t>
            </a:r>
            <a:r>
              <a:rPr lang="zh-CN" altLang="en-US" dirty="0"/>
              <a:t>从当前代中取两个双亲假设，并通过重新组合双亲的各部分产生两个后代假设。双亲假设是从当前总体中按概率选出的，也使用公式（</a:t>
            </a:r>
            <a:r>
              <a:rPr lang="en-US" dirty="0"/>
              <a:t>9.1</a:t>
            </a:r>
            <a:r>
              <a:rPr lang="zh-CN" altLang="en-US" dirty="0"/>
              <a:t>）的概率函数。</a:t>
            </a:r>
            <a:endParaRPr lang="en-US" altLang="zh-CN" dirty="0"/>
          </a:p>
          <a:p>
            <a:pPr lvl="0"/>
            <a:endParaRPr lang="en-US" altLang="zh-CN" dirty="0"/>
          </a:p>
          <a:p>
            <a:pPr lvl="0"/>
            <a:r>
              <a:rPr lang="zh-CN" altLang="en-US" dirty="0"/>
              <a:t>在通过这种交叉操作产生新的成员后，下一代总体已经包含了所需数量的成员。</a:t>
            </a:r>
          </a:p>
          <a:p>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928670"/>
            <a:ext cx="7786742" cy="4762910"/>
          </a:xfrm>
        </p:spPr>
        <p:txBody>
          <a:bodyPr/>
          <a:lstStyle/>
          <a:p>
            <a:r>
              <a:rPr lang="zh-CN" altLang="en-US" b="1" dirty="0"/>
              <a:t>变异。</a:t>
            </a:r>
            <a:r>
              <a:rPr lang="zh-CN" altLang="en-US" dirty="0"/>
              <a:t>从这些</a:t>
            </a:r>
            <a:r>
              <a:rPr lang="zh-CN" altLang="en-US" b="1" dirty="0"/>
              <a:t>成员</a:t>
            </a:r>
            <a:r>
              <a:rPr lang="zh-CN" altLang="en-US" dirty="0"/>
              <a:t>中随机选出一定比例（</a:t>
            </a:r>
            <a:r>
              <a:rPr lang="en-US" i="1" dirty="0"/>
              <a:t>m</a:t>
            </a:r>
            <a:r>
              <a:rPr lang="zh-CN" altLang="en-US" dirty="0"/>
              <a:t>），并进行随机变异。在具体实现时，假设常被编码为位串形式，并在位串上进行随机变异。</a:t>
            </a:r>
            <a:endParaRPr lang="en-US" altLang="zh-CN" dirty="0"/>
          </a:p>
          <a:p>
            <a:endParaRPr lang="en-US" altLang="zh-CN" dirty="0"/>
          </a:p>
          <a:p>
            <a:r>
              <a:rPr lang="zh-CN" altLang="en-US" dirty="0"/>
              <a:t>遗传算法借鉴的生物进化的</a:t>
            </a:r>
            <a:r>
              <a:rPr lang="en-US" dirty="0"/>
              <a:t>3</a:t>
            </a:r>
            <a:r>
              <a:rPr lang="zh-CN" altLang="en-US" dirty="0"/>
              <a:t>个基本原则</a:t>
            </a:r>
            <a:r>
              <a:rPr lang="en-US" dirty="0"/>
              <a:t>——</a:t>
            </a:r>
            <a:r>
              <a:rPr lang="zh-CN" altLang="en-US" dirty="0"/>
              <a:t>适者生存、两性繁衍及突变，分别对应遗传算法的</a:t>
            </a:r>
            <a:r>
              <a:rPr lang="en-US" dirty="0"/>
              <a:t>3</a:t>
            </a:r>
            <a:r>
              <a:rPr lang="zh-CN" altLang="en-US" dirty="0"/>
              <a:t>个基本算子：选择、交叉和突变。</a:t>
            </a:r>
            <a:endParaRPr lang="en-US" altLang="zh-CN" dirty="0"/>
          </a:p>
          <a:p>
            <a:endParaRPr lang="en-US" altLang="zh-CN" dirty="0"/>
          </a:p>
          <a:p>
            <a:r>
              <a:rPr lang="zh-CN" altLang="en-US" dirty="0"/>
              <a:t>遗传算法维护一个由竞争假设组成的多样化总体，而其每一次迭代选出总体中适应度最高的成员来产生后代，替代总体中适应度最差的成员。</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115616" y="1052736"/>
            <a:ext cx="6771249" cy="4739875"/>
          </a:xfrm>
          <a:prstGeom prst="rect">
            <a:avLst/>
          </a:prstGeom>
        </p:spPr>
      </p:pic>
      <p:sp>
        <p:nvSpPr>
          <p:cNvPr id="6" name="文本框 5"/>
          <p:cNvSpPr txBox="1"/>
          <p:nvPr/>
        </p:nvSpPr>
        <p:spPr>
          <a:xfrm>
            <a:off x="6912943" y="1645244"/>
            <a:ext cx="1800200" cy="923330"/>
          </a:xfrm>
          <a:prstGeom prst="rect">
            <a:avLst/>
          </a:prstGeom>
          <a:noFill/>
          <a:ln>
            <a:solidFill>
              <a:srgbClr val="FF0000"/>
            </a:solidFill>
          </a:ln>
        </p:spPr>
        <p:txBody>
          <a:bodyPr wrap="square" rtlCol="0">
            <a:spAutoFit/>
          </a:bodyPr>
          <a:lstStyle/>
          <a:p>
            <a:r>
              <a:rPr lang="zh-CN" altLang="en-US" dirty="0"/>
              <a:t>机器学习做分子结构组合功能预测。</a:t>
            </a:r>
          </a:p>
        </p:txBody>
      </p:sp>
      <p:sp>
        <p:nvSpPr>
          <p:cNvPr id="7" name="椭圆 6"/>
          <p:cNvSpPr/>
          <p:nvPr/>
        </p:nvSpPr>
        <p:spPr>
          <a:xfrm>
            <a:off x="4366740" y="1700808"/>
            <a:ext cx="3013571" cy="19442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577381"/>
      </p:ext>
    </p:extLst>
  </p:cSld>
  <p:clrMapOvr>
    <a:masterClrMapping/>
  </p:clrMapOvr>
  <p:transition>
    <p:blinds dir="vert"/>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5.4.7</a:t>
            </a:r>
            <a:r>
              <a:rPr lang="zh-CN" altLang="en-US" dirty="0"/>
              <a:t>增强学习 （</a:t>
            </a:r>
            <a:r>
              <a:rPr lang="en-US" altLang="zh-CN" dirty="0"/>
              <a:t>Reinforcement Learning</a:t>
            </a:r>
            <a:r>
              <a:rPr lang="zh-CN" altLang="en-US" dirty="0"/>
              <a:t>）</a:t>
            </a:r>
          </a:p>
        </p:txBody>
      </p:sp>
      <p:sp>
        <p:nvSpPr>
          <p:cNvPr id="3" name="内容占位符 2"/>
          <p:cNvSpPr>
            <a:spLocks noGrp="1"/>
          </p:cNvSpPr>
          <p:nvPr>
            <p:ph idx="1"/>
          </p:nvPr>
        </p:nvSpPr>
        <p:spPr/>
        <p:txBody>
          <a:bodyPr/>
          <a:lstStyle/>
          <a:p>
            <a:r>
              <a:rPr lang="zh-CN" altLang="en-US" b="1" dirty="0"/>
              <a:t>增强学习</a:t>
            </a:r>
            <a:r>
              <a:rPr lang="zh-CN" altLang="en-US" dirty="0"/>
              <a:t>主要研究的是</a:t>
            </a:r>
            <a:r>
              <a:rPr lang="zh-CN" altLang="en-US" u="sng" dirty="0"/>
              <a:t>如何协助自治</a:t>
            </a:r>
            <a:r>
              <a:rPr lang="en-US" u="sng" dirty="0"/>
              <a:t>Agent</a:t>
            </a:r>
            <a:r>
              <a:rPr lang="zh-CN" altLang="en-US" u="sng" dirty="0"/>
              <a:t>（或机器人）的学习活动</a:t>
            </a:r>
            <a:r>
              <a:rPr lang="zh-CN" altLang="en-US" dirty="0"/>
              <a:t>，进而达到</a:t>
            </a:r>
            <a:r>
              <a:rPr lang="zh-CN" altLang="en-US" u="sng" dirty="0"/>
              <a:t>选择最优动作的目的</a:t>
            </a:r>
            <a:r>
              <a:rPr lang="zh-CN" altLang="en-US" dirty="0"/>
              <a:t>。</a:t>
            </a:r>
            <a:endParaRPr lang="en-US" altLang="zh-CN" dirty="0"/>
          </a:p>
          <a:p>
            <a:r>
              <a:rPr lang="zh-CN" altLang="en-US" dirty="0"/>
              <a:t>增强学习中讨论的</a:t>
            </a:r>
            <a:r>
              <a:rPr lang="en-US" u="sng" dirty="0"/>
              <a:t>Agent</a:t>
            </a:r>
            <a:r>
              <a:rPr lang="zh-CN" altLang="en-US" u="sng" dirty="0"/>
              <a:t>需要具备与环境的交互能力</a:t>
            </a:r>
            <a:r>
              <a:rPr lang="zh-CN" altLang="en-US" dirty="0"/>
              <a:t>和自治能力，</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45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3714744" y="5786454"/>
            <a:ext cx="157163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-20 Agent</a:t>
            </a:r>
            <a:endParaRPr lang="zh-CN" altLang="en-US" dirty="0"/>
          </a:p>
        </p:txBody>
      </p:sp>
      <p:pic>
        <p:nvPicPr>
          <p:cNvPr id="5" name="Picture 2"/>
          <p:cNvPicPr>
            <a:picLocks noChangeAspect="1" noChangeArrowheads="1"/>
          </p:cNvPicPr>
          <p:nvPr/>
        </p:nvPicPr>
        <p:blipFill>
          <a:blip r:embed="rId2"/>
          <a:srcRect/>
          <a:stretch>
            <a:fillRect/>
          </a:stretch>
        </p:blipFill>
        <p:spPr bwMode="auto">
          <a:xfrm>
            <a:off x="1571604" y="3071810"/>
            <a:ext cx="5962650" cy="2571750"/>
          </a:xfrm>
          <a:prstGeom prst="rect">
            <a:avLst/>
          </a:prstGeom>
          <a:noFill/>
          <a:ln w="9525">
            <a:noFill/>
            <a:miter lim="800000"/>
            <a:headEnd/>
            <a:tailEnd/>
          </a:ln>
          <a:effectLst/>
        </p:spPr>
      </p:pic>
    </p:spTree>
    <p:extLst>
      <p:ext uri="{BB962C8B-B14F-4D97-AF65-F5344CB8AC3E}">
        <p14:creationId xmlns:p14="http://schemas.microsoft.com/office/powerpoint/2010/main" val="665337267"/>
      </p:ext>
    </p:extLst>
  </p:cSld>
  <p:clrMapOvr>
    <a:masterClrMapping/>
  </p:clrMapOvr>
  <p:transition>
    <p:blinds dir="vert"/>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00175"/>
            <a:ext cx="7605738" cy="4762910"/>
          </a:xfrm>
        </p:spPr>
        <p:txBody>
          <a:bodyPr/>
          <a:lstStyle/>
          <a:p>
            <a:pPr lvl="0"/>
            <a:r>
              <a:rPr lang="zh-CN" altLang="en-US" b="1" dirty="0"/>
              <a:t>状态</a:t>
            </a:r>
            <a:r>
              <a:rPr lang="zh-CN" altLang="en-US" dirty="0"/>
              <a:t>：通常，将一</a:t>
            </a:r>
            <a:r>
              <a:rPr lang="zh-CN" altLang="en-US" u="sng" dirty="0"/>
              <a:t>个</a:t>
            </a:r>
            <a:r>
              <a:rPr lang="en-US" u="sng" dirty="0"/>
              <a:t>Agent</a:t>
            </a:r>
            <a:r>
              <a:rPr lang="zh-CN" altLang="en-US" u="sng" dirty="0"/>
              <a:t>的生存环境被描述为某可能的状态集合</a:t>
            </a:r>
            <a:r>
              <a:rPr lang="en-US" i="1" u="sng" dirty="0"/>
              <a:t>S</a:t>
            </a:r>
            <a:r>
              <a:rPr lang="zh-CN" altLang="en-US" dirty="0"/>
              <a:t>。</a:t>
            </a:r>
          </a:p>
          <a:p>
            <a:pPr lvl="0"/>
            <a:r>
              <a:rPr lang="zh-CN" altLang="en-US" b="1" dirty="0"/>
              <a:t>动作</a:t>
            </a:r>
            <a:r>
              <a:rPr lang="zh-CN" altLang="en-US" dirty="0"/>
              <a:t>：</a:t>
            </a:r>
            <a:r>
              <a:rPr lang="en-US" dirty="0"/>
              <a:t>Agent</a:t>
            </a:r>
            <a:r>
              <a:rPr lang="zh-CN" altLang="en-US" u="sng" dirty="0"/>
              <a:t>可执行的可能动作集合</a:t>
            </a:r>
            <a:r>
              <a:rPr lang="en-US" i="1" u="sng" dirty="0"/>
              <a:t>A</a:t>
            </a:r>
            <a:r>
              <a:rPr lang="zh-CN" altLang="en-US" dirty="0"/>
              <a:t>。</a:t>
            </a:r>
          </a:p>
          <a:p>
            <a:pPr lvl="0"/>
            <a:r>
              <a:rPr lang="zh-CN" altLang="en-US" b="1" dirty="0"/>
              <a:t>回报</a:t>
            </a:r>
            <a:r>
              <a:rPr lang="zh-CN" altLang="en-US" dirty="0"/>
              <a:t>：当</a:t>
            </a:r>
            <a:r>
              <a:rPr lang="zh-CN" altLang="en-US" u="sng" dirty="0"/>
              <a:t>在</a:t>
            </a:r>
            <a:r>
              <a:rPr lang="zh-CN" altLang="en-US" b="1" u="sng" dirty="0"/>
              <a:t>状态</a:t>
            </a:r>
            <a:r>
              <a:rPr lang="en-US" b="1" i="1" u="sng" dirty="0" err="1"/>
              <a:t>s</a:t>
            </a:r>
            <a:r>
              <a:rPr lang="en-US" b="1" i="1" u="sng" baseline="-25000" dirty="0" err="1"/>
              <a:t>t</a:t>
            </a:r>
            <a:r>
              <a:rPr lang="zh-CN" altLang="en-US" b="1" u="sng" dirty="0"/>
              <a:t>下执行动作</a:t>
            </a:r>
            <a:r>
              <a:rPr lang="en-US" b="1" i="1" u="sng" dirty="0"/>
              <a:t>a</a:t>
            </a:r>
            <a:r>
              <a:rPr lang="en-US" b="1" i="1" u="sng" baseline="-25000" dirty="0"/>
              <a:t>t</a:t>
            </a:r>
            <a:r>
              <a:rPr lang="zh-CN" altLang="en-US" b="1" u="sng" dirty="0"/>
              <a:t>时</a:t>
            </a:r>
            <a:r>
              <a:rPr lang="zh-CN" altLang="en-US" dirty="0"/>
              <a:t>，</a:t>
            </a:r>
            <a:r>
              <a:rPr lang="en-US" dirty="0"/>
              <a:t>Agent</a:t>
            </a:r>
            <a:r>
              <a:rPr lang="zh-CN" altLang="en-US" dirty="0"/>
              <a:t>收到的一</a:t>
            </a:r>
            <a:r>
              <a:rPr lang="zh-CN" altLang="en-US" u="sng" dirty="0">
                <a:solidFill>
                  <a:srgbClr val="FF0000"/>
                </a:solidFill>
              </a:rPr>
              <a:t>个实值回报</a:t>
            </a:r>
            <a:r>
              <a:rPr lang="en-US" i="1" u="sng" dirty="0" err="1">
                <a:solidFill>
                  <a:srgbClr val="FF0000"/>
                </a:solidFill>
              </a:rPr>
              <a:t>r</a:t>
            </a:r>
            <a:r>
              <a:rPr lang="en-US" i="1" u="sng" baseline="-25000" dirty="0" err="1">
                <a:solidFill>
                  <a:srgbClr val="FF0000"/>
                </a:solidFill>
              </a:rPr>
              <a:t>t</a:t>
            </a:r>
            <a:r>
              <a:rPr lang="zh-CN" altLang="en-US" dirty="0"/>
              <a:t>，表示此状态</a:t>
            </a:r>
            <a:r>
              <a:rPr lang="en-US" dirty="0"/>
              <a:t>-</a:t>
            </a:r>
            <a:r>
              <a:rPr lang="zh-CN" altLang="en-US" dirty="0"/>
              <a:t>动作转换的立即值。</a:t>
            </a:r>
          </a:p>
          <a:p>
            <a:pPr lvl="0"/>
            <a:r>
              <a:rPr lang="zh-CN" altLang="en-US" b="1" dirty="0"/>
              <a:t>学习任务</a:t>
            </a:r>
            <a:r>
              <a:rPr lang="zh-CN" altLang="en-US" dirty="0"/>
              <a:t>：</a:t>
            </a:r>
            <a:r>
              <a:rPr lang="en-US" dirty="0"/>
              <a:t>Agent</a:t>
            </a:r>
            <a:r>
              <a:rPr lang="zh-CN" altLang="en-US" dirty="0"/>
              <a:t>的任务是</a:t>
            </a:r>
            <a:r>
              <a:rPr lang="zh-CN" altLang="en-US" b="1" u="sng" dirty="0">
                <a:solidFill>
                  <a:srgbClr val="FF0000"/>
                </a:solidFill>
              </a:rPr>
              <a:t>学习一个控制策略</a:t>
            </a:r>
            <a:r>
              <a:rPr lang="en-US" b="1" i="1" u="sng" dirty="0">
                <a:solidFill>
                  <a:srgbClr val="FF0000"/>
                </a:solidFill>
              </a:rPr>
              <a:t>π</a:t>
            </a:r>
            <a:r>
              <a:rPr lang="en-US" b="1" u="sng" dirty="0">
                <a:solidFill>
                  <a:srgbClr val="FF0000"/>
                </a:solidFill>
              </a:rPr>
              <a:t>:</a:t>
            </a:r>
            <a:r>
              <a:rPr lang="en-US" b="1" i="1" u="sng" dirty="0">
                <a:solidFill>
                  <a:srgbClr val="FF0000"/>
                </a:solidFill>
              </a:rPr>
              <a:t>S</a:t>
            </a:r>
            <a:r>
              <a:rPr lang="en-US" b="1" u="sng" dirty="0">
                <a:solidFill>
                  <a:srgbClr val="FF0000"/>
                </a:solidFill>
              </a:rPr>
              <a:t>→</a:t>
            </a:r>
            <a:r>
              <a:rPr lang="en-US" b="1" i="1" u="sng" dirty="0">
                <a:solidFill>
                  <a:srgbClr val="FF0000"/>
                </a:solidFill>
              </a:rPr>
              <a:t>A</a:t>
            </a:r>
            <a:r>
              <a:rPr lang="zh-CN" altLang="en-US" u="sng" dirty="0"/>
              <a:t>，</a:t>
            </a:r>
            <a:r>
              <a:rPr lang="zh-CN" altLang="en-US" b="1" u="sng" dirty="0">
                <a:solidFill>
                  <a:srgbClr val="FF0000"/>
                </a:solidFill>
              </a:rPr>
              <a:t>使回报总和的期望值最大</a:t>
            </a:r>
            <a:r>
              <a:rPr lang="zh-CN" altLang="en-US" dirty="0"/>
              <a:t>，其中</a:t>
            </a:r>
            <a:r>
              <a:rPr lang="zh-CN" altLang="en-US" u="sng" dirty="0"/>
              <a:t>后面的回报值随着他们的延迟</a:t>
            </a:r>
            <a:r>
              <a:rPr lang="zh-CN" altLang="en-US" i="1" u="sng" dirty="0">
                <a:solidFill>
                  <a:srgbClr val="FF0000"/>
                </a:solidFill>
              </a:rPr>
              <a:t>指数减小</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extLst>
      <p:ext uri="{BB962C8B-B14F-4D97-AF65-F5344CB8AC3E}">
        <p14:creationId xmlns:p14="http://schemas.microsoft.com/office/powerpoint/2010/main" val="348340126"/>
      </p:ext>
    </p:extLst>
  </p:cSld>
  <p:clrMapOvr>
    <a:masterClrMapping/>
  </p:clrMapOvr>
  <p:transition>
    <p:blinds dir="vert"/>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857232"/>
            <a:ext cx="8072494" cy="5236064"/>
          </a:xfrm>
        </p:spPr>
        <p:txBody>
          <a:bodyPr>
            <a:normAutofit lnSpcReduction="10000"/>
          </a:bodyPr>
          <a:lstStyle/>
          <a:p>
            <a:pPr marL="0" indent="0">
              <a:buNone/>
            </a:pPr>
            <a:r>
              <a:rPr lang="zh-CN" altLang="en-US" b="1" u="sng" dirty="0"/>
              <a:t>控制策略的学习问题</a:t>
            </a:r>
            <a:r>
              <a:rPr lang="zh-CN" altLang="en-US" dirty="0"/>
              <a:t>形式化表示方法有多种，其中</a:t>
            </a:r>
            <a:r>
              <a:rPr lang="zh-CN" altLang="en-US" b="1" dirty="0">
                <a:solidFill>
                  <a:srgbClr val="FF0000"/>
                </a:solidFill>
              </a:rPr>
              <a:t>最常用</a:t>
            </a:r>
            <a:r>
              <a:rPr lang="zh-CN" altLang="en-US" dirty="0"/>
              <a:t>的是</a:t>
            </a:r>
            <a:r>
              <a:rPr lang="zh-CN" altLang="en-US" b="1" u="sng" dirty="0">
                <a:solidFill>
                  <a:srgbClr val="FF0000"/>
                </a:solidFill>
              </a:rPr>
              <a:t>基于马尔可夫决策过程</a:t>
            </a:r>
            <a:r>
              <a:rPr lang="zh-CN" altLang="en-US" dirty="0"/>
              <a:t>定义方法。在</a:t>
            </a:r>
            <a:r>
              <a:rPr lang="zh-CN" altLang="en-US" b="1" dirty="0"/>
              <a:t>马尔可夫决策过程（</a:t>
            </a:r>
            <a:r>
              <a:rPr lang="en-US" b="1" dirty="0"/>
              <a:t>Markov decision process</a:t>
            </a:r>
            <a:r>
              <a:rPr lang="zh-CN" altLang="en-US" b="1" dirty="0"/>
              <a:t>，</a:t>
            </a:r>
            <a:r>
              <a:rPr lang="en-US" b="1" dirty="0"/>
              <a:t>MDP</a:t>
            </a:r>
            <a:r>
              <a:rPr lang="zh-CN" altLang="en-US" b="1" dirty="0"/>
              <a:t>）</a:t>
            </a:r>
            <a:r>
              <a:rPr lang="zh-CN" altLang="en-US" dirty="0"/>
              <a:t>中</a:t>
            </a:r>
            <a:r>
              <a:rPr lang="en-US" dirty="0"/>
              <a:t>Agent </a:t>
            </a:r>
            <a:r>
              <a:rPr lang="zh-CN" altLang="en-US" dirty="0"/>
              <a:t>可感知到其环境的不</a:t>
            </a:r>
            <a:r>
              <a:rPr lang="zh-CN" altLang="en-US" b="1" u="sng" dirty="0"/>
              <a:t>同状态集合</a:t>
            </a:r>
            <a:r>
              <a:rPr lang="en-US" b="1" i="1" u="sng" dirty="0"/>
              <a:t>S</a:t>
            </a:r>
            <a:r>
              <a:rPr lang="zh-CN" altLang="en-US" dirty="0"/>
              <a:t>，并且有</a:t>
            </a:r>
            <a:r>
              <a:rPr lang="zh-CN" altLang="en-US" b="1" u="sng" dirty="0"/>
              <a:t>它可执行的动作集合</a:t>
            </a:r>
            <a:r>
              <a:rPr lang="en-US" b="1" i="1" u="sng" dirty="0"/>
              <a:t>A</a:t>
            </a:r>
            <a:r>
              <a:rPr lang="zh-CN" altLang="en-US" dirty="0"/>
              <a:t>。</a:t>
            </a:r>
          </a:p>
          <a:p>
            <a:pPr lvl="0"/>
            <a:r>
              <a:rPr lang="zh-CN" altLang="en-US" dirty="0"/>
              <a:t>在每个离散时间步</a:t>
            </a:r>
            <a:r>
              <a:rPr lang="en-US" i="1" dirty="0"/>
              <a:t>t</a:t>
            </a:r>
            <a:r>
              <a:rPr lang="zh-CN" altLang="en-US" dirty="0"/>
              <a:t>，</a:t>
            </a:r>
            <a:r>
              <a:rPr lang="en-US" dirty="0"/>
              <a:t>Agent </a:t>
            </a:r>
            <a:r>
              <a:rPr lang="zh-CN" altLang="en-US" dirty="0"/>
              <a:t>感知到</a:t>
            </a:r>
            <a:r>
              <a:rPr lang="zh-CN" altLang="en-US" dirty="0">
                <a:solidFill>
                  <a:srgbClr val="FF0000"/>
                </a:solidFill>
              </a:rPr>
              <a:t>当前状态</a:t>
            </a:r>
            <a:r>
              <a:rPr lang="en-US" i="1" dirty="0" err="1">
                <a:solidFill>
                  <a:srgbClr val="FF0000"/>
                </a:solidFill>
              </a:rPr>
              <a:t>s</a:t>
            </a:r>
            <a:r>
              <a:rPr lang="en-US" i="1" baseline="-25000" dirty="0" err="1">
                <a:solidFill>
                  <a:srgbClr val="FF0000"/>
                </a:solidFill>
              </a:rPr>
              <a:t>t</a:t>
            </a:r>
            <a:r>
              <a:rPr lang="en-US" dirty="0">
                <a:solidFill>
                  <a:srgbClr val="FF0000"/>
                </a:solidFill>
              </a:rPr>
              <a:t> </a:t>
            </a:r>
            <a:r>
              <a:rPr lang="zh-CN" altLang="en-US" dirty="0"/>
              <a:t>，选择</a:t>
            </a:r>
            <a:r>
              <a:rPr lang="zh-CN" altLang="en-US" dirty="0">
                <a:solidFill>
                  <a:srgbClr val="FF0000"/>
                </a:solidFill>
              </a:rPr>
              <a:t>当前动作</a:t>
            </a:r>
            <a:r>
              <a:rPr lang="en-US" i="1" dirty="0">
                <a:solidFill>
                  <a:srgbClr val="FF0000"/>
                </a:solidFill>
              </a:rPr>
              <a:t>a</a:t>
            </a:r>
            <a:r>
              <a:rPr lang="en-US" i="1" baseline="-25000" dirty="0">
                <a:solidFill>
                  <a:srgbClr val="FF0000"/>
                </a:solidFill>
              </a:rPr>
              <a:t>t</a:t>
            </a:r>
            <a:r>
              <a:rPr lang="en-US" dirty="0">
                <a:solidFill>
                  <a:srgbClr val="FF0000"/>
                </a:solidFill>
              </a:rPr>
              <a:t> </a:t>
            </a:r>
            <a:r>
              <a:rPr lang="zh-CN" altLang="en-US" dirty="0"/>
              <a:t>并执行它。</a:t>
            </a:r>
          </a:p>
          <a:p>
            <a:pPr lvl="0"/>
            <a:r>
              <a:rPr lang="zh-CN" altLang="en-US" u="sng" dirty="0"/>
              <a:t>环境将响应此</a:t>
            </a:r>
            <a:r>
              <a:rPr lang="en-US" u="sng" dirty="0"/>
              <a:t>Agen</a:t>
            </a:r>
            <a:r>
              <a:rPr lang="en-US" dirty="0"/>
              <a:t>t</a:t>
            </a:r>
            <a:r>
              <a:rPr lang="zh-CN" altLang="en-US" dirty="0"/>
              <a:t>，并</a:t>
            </a:r>
            <a:r>
              <a:rPr lang="zh-CN" altLang="en-US" u="sng" dirty="0"/>
              <a:t>给出回报 </a:t>
            </a:r>
            <a:r>
              <a:rPr lang="en-US" i="1" u="sng" dirty="0" err="1">
                <a:solidFill>
                  <a:srgbClr val="FF0000"/>
                </a:solidFill>
              </a:rPr>
              <a:t>r</a:t>
            </a:r>
            <a:r>
              <a:rPr lang="en-US" i="1" u="sng" baseline="-25000" dirty="0" err="1">
                <a:solidFill>
                  <a:srgbClr val="FF0000"/>
                </a:solidFill>
              </a:rPr>
              <a:t>t</a:t>
            </a:r>
            <a:r>
              <a:rPr lang="en-US" u="sng" dirty="0"/>
              <a:t>=</a:t>
            </a:r>
            <a:r>
              <a:rPr lang="en-US" i="1" u="sng" dirty="0">
                <a:solidFill>
                  <a:srgbClr val="FF0000"/>
                </a:solidFill>
              </a:rPr>
              <a:t>r</a:t>
            </a:r>
            <a:r>
              <a:rPr lang="en-US" u="sng" dirty="0"/>
              <a:t>(</a:t>
            </a:r>
            <a:r>
              <a:rPr lang="en-US" i="1" u="sng" dirty="0" err="1"/>
              <a:t>s</a:t>
            </a:r>
            <a:r>
              <a:rPr lang="en-US" i="1" u="sng" baseline="-25000" dirty="0" err="1"/>
              <a:t>t</a:t>
            </a:r>
            <a:r>
              <a:rPr lang="en-US" u="sng" dirty="0"/>
              <a:t>, </a:t>
            </a:r>
            <a:r>
              <a:rPr lang="en-US" i="1" u="sng" dirty="0"/>
              <a:t>a</a:t>
            </a:r>
            <a:r>
              <a:rPr lang="en-US" i="1" u="sng" baseline="-25000" dirty="0"/>
              <a:t>t</a:t>
            </a:r>
            <a:r>
              <a:rPr lang="en-US" u="sng" dirty="0"/>
              <a:t>)</a:t>
            </a:r>
            <a:r>
              <a:rPr lang="zh-CN" altLang="en-US" dirty="0"/>
              <a:t>，并产生一个</a:t>
            </a:r>
            <a:r>
              <a:rPr lang="zh-CN" altLang="en-US" u="sng" dirty="0"/>
              <a:t>后继状态</a:t>
            </a:r>
            <a:r>
              <a:rPr lang="en-US" i="1" u="sng" dirty="0">
                <a:solidFill>
                  <a:srgbClr val="FF0000"/>
                </a:solidFill>
              </a:rPr>
              <a:t>S</a:t>
            </a:r>
            <a:r>
              <a:rPr lang="en-US" i="1" u="sng" baseline="-25000" dirty="0">
                <a:solidFill>
                  <a:srgbClr val="FF0000"/>
                </a:solidFill>
              </a:rPr>
              <a:t>t</a:t>
            </a:r>
            <a:r>
              <a:rPr lang="en-US" u="sng" baseline="-25000" dirty="0">
                <a:solidFill>
                  <a:srgbClr val="FF0000"/>
                </a:solidFill>
              </a:rPr>
              <a:t>+1</a:t>
            </a:r>
            <a:r>
              <a:rPr lang="en-US" u="sng" dirty="0"/>
              <a:t>=</a:t>
            </a:r>
            <a:r>
              <a:rPr lang="en-US" i="1" u="sng" dirty="0">
                <a:solidFill>
                  <a:srgbClr val="FF0000"/>
                </a:solidFill>
              </a:rPr>
              <a:t>δ</a:t>
            </a:r>
            <a:r>
              <a:rPr lang="en-US" u="sng" dirty="0"/>
              <a:t>(</a:t>
            </a:r>
            <a:r>
              <a:rPr lang="en-US" i="1" u="sng" dirty="0" err="1"/>
              <a:t>s</a:t>
            </a:r>
            <a:r>
              <a:rPr lang="en-US" i="1" u="sng" baseline="-25000" dirty="0" err="1"/>
              <a:t>t</a:t>
            </a:r>
            <a:r>
              <a:rPr lang="en-US" u="sng" dirty="0"/>
              <a:t>, </a:t>
            </a:r>
            <a:r>
              <a:rPr lang="en-US" i="1" u="sng" dirty="0"/>
              <a:t>a</a:t>
            </a:r>
            <a:r>
              <a:rPr lang="en-US" i="1" u="sng" baseline="-25000" dirty="0"/>
              <a:t>t</a:t>
            </a:r>
            <a:r>
              <a:rPr lang="en-US" u="sng" dirty="0"/>
              <a:t>)</a:t>
            </a:r>
            <a:r>
              <a:rPr lang="zh-CN" altLang="en-US" dirty="0"/>
              <a:t>。</a:t>
            </a:r>
            <a:endParaRPr lang="en-US" altLang="zh-CN" dirty="0"/>
          </a:p>
          <a:p>
            <a:pPr lvl="0">
              <a:lnSpc>
                <a:spcPct val="100000"/>
              </a:lnSpc>
            </a:pPr>
            <a:r>
              <a:rPr lang="zh-CN" altLang="en-US" dirty="0"/>
              <a:t>函数</a:t>
            </a:r>
            <a:r>
              <a:rPr lang="en-US" i="1" dirty="0">
                <a:solidFill>
                  <a:srgbClr val="FF0000"/>
                </a:solidFill>
              </a:rPr>
              <a:t>δ</a:t>
            </a:r>
            <a:r>
              <a:rPr lang="zh-CN" altLang="en-US" dirty="0"/>
              <a:t>和</a:t>
            </a:r>
            <a:r>
              <a:rPr lang="en-US" i="1" dirty="0">
                <a:solidFill>
                  <a:srgbClr val="FF0000"/>
                </a:solidFill>
              </a:rPr>
              <a:t>r</a:t>
            </a:r>
            <a:r>
              <a:rPr lang="zh-CN" altLang="en-US" dirty="0"/>
              <a:t>是环境的一部分，</a:t>
            </a:r>
            <a:r>
              <a:rPr lang="en-US" dirty="0"/>
              <a:t>Agent </a:t>
            </a:r>
            <a:r>
              <a:rPr lang="zh-CN" altLang="en-US" dirty="0"/>
              <a:t>不必知道（但实际上能感知到）。在</a:t>
            </a:r>
            <a:r>
              <a:rPr lang="en-US" dirty="0"/>
              <a:t>MDP</a:t>
            </a:r>
            <a:r>
              <a:rPr lang="zh-CN" altLang="en-US" dirty="0"/>
              <a:t>中，函数</a:t>
            </a:r>
            <a:r>
              <a:rPr lang="en-US" i="1" dirty="0">
                <a:solidFill>
                  <a:srgbClr val="FF0000"/>
                </a:solidFill>
              </a:rPr>
              <a:t>δ</a:t>
            </a:r>
            <a:r>
              <a:rPr lang="en-US" dirty="0"/>
              <a:t>(</a:t>
            </a:r>
            <a:r>
              <a:rPr lang="en-US" i="1" dirty="0" err="1"/>
              <a:t>s</a:t>
            </a:r>
            <a:r>
              <a:rPr lang="en-US" i="1" baseline="-25000" dirty="0" err="1"/>
              <a:t>t</a:t>
            </a:r>
            <a:r>
              <a:rPr lang="en-US" dirty="0"/>
              <a:t>, </a:t>
            </a:r>
            <a:r>
              <a:rPr lang="en-US" i="1" dirty="0"/>
              <a:t>a</a:t>
            </a:r>
            <a:r>
              <a:rPr lang="en-US" i="1" baseline="-25000" dirty="0"/>
              <a:t>t</a:t>
            </a:r>
            <a:r>
              <a:rPr lang="en-US" dirty="0"/>
              <a:t>)</a:t>
            </a:r>
            <a:r>
              <a:rPr lang="zh-CN" altLang="en-US" dirty="0"/>
              <a:t>和</a:t>
            </a:r>
            <a:r>
              <a:rPr lang="en-US" i="1" dirty="0">
                <a:solidFill>
                  <a:srgbClr val="FF0000"/>
                </a:solidFill>
              </a:rPr>
              <a:t>r</a:t>
            </a:r>
            <a:r>
              <a:rPr lang="en-US" dirty="0"/>
              <a:t>(</a:t>
            </a:r>
            <a:r>
              <a:rPr lang="en-US" i="1" dirty="0" err="1"/>
              <a:t>s</a:t>
            </a:r>
            <a:r>
              <a:rPr lang="en-US" i="1" baseline="-25000" dirty="0" err="1"/>
              <a:t>t</a:t>
            </a:r>
            <a:r>
              <a:rPr lang="en-US" dirty="0"/>
              <a:t>, </a:t>
            </a:r>
            <a:r>
              <a:rPr lang="en-US" i="1" dirty="0"/>
              <a:t>a</a:t>
            </a:r>
            <a:r>
              <a:rPr lang="en-US" i="1" baseline="-25000" dirty="0"/>
              <a:t>t</a:t>
            </a:r>
            <a:r>
              <a:rPr lang="en-US" dirty="0"/>
              <a:t>)</a:t>
            </a:r>
            <a:r>
              <a:rPr lang="zh-CN" altLang="en-US" b="1" u="sng" dirty="0">
                <a:solidFill>
                  <a:srgbClr val="FF0000"/>
                </a:solidFill>
              </a:rPr>
              <a:t>只依赖于当前状态和动作</a:t>
            </a:r>
            <a:r>
              <a:rPr lang="zh-CN" altLang="en-US" dirty="0"/>
              <a:t>，而</a:t>
            </a:r>
            <a:r>
              <a:rPr lang="zh-CN" altLang="en-US" u="sng" dirty="0">
                <a:solidFill>
                  <a:srgbClr val="FF0000"/>
                </a:solidFill>
              </a:rPr>
              <a:t>不依赖于以前的状态和动作</a:t>
            </a:r>
            <a:r>
              <a:rPr lang="zh-CN" altLang="en-US" dirty="0">
                <a:solidFill>
                  <a:srgbClr val="FF0000"/>
                </a:solidFill>
              </a:rPr>
              <a:t>（这个假设非常重要）</a:t>
            </a:r>
            <a:r>
              <a:rPr lang="zh-CN" altLang="en-US" dirty="0"/>
              <a:t>。</a:t>
            </a:r>
            <a:endParaRPr lang="en-US" altLang="zh-CN" dirty="0"/>
          </a:p>
          <a:p>
            <a:pPr lvl="0">
              <a:lnSpc>
                <a:spcPct val="100000"/>
              </a:lnSpc>
            </a:pPr>
            <a:endParaRPr lang="zh-CN" altLang="en-US" dirty="0"/>
          </a:p>
          <a:p>
            <a:r>
              <a:rPr lang="en-US" dirty="0"/>
              <a:t>Agent</a:t>
            </a:r>
            <a:r>
              <a:rPr lang="zh-CN" altLang="en-US" dirty="0"/>
              <a:t>的任务是学习一个策略</a:t>
            </a:r>
            <a:r>
              <a:rPr lang="en-US" i="1" dirty="0"/>
              <a:t>π</a:t>
            </a:r>
            <a:r>
              <a:rPr lang="en-US" dirty="0"/>
              <a:t>:</a:t>
            </a:r>
            <a:r>
              <a:rPr lang="en-US" i="1" dirty="0"/>
              <a:t>S</a:t>
            </a:r>
            <a:r>
              <a:rPr lang="en-US" dirty="0"/>
              <a:t>→</a:t>
            </a:r>
            <a:r>
              <a:rPr lang="en-US" i="1" dirty="0"/>
              <a:t>A</a:t>
            </a:r>
            <a:r>
              <a:rPr lang="zh-CN" altLang="en-US" dirty="0"/>
              <a:t>，以</a:t>
            </a:r>
            <a:r>
              <a:rPr lang="zh-CN" altLang="en-US" b="1" u="sng" dirty="0"/>
              <a:t>基于当前观察到的状态</a:t>
            </a:r>
            <a:r>
              <a:rPr lang="en-US" b="1" i="1" u="sng" dirty="0" err="1"/>
              <a:t>s</a:t>
            </a:r>
            <a:r>
              <a:rPr lang="en-US" b="1" i="1" u="sng" baseline="-25000" dirty="0" err="1"/>
              <a:t>t</a:t>
            </a:r>
            <a:r>
              <a:rPr lang="zh-CN" altLang="en-US" b="1" u="sng" dirty="0"/>
              <a:t>选择下的一步动作</a:t>
            </a:r>
            <a:r>
              <a:rPr lang="en-US" b="1" i="1" u="sng" dirty="0"/>
              <a:t>a</a:t>
            </a:r>
            <a:r>
              <a:rPr lang="en-US" b="1" i="1" u="sng" baseline="-25000" dirty="0"/>
              <a:t>t</a:t>
            </a:r>
            <a:r>
              <a:rPr lang="zh-CN" altLang="en-US" dirty="0"/>
              <a:t>；即</a:t>
            </a:r>
            <a:r>
              <a:rPr lang="en-US" i="1" dirty="0"/>
              <a:t>π</a:t>
            </a:r>
            <a:r>
              <a:rPr lang="en-US" dirty="0"/>
              <a:t>(</a:t>
            </a:r>
            <a:r>
              <a:rPr lang="en-US" i="1" dirty="0" err="1"/>
              <a:t>s</a:t>
            </a:r>
            <a:r>
              <a:rPr lang="en-US" i="1" baseline="-25000" dirty="0" err="1"/>
              <a:t>t</a:t>
            </a:r>
            <a:r>
              <a:rPr lang="en-US" dirty="0"/>
              <a:t>)=</a:t>
            </a:r>
            <a:r>
              <a:rPr lang="en-US" i="1" dirty="0"/>
              <a:t>a</a:t>
            </a:r>
            <a:r>
              <a:rPr lang="en-US" i="1" baseline="-25000" dirty="0"/>
              <a:t>t</a:t>
            </a:r>
            <a:r>
              <a:rPr lang="zh-CN" altLang="en-US" dirty="0"/>
              <a:t>。</a:t>
            </a:r>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Tree>
    <p:extLst>
      <p:ext uri="{BB962C8B-B14F-4D97-AF65-F5344CB8AC3E}">
        <p14:creationId xmlns:p14="http://schemas.microsoft.com/office/powerpoint/2010/main" val="3585108659"/>
      </p:ext>
    </p:extLst>
  </p:cSld>
  <p:clrMapOvr>
    <a:masterClrMapping/>
  </p:clrMapOvr>
  <p:transition>
    <p:blinds dir="vert"/>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714356"/>
            <a:ext cx="8286808" cy="5522956"/>
          </a:xfrm>
        </p:spPr>
        <p:txBody>
          <a:bodyPr>
            <a:normAutofit/>
          </a:bodyPr>
          <a:lstStyle/>
          <a:p>
            <a:r>
              <a:rPr lang="zh-CN" altLang="en-US" dirty="0"/>
              <a:t>在机器学习中，</a:t>
            </a:r>
            <a:r>
              <a:rPr lang="zh-CN" altLang="en-US" b="1" u="sng" dirty="0">
                <a:solidFill>
                  <a:srgbClr val="FF0000"/>
                </a:solidFill>
              </a:rPr>
              <a:t>如何精确指定此</a:t>
            </a:r>
            <a:r>
              <a:rPr lang="en-US" b="1" u="sng" dirty="0">
                <a:solidFill>
                  <a:srgbClr val="FF0000"/>
                </a:solidFill>
              </a:rPr>
              <a:t>Agent</a:t>
            </a:r>
            <a:r>
              <a:rPr lang="zh-CN" altLang="en-US" b="1" u="sng" dirty="0">
                <a:solidFill>
                  <a:srgbClr val="FF0000"/>
                </a:solidFill>
              </a:rPr>
              <a:t>要学习的策略</a:t>
            </a:r>
            <a:r>
              <a:rPr lang="en-US" b="1" i="1" u="sng" dirty="0">
                <a:solidFill>
                  <a:srgbClr val="FF0000"/>
                </a:solidFill>
              </a:rPr>
              <a:t>π</a:t>
            </a:r>
            <a:r>
              <a:rPr lang="zh-CN" altLang="en-US" b="1" u="sng" dirty="0">
                <a:solidFill>
                  <a:srgbClr val="FF0000"/>
                </a:solidFill>
              </a:rPr>
              <a:t>是一个核心问题</a:t>
            </a:r>
            <a:r>
              <a:rPr lang="zh-CN" altLang="en-US" dirty="0"/>
              <a:t>。</a:t>
            </a:r>
            <a:endParaRPr lang="en-US" altLang="zh-CN" dirty="0"/>
          </a:p>
          <a:p>
            <a:r>
              <a:rPr lang="en-US" u="sng" dirty="0"/>
              <a:t>Q</a:t>
            </a:r>
            <a:r>
              <a:rPr lang="zh-CN" altLang="en-US" u="sng" dirty="0"/>
              <a:t>函数</a:t>
            </a:r>
            <a:r>
              <a:rPr lang="en-US" altLang="zh-CN" u="sng" dirty="0"/>
              <a:t>(</a:t>
            </a:r>
            <a:r>
              <a:rPr lang="en-US" altLang="zh-CN" b="1" dirty="0"/>
              <a:t>Q-learning</a:t>
            </a:r>
            <a:r>
              <a:rPr lang="en-US" altLang="zh-CN" u="sng" dirty="0"/>
              <a:t>)</a:t>
            </a:r>
            <a:r>
              <a:rPr lang="zh-CN" altLang="en-US" u="sng" dirty="0"/>
              <a:t>是最基本的方法之一</a:t>
            </a:r>
            <a:r>
              <a:rPr lang="zh-CN" altLang="en-US" dirty="0"/>
              <a:t>。表</a:t>
            </a:r>
            <a:r>
              <a:rPr lang="en-US" altLang="zh-CN" dirty="0"/>
              <a:t>5</a:t>
            </a:r>
            <a:r>
              <a:rPr lang="en-US" dirty="0"/>
              <a:t>-21(next slide)</a:t>
            </a:r>
            <a:r>
              <a:rPr lang="zh-CN" altLang="en-US" dirty="0"/>
              <a:t>给出了一种</a:t>
            </a:r>
            <a:r>
              <a:rPr lang="en-US" i="1" dirty="0"/>
              <a:t>Q</a:t>
            </a:r>
            <a:r>
              <a:rPr lang="zh-CN" altLang="en-US" dirty="0"/>
              <a:t>学习算法，其中</a:t>
            </a:r>
            <a:r>
              <a:rPr lang="en-US" dirty="0"/>
              <a:t>,Agent</a:t>
            </a:r>
            <a:r>
              <a:rPr lang="zh-CN" altLang="en-US" dirty="0"/>
              <a:t>估计的</a:t>
            </a:r>
            <a:r>
              <a:rPr lang="en-US" dirty="0"/>
              <a:t> </a:t>
            </a:r>
            <a:r>
              <a:rPr lang="zh-CN" altLang="en-US" dirty="0"/>
              <a:t>在极限时收敛到实际</a:t>
            </a:r>
            <a:r>
              <a:rPr lang="en-US" i="1" dirty="0"/>
              <a:t>Q</a:t>
            </a:r>
            <a:r>
              <a:rPr lang="zh-CN" altLang="en-US" dirty="0"/>
              <a:t>函数，</a:t>
            </a:r>
            <a:r>
              <a:rPr lang="zh-CN" altLang="en-US" u="sng" dirty="0">
                <a:solidFill>
                  <a:srgbClr val="FF0000"/>
                </a:solidFill>
              </a:rPr>
              <a:t>只要系统可被建模为一个确定性马尔可夫决策过程，回报函数</a:t>
            </a:r>
            <a:r>
              <a:rPr lang="en-US" i="1" u="sng" dirty="0">
                <a:solidFill>
                  <a:srgbClr val="FF0000"/>
                </a:solidFill>
              </a:rPr>
              <a:t>r</a:t>
            </a:r>
            <a:r>
              <a:rPr lang="zh-CN" altLang="en-US" u="sng" dirty="0">
                <a:solidFill>
                  <a:srgbClr val="FF0000"/>
                </a:solidFill>
              </a:rPr>
              <a:t>有界（收敛），</a:t>
            </a:r>
            <a:r>
              <a:rPr lang="zh-CN" altLang="en-US" u="sng" dirty="0"/>
              <a:t>并且动作的选择可使</a:t>
            </a:r>
            <a:r>
              <a:rPr lang="zh-CN" altLang="en-US" u="sng" dirty="0">
                <a:solidFill>
                  <a:srgbClr val="FF0000"/>
                </a:solidFill>
              </a:rPr>
              <a:t>每个状态</a:t>
            </a:r>
            <a:r>
              <a:rPr lang="en-US" u="sng" dirty="0">
                <a:solidFill>
                  <a:srgbClr val="FF0000"/>
                </a:solidFill>
              </a:rPr>
              <a:t>-</a:t>
            </a:r>
            <a:r>
              <a:rPr lang="zh-CN" altLang="en-US" u="sng" dirty="0">
                <a:solidFill>
                  <a:srgbClr val="FF0000"/>
                </a:solidFill>
              </a:rPr>
              <a:t>动作对被无限频率</a:t>
            </a:r>
            <a:r>
              <a:rPr lang="zh-CN" altLang="en-US" u="sng" dirty="0"/>
              <a:t>的访问</a:t>
            </a:r>
            <a:r>
              <a:rPr lang="zh-CN" altLang="en-US" dirty="0"/>
              <a:t>。在</a:t>
            </a:r>
            <a:r>
              <a:rPr lang="en-US" dirty="0"/>
              <a:t>Q</a:t>
            </a:r>
            <a:r>
              <a:rPr lang="zh-CN" altLang="en-US" dirty="0"/>
              <a:t>学习中，</a:t>
            </a:r>
            <a:r>
              <a:rPr lang="en-US" i="1" dirty="0"/>
              <a:t>π</a:t>
            </a:r>
            <a:r>
              <a:rPr lang="zh-CN" altLang="en-US" dirty="0"/>
              <a:t>的计算方法如下：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488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8833" name="Object 1"/>
          <p:cNvGraphicFramePr>
            <a:graphicFrameLocks noChangeAspect="1"/>
          </p:cNvGraphicFramePr>
          <p:nvPr/>
        </p:nvGraphicFramePr>
        <p:xfrm>
          <a:off x="2138397" y="3188225"/>
          <a:ext cx="2907216" cy="642942"/>
        </p:xfrm>
        <a:graphic>
          <a:graphicData uri="http://schemas.openxmlformats.org/presentationml/2006/ole">
            <mc:AlternateContent xmlns:mc="http://schemas.openxmlformats.org/markup-compatibility/2006">
              <mc:Choice xmlns:v="urn:schemas-microsoft-com:vml" Requires="v">
                <p:oleObj spid="_x0000_s23560" name="Equation" r:id="rId3" imgW="1447172" imgH="317362" progId="">
                  <p:embed/>
                </p:oleObj>
              </mc:Choice>
              <mc:Fallback>
                <p:oleObj name="Equation" r:id="rId3" imgW="1447172" imgH="31736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8397" y="3188225"/>
                        <a:ext cx="2907216" cy="6429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88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8835" name="Object 3"/>
          <p:cNvGraphicFramePr>
            <a:graphicFrameLocks noChangeAspect="1"/>
          </p:cNvGraphicFramePr>
          <p:nvPr/>
        </p:nvGraphicFramePr>
        <p:xfrm>
          <a:off x="1965368" y="4290548"/>
          <a:ext cx="4714907" cy="548825"/>
        </p:xfrm>
        <a:graphic>
          <a:graphicData uri="http://schemas.openxmlformats.org/presentationml/2006/ole">
            <mc:AlternateContent xmlns:mc="http://schemas.openxmlformats.org/markup-compatibility/2006">
              <mc:Choice xmlns:v="urn:schemas-microsoft-com:vml" Requires="v">
                <p:oleObj spid="_x0000_s23561" name="Equation" r:id="rId5" imgW="2311400" imgH="279400" progId="">
                  <p:embed/>
                </p:oleObj>
              </mc:Choice>
              <mc:Fallback>
                <p:oleObj name="Equation" r:id="rId5" imgW="2311400" imgH="279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368" y="4290548"/>
                        <a:ext cx="4714907" cy="548825"/>
                      </a:xfrm>
                      <a:prstGeom prst="rect">
                        <a:avLst/>
                      </a:prstGeom>
                      <a:noFill/>
                      <a:ln>
                        <a:solidFill>
                          <a:srgbClr val="FF0000"/>
                        </a:solidFill>
                      </a:ln>
                    </p:spPr>
                  </p:pic>
                </p:oleObj>
              </mc:Fallback>
            </mc:AlternateContent>
          </a:graphicData>
        </a:graphic>
      </p:graphicFrame>
      <p:sp>
        <p:nvSpPr>
          <p:cNvPr id="2488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488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045613" y="3252649"/>
            <a:ext cx="2505814" cy="369332"/>
          </a:xfrm>
          <a:prstGeom prst="rect">
            <a:avLst/>
          </a:prstGeom>
        </p:spPr>
        <p:txBody>
          <a:bodyPr wrap="none">
            <a:spAutoFit/>
          </a:bodyPr>
          <a:lstStyle/>
          <a:p>
            <a:r>
              <a:rPr lang="en-US" altLang="zh-CN" i="1" dirty="0">
                <a:solidFill>
                  <a:srgbClr val="FF0000"/>
                </a:solidFill>
              </a:rPr>
              <a:t>s</a:t>
            </a:r>
            <a:r>
              <a:rPr lang="zh-CN" altLang="en-US" i="1" dirty="0">
                <a:solidFill>
                  <a:srgbClr val="FF0000"/>
                </a:solidFill>
              </a:rPr>
              <a:t>当前状态，</a:t>
            </a:r>
            <a:r>
              <a:rPr lang="en-US" altLang="zh-CN" i="1" dirty="0">
                <a:solidFill>
                  <a:srgbClr val="FF0000"/>
                </a:solidFill>
              </a:rPr>
              <a:t>a</a:t>
            </a:r>
            <a:r>
              <a:rPr lang="zh-CN" altLang="en-US" dirty="0">
                <a:solidFill>
                  <a:srgbClr val="FF0000"/>
                </a:solidFill>
              </a:rPr>
              <a:t>当前动作</a:t>
            </a:r>
            <a:endParaRPr lang="zh-CN" altLang="en-US" dirty="0"/>
          </a:p>
        </p:txBody>
      </p:sp>
      <p:sp>
        <p:nvSpPr>
          <p:cNvPr id="6" name="矩形 5"/>
          <p:cNvSpPr/>
          <p:nvPr/>
        </p:nvSpPr>
        <p:spPr>
          <a:xfrm>
            <a:off x="5041895" y="3772116"/>
            <a:ext cx="3801041" cy="369332"/>
          </a:xfrm>
          <a:prstGeom prst="rect">
            <a:avLst/>
          </a:prstGeom>
          <a:ln>
            <a:solidFill>
              <a:srgbClr val="FF0000"/>
            </a:solidFill>
          </a:ln>
        </p:spPr>
        <p:txBody>
          <a:bodyPr wrap="none">
            <a:spAutoFit/>
          </a:bodyPr>
          <a:lstStyle/>
          <a:p>
            <a:r>
              <a:rPr lang="en-US" altLang="zh-CN" dirty="0"/>
              <a:t>Q </a:t>
            </a:r>
            <a:r>
              <a:rPr lang="zh-CN" altLang="en-US" dirty="0"/>
              <a:t>表示在状态 </a:t>
            </a:r>
            <a:r>
              <a:rPr lang="en-US" altLang="zh-CN" dirty="0"/>
              <a:t>s </a:t>
            </a:r>
            <a:r>
              <a:rPr lang="zh-CN" altLang="en-US" dirty="0"/>
              <a:t>进行</a:t>
            </a:r>
            <a:r>
              <a:rPr lang="en-US" altLang="zh-CN" dirty="0"/>
              <a:t>a</a:t>
            </a:r>
            <a:r>
              <a:rPr lang="zh-CN" altLang="en-US" dirty="0"/>
              <a:t>动作的预期值</a:t>
            </a:r>
          </a:p>
        </p:txBody>
      </p:sp>
      <p:cxnSp>
        <p:nvCxnSpPr>
          <p:cNvPr id="8" name="曲线连接符 7"/>
          <p:cNvCxnSpPr>
            <a:stCxn id="248835" idx="1"/>
            <a:endCxn id="23" idx="1"/>
          </p:cNvCxnSpPr>
          <p:nvPr/>
        </p:nvCxnSpPr>
        <p:spPr>
          <a:xfrm rot="10800000" flipV="1">
            <a:off x="405542" y="4564959"/>
            <a:ext cx="1559826" cy="1831773"/>
          </a:xfrm>
          <a:prstGeom prst="curvedConnector3">
            <a:avLst>
              <a:gd name="adj1" fmla="val 11465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703540" y="3915543"/>
            <a:ext cx="2172390" cy="369332"/>
          </a:xfrm>
          <a:prstGeom prst="rect">
            <a:avLst/>
          </a:prstGeom>
          <a:ln>
            <a:solidFill>
              <a:srgbClr val="FF0000"/>
            </a:solidFill>
          </a:ln>
        </p:spPr>
        <p:txBody>
          <a:bodyPr wrap="none">
            <a:spAutoFit/>
          </a:bodyPr>
          <a:lstStyle/>
          <a:p>
            <a:r>
              <a:rPr lang="en-US" altLang="zh-CN" dirty="0"/>
              <a:t>r </a:t>
            </a:r>
            <a:r>
              <a:rPr lang="zh-CN" altLang="en-US" dirty="0"/>
              <a:t>是获得的立即回报</a:t>
            </a:r>
          </a:p>
        </p:txBody>
      </p:sp>
      <p:cxnSp>
        <p:nvCxnSpPr>
          <p:cNvPr id="18" name="曲线连接符 17"/>
          <p:cNvCxnSpPr>
            <a:endCxn id="9" idx="2"/>
          </p:cNvCxnSpPr>
          <p:nvPr/>
        </p:nvCxnSpPr>
        <p:spPr>
          <a:xfrm flipV="1">
            <a:off x="3203848" y="4284875"/>
            <a:ext cx="585887" cy="182339"/>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03931" y="4866738"/>
            <a:ext cx="3980038" cy="923330"/>
          </a:xfrm>
          <a:prstGeom prst="rect">
            <a:avLst/>
          </a:prstGeom>
          <a:ln>
            <a:solidFill>
              <a:srgbClr val="FF0000"/>
            </a:solidFill>
          </a:ln>
        </p:spPr>
        <p:txBody>
          <a:bodyPr wrap="square">
            <a:spAutoFit/>
          </a:bodyPr>
          <a:lstStyle/>
          <a:p>
            <a:r>
              <a:rPr lang="zh-CN" altLang="en-US" b="1" dirty="0">
                <a:solidFill>
                  <a:srgbClr val="FF0000"/>
                </a:solidFill>
              </a:rPr>
              <a:t>估计函数 </a:t>
            </a:r>
            <a:r>
              <a:rPr lang="en-US" altLang="zh-CN" b="1" dirty="0">
                <a:solidFill>
                  <a:srgbClr val="FF0000"/>
                </a:solidFill>
              </a:rPr>
              <a:t>Q(</a:t>
            </a:r>
            <a:r>
              <a:rPr lang="en-US" altLang="zh-CN" b="1" dirty="0" err="1">
                <a:solidFill>
                  <a:srgbClr val="FF0000"/>
                </a:solidFill>
              </a:rPr>
              <a:t>s,a</a:t>
            </a:r>
            <a:r>
              <a:rPr lang="en-US" altLang="zh-CN" b="1" dirty="0">
                <a:solidFill>
                  <a:srgbClr val="FF0000"/>
                </a:solidFill>
              </a:rPr>
              <a:t>) </a:t>
            </a:r>
            <a:r>
              <a:rPr lang="zh-CN" altLang="en-US" dirty="0"/>
              <a:t>被</a:t>
            </a:r>
            <a:r>
              <a:rPr lang="zh-CN" altLang="en-US" b="1" dirty="0">
                <a:solidFill>
                  <a:srgbClr val="FF0000"/>
                </a:solidFill>
              </a:rPr>
              <a:t>定义为</a:t>
            </a:r>
            <a:r>
              <a:rPr lang="zh-CN" altLang="en-US" dirty="0"/>
              <a:t>：它的值是从状态 </a:t>
            </a:r>
            <a:r>
              <a:rPr lang="en-US" altLang="zh-CN" dirty="0"/>
              <a:t>s </a:t>
            </a:r>
            <a:r>
              <a:rPr lang="zh-CN" altLang="en-US" dirty="0"/>
              <a:t>开始并使用 </a:t>
            </a:r>
            <a:r>
              <a:rPr lang="en-US" altLang="zh-CN" dirty="0"/>
              <a:t>a </a:t>
            </a:r>
            <a:r>
              <a:rPr lang="zh-CN" altLang="en-US" dirty="0"/>
              <a:t>作为</a:t>
            </a:r>
            <a:r>
              <a:rPr lang="zh-CN" altLang="en-US" i="1" u="sng" dirty="0"/>
              <a:t>第一个动作</a:t>
            </a:r>
            <a:r>
              <a:rPr lang="zh-CN" altLang="en-US" dirty="0"/>
              <a:t>时</a:t>
            </a:r>
            <a:r>
              <a:rPr lang="zh-CN" altLang="en-US" u="sng" dirty="0"/>
              <a:t>可获得的最大期望折算积累回报</a:t>
            </a:r>
            <a:r>
              <a:rPr lang="zh-CN" altLang="en-US" dirty="0"/>
              <a:t>。</a:t>
            </a:r>
          </a:p>
        </p:txBody>
      </p:sp>
      <p:sp>
        <p:nvSpPr>
          <p:cNvPr id="17" name="矩形 16"/>
          <p:cNvSpPr/>
          <p:nvPr/>
        </p:nvSpPr>
        <p:spPr>
          <a:xfrm>
            <a:off x="5186916" y="4926569"/>
            <a:ext cx="3655309" cy="923330"/>
          </a:xfrm>
          <a:prstGeom prst="rect">
            <a:avLst/>
          </a:prstGeom>
          <a:ln>
            <a:solidFill>
              <a:srgbClr val="FF0000"/>
            </a:solidFill>
          </a:ln>
        </p:spPr>
        <p:txBody>
          <a:bodyPr wrap="square">
            <a:spAutoFit/>
          </a:bodyPr>
          <a:lstStyle/>
          <a:p>
            <a:r>
              <a:rPr lang="zh-CN" altLang="en-US" dirty="0"/>
              <a:t>也就是说 </a:t>
            </a:r>
            <a:r>
              <a:rPr lang="en-US" altLang="zh-CN" dirty="0"/>
              <a:t>Q </a:t>
            </a:r>
            <a:r>
              <a:rPr lang="zh-CN" altLang="en-US" dirty="0"/>
              <a:t>值是</a:t>
            </a:r>
            <a:r>
              <a:rPr lang="zh-CN" altLang="en-US" u="sng" dirty="0"/>
              <a:t>从状态 </a:t>
            </a:r>
            <a:r>
              <a:rPr lang="en-US" altLang="zh-CN" u="sng" dirty="0"/>
              <a:t>s </a:t>
            </a:r>
            <a:r>
              <a:rPr lang="zh-CN" altLang="en-US" u="sng" dirty="0"/>
              <a:t>执行动作 </a:t>
            </a:r>
            <a:r>
              <a:rPr lang="en-US" altLang="zh-CN" u="sng" dirty="0"/>
              <a:t>a </a:t>
            </a:r>
            <a:r>
              <a:rPr lang="zh-CN" altLang="en-US" u="sng" dirty="0"/>
              <a:t>的立即回报 </a:t>
            </a:r>
            <a:r>
              <a:rPr lang="en-US" altLang="zh-CN" dirty="0"/>
              <a:t>+ </a:t>
            </a:r>
          </a:p>
          <a:p>
            <a:r>
              <a:rPr lang="zh-CN" altLang="en-US" u="sng" dirty="0"/>
              <a:t>遵循最稳定最优策略的值</a:t>
            </a:r>
            <a:r>
              <a:rPr lang="en-US" altLang="zh-CN" u="sng" dirty="0"/>
              <a:t>(</a:t>
            </a:r>
            <a:r>
              <a:rPr lang="zh-CN" altLang="en-US" u="sng" dirty="0"/>
              <a:t>用</a:t>
            </a:r>
            <a:r>
              <a:rPr lang="en-US" altLang="zh-CN" i="1" u="sng" dirty="0">
                <a:solidFill>
                  <a:srgbClr val="FF0000"/>
                </a:solidFill>
                <a:sym typeface="Symbol"/>
              </a:rPr>
              <a:t></a:t>
            </a:r>
            <a:r>
              <a:rPr lang="zh-CN" altLang="en-US" u="sng" dirty="0"/>
              <a:t>折算</a:t>
            </a:r>
            <a:r>
              <a:rPr lang="en-US" altLang="zh-CN" u="sng" dirty="0"/>
              <a:t>)</a:t>
            </a:r>
            <a:endParaRPr lang="zh-CN" altLang="en-US" u="sng" dirty="0"/>
          </a:p>
        </p:txBody>
      </p:sp>
      <p:sp>
        <p:nvSpPr>
          <p:cNvPr id="21" name="右箭头 20"/>
          <p:cNvSpPr/>
          <p:nvPr/>
        </p:nvSpPr>
        <p:spPr>
          <a:xfrm>
            <a:off x="4322821" y="5309194"/>
            <a:ext cx="825243" cy="216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05542" y="6212067"/>
            <a:ext cx="8627849" cy="369332"/>
          </a:xfrm>
          <a:prstGeom prst="rect">
            <a:avLst/>
          </a:prstGeom>
          <a:ln>
            <a:solidFill>
              <a:srgbClr val="FF0000"/>
            </a:solidFill>
          </a:ln>
        </p:spPr>
        <p:txBody>
          <a:bodyPr wrap="square">
            <a:spAutoFit/>
          </a:bodyPr>
          <a:lstStyle/>
          <a:p>
            <a:r>
              <a:rPr lang="en-US" altLang="zh-CN" dirty="0"/>
              <a:t>Q (state</a:t>
            </a:r>
            <a:r>
              <a:rPr lang="zh-CN" altLang="en-US" dirty="0"/>
              <a:t>， </a:t>
            </a:r>
            <a:r>
              <a:rPr lang="en-US" altLang="zh-CN" dirty="0"/>
              <a:t>action) = R(state</a:t>
            </a:r>
            <a:r>
              <a:rPr lang="zh-CN" altLang="en-US" dirty="0"/>
              <a:t>， </a:t>
            </a:r>
            <a:r>
              <a:rPr lang="en-US" altLang="zh-CN" dirty="0"/>
              <a:t>action) + gamma * Max[Q(next state</a:t>
            </a:r>
            <a:r>
              <a:rPr lang="zh-CN" altLang="en-US" dirty="0"/>
              <a:t>， </a:t>
            </a:r>
            <a:r>
              <a:rPr lang="en-US" altLang="zh-CN" dirty="0"/>
              <a:t>all actions)]</a:t>
            </a:r>
          </a:p>
        </p:txBody>
      </p:sp>
    </p:spTree>
    <p:extLst>
      <p:ext uri="{BB962C8B-B14F-4D97-AF65-F5344CB8AC3E}">
        <p14:creationId xmlns:p14="http://schemas.microsoft.com/office/powerpoint/2010/main" val="2193709227"/>
      </p:ext>
    </p:extLst>
  </p:cSld>
  <p:clrMapOvr>
    <a:masterClrMapping/>
  </p:clrMapOvr>
  <p:transition>
    <p:blinds dir="vert"/>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357166"/>
            <a:ext cx="8072494" cy="5643602"/>
          </a:xfrm>
        </p:spPr>
        <p:style>
          <a:lnRef idx="2">
            <a:schemeClr val="accent2">
              <a:shade val="50000"/>
            </a:schemeClr>
          </a:lnRef>
          <a:fillRef idx="1">
            <a:schemeClr val="accent2"/>
          </a:fillRef>
          <a:effectRef idx="0">
            <a:schemeClr val="accent2"/>
          </a:effectRef>
          <a:fontRef idx="minor">
            <a:schemeClr val="lt1"/>
          </a:fontRef>
        </p:style>
        <p:txBody>
          <a:bodyPr/>
          <a:lstStyle/>
          <a:p>
            <a:pPr>
              <a:buNone/>
            </a:pPr>
            <a:r>
              <a:rPr lang="en-US" b="1" i="1" dirty="0">
                <a:solidFill>
                  <a:schemeClr val="tx1"/>
                </a:solidFill>
              </a:rPr>
              <a:t> Q</a:t>
            </a:r>
            <a:r>
              <a:rPr lang="zh-CN" altLang="en-US" b="1" dirty="0">
                <a:solidFill>
                  <a:schemeClr val="tx1"/>
                </a:solidFill>
              </a:rPr>
              <a:t>学习算法</a:t>
            </a:r>
            <a:endParaRPr lang="zh-CN" altLang="en-US" dirty="0">
              <a:solidFill>
                <a:schemeClr val="tx1"/>
              </a:solidFill>
            </a:endParaRPr>
          </a:p>
          <a:p>
            <a:pPr>
              <a:buNone/>
            </a:pPr>
            <a:r>
              <a:rPr lang="zh-CN" altLang="en-US" dirty="0">
                <a:solidFill>
                  <a:schemeClr val="tx1"/>
                </a:solidFill>
              </a:rPr>
              <a:t>对每个</a:t>
            </a:r>
            <a:r>
              <a:rPr lang="en-US" i="1" dirty="0" err="1">
                <a:solidFill>
                  <a:schemeClr val="tx1"/>
                </a:solidFill>
              </a:rPr>
              <a:t>s</a:t>
            </a:r>
            <a:r>
              <a:rPr lang="en-US" dirty="0" err="1">
                <a:solidFill>
                  <a:schemeClr val="tx1"/>
                </a:solidFill>
              </a:rPr>
              <a:t>,</a:t>
            </a:r>
            <a:r>
              <a:rPr lang="en-US" i="1" dirty="0" err="1">
                <a:solidFill>
                  <a:schemeClr val="tx1"/>
                </a:solidFill>
              </a:rPr>
              <a:t>a</a:t>
            </a:r>
            <a:r>
              <a:rPr lang="zh-CN" altLang="en-US" dirty="0">
                <a:solidFill>
                  <a:schemeClr val="tx1"/>
                </a:solidFill>
              </a:rPr>
              <a:t>，初始化表项</a:t>
            </a:r>
            <a:r>
              <a:rPr lang="en-US" dirty="0">
                <a:solidFill>
                  <a:schemeClr val="tx1"/>
                </a:solidFill>
              </a:rPr>
              <a:t> (</a:t>
            </a:r>
            <a:r>
              <a:rPr lang="en-US" i="1" dirty="0" err="1">
                <a:solidFill>
                  <a:schemeClr val="tx1"/>
                </a:solidFill>
              </a:rPr>
              <a:t>s</a:t>
            </a:r>
            <a:r>
              <a:rPr lang="en-US" dirty="0" err="1">
                <a:solidFill>
                  <a:schemeClr val="tx1"/>
                </a:solidFill>
              </a:rPr>
              <a:t>,</a:t>
            </a:r>
            <a:r>
              <a:rPr lang="en-US" i="1" dirty="0" err="1">
                <a:solidFill>
                  <a:schemeClr val="tx1"/>
                </a:solidFill>
              </a:rPr>
              <a:t>a</a:t>
            </a:r>
            <a:r>
              <a:rPr lang="en-US" dirty="0">
                <a:solidFill>
                  <a:schemeClr val="tx1"/>
                </a:solidFill>
              </a:rPr>
              <a:t>)</a:t>
            </a:r>
            <a:r>
              <a:rPr lang="zh-CN" altLang="en-US" dirty="0">
                <a:solidFill>
                  <a:schemeClr val="tx1"/>
                </a:solidFill>
              </a:rPr>
              <a:t>为</a:t>
            </a:r>
            <a:r>
              <a:rPr lang="en-US" dirty="0">
                <a:solidFill>
                  <a:schemeClr val="tx1"/>
                </a:solidFill>
              </a:rPr>
              <a:t>0</a:t>
            </a:r>
            <a:endParaRPr lang="zh-CN" altLang="en-US" dirty="0">
              <a:solidFill>
                <a:schemeClr val="tx1"/>
              </a:solidFill>
            </a:endParaRPr>
          </a:p>
          <a:p>
            <a:pPr>
              <a:buNone/>
            </a:pPr>
            <a:r>
              <a:rPr lang="zh-CN" altLang="en-US" dirty="0">
                <a:solidFill>
                  <a:schemeClr val="tx1"/>
                </a:solidFill>
              </a:rPr>
              <a:t>观察当前状态</a:t>
            </a:r>
            <a:r>
              <a:rPr lang="en-US" i="1" dirty="0">
                <a:solidFill>
                  <a:schemeClr val="tx1"/>
                </a:solidFill>
              </a:rPr>
              <a:t>s</a:t>
            </a:r>
            <a:r>
              <a:rPr lang="zh-CN" altLang="en-US" i="1" dirty="0">
                <a:solidFill>
                  <a:schemeClr val="tx1"/>
                </a:solidFill>
              </a:rPr>
              <a:t>（可以是随机</a:t>
            </a:r>
            <a:r>
              <a:rPr lang="en-US" altLang="zh-CN" i="1" dirty="0">
                <a:solidFill>
                  <a:schemeClr val="tx1"/>
                </a:solidFill>
              </a:rPr>
              <a:t>or</a:t>
            </a:r>
            <a:r>
              <a:rPr lang="zh-CN" altLang="en-US" i="1" dirty="0">
                <a:solidFill>
                  <a:schemeClr val="tx1"/>
                </a:solidFill>
              </a:rPr>
              <a:t>指定）</a:t>
            </a:r>
            <a:r>
              <a:rPr lang="en-US" i="1" dirty="0">
                <a:solidFill>
                  <a:schemeClr val="tx1"/>
                </a:solidFill>
              </a:rPr>
              <a:t>;</a:t>
            </a:r>
            <a:endParaRPr lang="zh-CN" altLang="en-US" dirty="0">
              <a:solidFill>
                <a:schemeClr val="tx1"/>
              </a:solidFill>
            </a:endParaRPr>
          </a:p>
          <a:p>
            <a:pPr>
              <a:buNone/>
            </a:pPr>
            <a:r>
              <a:rPr lang="zh-CN" altLang="en-US" dirty="0">
                <a:solidFill>
                  <a:srgbClr val="FFFF00"/>
                </a:solidFill>
              </a:rPr>
              <a:t>重复以下操作</a:t>
            </a:r>
            <a:r>
              <a:rPr lang="zh-CN" altLang="en-US" dirty="0">
                <a:solidFill>
                  <a:schemeClr val="tx1"/>
                </a:solidFill>
              </a:rPr>
              <a:t>：</a:t>
            </a:r>
          </a:p>
          <a:p>
            <a:pPr lvl="0"/>
            <a:r>
              <a:rPr lang="zh-CN" altLang="en-US" dirty="0">
                <a:solidFill>
                  <a:schemeClr val="tx1"/>
                </a:solidFill>
              </a:rPr>
              <a:t>选择一个动作</a:t>
            </a:r>
            <a:r>
              <a:rPr lang="en-US" i="1" dirty="0">
                <a:solidFill>
                  <a:schemeClr val="tx1"/>
                </a:solidFill>
              </a:rPr>
              <a:t>a</a:t>
            </a:r>
            <a:r>
              <a:rPr lang="zh-CN" altLang="en-US" dirty="0">
                <a:solidFill>
                  <a:schemeClr val="tx1"/>
                </a:solidFill>
              </a:rPr>
              <a:t>并执行它</a:t>
            </a:r>
          </a:p>
          <a:p>
            <a:r>
              <a:rPr lang="zh-CN" altLang="en-US" dirty="0">
                <a:solidFill>
                  <a:schemeClr val="tx1"/>
                </a:solidFill>
              </a:rPr>
              <a:t>接收到立即回报</a:t>
            </a:r>
            <a:r>
              <a:rPr lang="en-US" i="1" dirty="0">
                <a:solidFill>
                  <a:schemeClr val="tx1"/>
                </a:solidFill>
              </a:rPr>
              <a:t>r</a:t>
            </a:r>
          </a:p>
          <a:p>
            <a:pPr lvl="0"/>
            <a:r>
              <a:rPr lang="zh-CN" altLang="en-US" dirty="0">
                <a:solidFill>
                  <a:schemeClr val="tx1"/>
                </a:solidFill>
              </a:rPr>
              <a:t>观察新状态</a:t>
            </a:r>
            <a:r>
              <a:rPr lang="en-US" i="1" dirty="0">
                <a:solidFill>
                  <a:schemeClr val="tx1"/>
                </a:solidFill>
              </a:rPr>
              <a:t>s</a:t>
            </a:r>
            <a:r>
              <a:rPr lang="en-US" dirty="0">
                <a:solidFill>
                  <a:schemeClr val="tx1"/>
                </a:solidFill>
              </a:rPr>
              <a:t>´</a:t>
            </a:r>
            <a:endParaRPr lang="zh-CN" altLang="en-US" dirty="0">
              <a:solidFill>
                <a:schemeClr val="tx1"/>
              </a:solidFill>
            </a:endParaRPr>
          </a:p>
          <a:p>
            <a:pPr lvl="0"/>
            <a:r>
              <a:rPr lang="zh-CN" altLang="en-US" dirty="0">
                <a:solidFill>
                  <a:schemeClr val="tx1"/>
                </a:solidFill>
              </a:rPr>
              <a:t>对</a:t>
            </a:r>
            <a:r>
              <a:rPr lang="en-US" dirty="0">
                <a:solidFill>
                  <a:schemeClr val="tx1"/>
                </a:solidFill>
              </a:rPr>
              <a:t>           </a:t>
            </a:r>
            <a:r>
              <a:rPr lang="zh-CN" altLang="en-US" dirty="0">
                <a:solidFill>
                  <a:schemeClr val="tx1"/>
                </a:solidFill>
              </a:rPr>
              <a:t>按照下式更新表项：</a:t>
            </a:r>
          </a:p>
          <a:p>
            <a:endParaRPr lang="en-US" dirty="0">
              <a:solidFill>
                <a:schemeClr val="tx1"/>
              </a:solidFill>
            </a:endParaRPr>
          </a:p>
          <a:p>
            <a:pPr>
              <a:buNone/>
            </a:pPr>
            <a:r>
              <a:rPr lang="en-US" dirty="0">
                <a:solidFill>
                  <a:schemeClr val="tx1"/>
                </a:solidFill>
              </a:rPr>
              <a:t>		 </a:t>
            </a:r>
            <a:endParaRPr lang="zh-CN" altLang="en-US" dirty="0">
              <a:solidFill>
                <a:schemeClr val="tx1"/>
              </a:solidFill>
            </a:endParaRPr>
          </a:p>
          <a:p>
            <a:pPr lvl="0"/>
            <a:r>
              <a:rPr lang="en-US" i="1" dirty="0" err="1">
                <a:solidFill>
                  <a:schemeClr val="tx1"/>
                </a:solidFill>
              </a:rPr>
              <a:t>s</a:t>
            </a:r>
            <a:r>
              <a:rPr lang="en-US" dirty="0" err="1">
                <a:solidFill>
                  <a:schemeClr val="tx1"/>
                </a:solidFill>
              </a:rPr>
              <a:t>←</a:t>
            </a:r>
            <a:r>
              <a:rPr lang="en-US" i="1" dirty="0" err="1">
                <a:solidFill>
                  <a:schemeClr val="tx1"/>
                </a:solidFill>
              </a:rPr>
              <a:t>s</a:t>
            </a:r>
            <a:r>
              <a:rPr lang="en-US" dirty="0">
                <a:solidFill>
                  <a:schemeClr val="tx1"/>
                </a:solidFill>
              </a:rPr>
              <a:t>´  </a:t>
            </a:r>
            <a:r>
              <a:rPr lang="zh-CN" altLang="en-US" dirty="0">
                <a:solidFill>
                  <a:schemeClr val="tx1"/>
                </a:solidFill>
              </a:rPr>
              <a:t>（</a:t>
            </a:r>
            <a:r>
              <a:rPr lang="zh-CN" altLang="en-US" dirty="0">
                <a:solidFill>
                  <a:srgbClr val="FFFF00"/>
                </a:solidFill>
              </a:rPr>
              <a:t>状态归位，回到</a:t>
            </a:r>
            <a:r>
              <a:rPr lang="en-US" altLang="zh-CN" dirty="0">
                <a:solidFill>
                  <a:srgbClr val="FFFF00"/>
                </a:solidFill>
              </a:rPr>
              <a:t>s</a:t>
            </a:r>
            <a:r>
              <a:rPr lang="zh-CN" altLang="en-US" dirty="0">
                <a:solidFill>
                  <a:srgbClr val="FFFF00"/>
                </a:solidFill>
              </a:rPr>
              <a:t>状态</a:t>
            </a:r>
            <a:r>
              <a:rPr lang="zh-CN" altLang="en-US" dirty="0">
                <a:solidFill>
                  <a:schemeClr val="tx1"/>
                </a:solidFill>
              </a:rPr>
              <a:t>）</a:t>
            </a:r>
          </a:p>
          <a:p>
            <a:pPr lvl="0"/>
            <a:r>
              <a:rPr lang="zh-CN" altLang="en-US" dirty="0">
                <a:solidFill>
                  <a:srgbClr val="FFFF00"/>
                </a:solidFill>
              </a:rPr>
              <a:t>折算因子</a:t>
            </a:r>
            <a:r>
              <a:rPr lang="en-US" i="1" dirty="0">
                <a:solidFill>
                  <a:srgbClr val="FFFF00"/>
                </a:solidFill>
                <a:sym typeface="Symbol"/>
              </a:rPr>
              <a:t></a:t>
            </a:r>
            <a:r>
              <a:rPr lang="zh-CN" altLang="en-US" dirty="0">
                <a:solidFill>
                  <a:schemeClr val="tx1"/>
                </a:solidFill>
              </a:rPr>
              <a:t>为任意常量满足</a:t>
            </a:r>
            <a:r>
              <a:rPr lang="en-US" dirty="0">
                <a:solidFill>
                  <a:schemeClr val="tx1"/>
                </a:solidFill>
              </a:rPr>
              <a:t>0</a:t>
            </a:r>
            <a:r>
              <a:rPr lang="en-US" dirty="0">
                <a:solidFill>
                  <a:schemeClr val="tx1"/>
                </a:solidFill>
                <a:sym typeface="Symbol"/>
              </a:rPr>
              <a:t></a:t>
            </a:r>
            <a:r>
              <a:rPr lang="en-US" i="1" dirty="0">
                <a:solidFill>
                  <a:schemeClr val="tx1"/>
                </a:solidFill>
                <a:sym typeface="Symbol"/>
              </a:rPr>
              <a:t></a:t>
            </a:r>
            <a:r>
              <a:rPr lang="en-US" dirty="0">
                <a:solidFill>
                  <a:schemeClr val="tx1"/>
                </a:solidFill>
              </a:rPr>
              <a:t>&lt;1</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4.4</a:t>
            </a:r>
            <a:r>
              <a:rPr lang="zh-CN" altLang="en-US" dirty="0"/>
              <a:t>主要类型</a:t>
            </a:r>
          </a:p>
        </p:txBody>
      </p:sp>
      <p:sp>
        <p:nvSpPr>
          <p:cNvPr id="2478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7809" name="Object 1"/>
          <p:cNvGraphicFramePr>
            <a:graphicFrameLocks noChangeAspect="1"/>
          </p:cNvGraphicFramePr>
          <p:nvPr/>
        </p:nvGraphicFramePr>
        <p:xfrm>
          <a:off x="1331640" y="3926906"/>
          <a:ext cx="3412539" cy="642942"/>
        </p:xfrm>
        <a:graphic>
          <a:graphicData uri="http://schemas.openxmlformats.org/presentationml/2006/ole">
            <mc:AlternateContent xmlns:mc="http://schemas.openxmlformats.org/markup-compatibility/2006">
              <mc:Choice xmlns:v="urn:schemas-microsoft-com:vml" Requires="v">
                <p:oleObj spid="_x0000_s24584" name="Equation" r:id="rId3" imgW="1790700" imgH="304800" progId="">
                  <p:embed/>
                </p:oleObj>
              </mc:Choice>
              <mc:Fallback>
                <p:oleObj name="Equation" r:id="rId3" imgW="1790700" imgH="304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3926906"/>
                        <a:ext cx="3412539" cy="6429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7812" name="Object 4"/>
          <p:cNvGraphicFramePr>
            <a:graphicFrameLocks noChangeAspect="1"/>
          </p:cNvGraphicFramePr>
          <p:nvPr/>
        </p:nvGraphicFramePr>
        <p:xfrm>
          <a:off x="1115616" y="3356992"/>
          <a:ext cx="763587" cy="427038"/>
        </p:xfrm>
        <a:graphic>
          <a:graphicData uri="http://schemas.openxmlformats.org/presentationml/2006/ole">
            <mc:AlternateContent xmlns:mc="http://schemas.openxmlformats.org/markup-compatibility/2006">
              <mc:Choice xmlns:v="urn:schemas-microsoft-com:vml" Requires="v">
                <p:oleObj spid="_x0000_s24585" name="Equation" r:id="rId5" imgW="469800" imgH="241200" progId="Equation.DSMT4">
                  <p:embed/>
                </p:oleObj>
              </mc:Choice>
              <mc:Fallback>
                <p:oleObj name="Equation" r:id="rId5" imgW="469800" imgH="241200" progId="Equation.DSMT4">
                  <p:embed/>
                  <p:pic>
                    <p:nvPicPr>
                      <p:cNvPr id="0" name=""/>
                      <p:cNvPicPr>
                        <a:picLocks noChangeAspect="1" noChangeArrowheads="1"/>
                      </p:cNvPicPr>
                      <p:nvPr/>
                    </p:nvPicPr>
                    <p:blipFill>
                      <a:blip r:embed="rId6"/>
                      <a:srcRect/>
                      <a:stretch>
                        <a:fillRect/>
                      </a:stretch>
                    </p:blipFill>
                    <p:spPr bwMode="auto">
                      <a:xfrm>
                        <a:off x="1115616" y="3356992"/>
                        <a:ext cx="763587"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071670" y="6143644"/>
            <a:ext cx="514353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-21</a:t>
            </a:r>
            <a:r>
              <a:rPr lang="zh-CN" altLang="en-US" dirty="0"/>
              <a:t>在确定性回报和动作假定下的</a:t>
            </a:r>
            <a:r>
              <a:rPr lang="en-US" i="1" dirty="0"/>
              <a:t>Q</a:t>
            </a:r>
            <a:r>
              <a:rPr lang="zh-CN" altLang="en-US" dirty="0"/>
              <a:t>学习算法</a:t>
            </a:r>
          </a:p>
        </p:txBody>
      </p:sp>
    </p:spTree>
    <p:extLst>
      <p:ext uri="{BB962C8B-B14F-4D97-AF65-F5344CB8AC3E}">
        <p14:creationId xmlns:p14="http://schemas.microsoft.com/office/powerpoint/2010/main" val="1729901993"/>
      </p:ext>
    </p:extLst>
  </p:cSld>
  <p:clrMapOvr>
    <a:masterClrMapping/>
  </p:clrMapOvr>
  <p:transition>
    <p:blinds dir="vert"/>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3613" y="-9222"/>
            <a:ext cx="8540750" cy="821913"/>
          </a:xfrm>
        </p:spPr>
        <p:txBody>
          <a:bodyPr/>
          <a:lstStyle/>
          <a:p>
            <a:r>
              <a:rPr lang="en-US" altLang="zh-CN" dirty="0"/>
              <a:t>Q-learning Example</a:t>
            </a:r>
            <a:r>
              <a:rPr lang="zh-CN" altLang="en-US" dirty="0"/>
              <a:t>： </a:t>
            </a:r>
            <a:r>
              <a:rPr lang="en-US" altLang="zh-CN" dirty="0"/>
              <a:t>Path finder</a:t>
            </a:r>
            <a:endParaRPr lang="zh-CN" altLang="en-US" dirty="0"/>
          </a:p>
        </p:txBody>
      </p:sp>
      <p:sp>
        <p:nvSpPr>
          <p:cNvPr id="4" name="文本占位符 3"/>
          <p:cNvSpPr>
            <a:spLocks noGrp="1"/>
          </p:cNvSpPr>
          <p:nvPr>
            <p:ph type="body" sz="quarter" idx="14"/>
          </p:nvPr>
        </p:nvSpPr>
        <p:spPr/>
        <p:txBody>
          <a:bodyPr/>
          <a:lstStyle/>
          <a:p>
            <a:endParaRPr lang="zh-CN" altLang="en-US"/>
          </a:p>
        </p:txBody>
      </p:sp>
      <p:sp>
        <p:nvSpPr>
          <p:cNvPr id="5" name="矩形 4"/>
          <p:cNvSpPr/>
          <p:nvPr/>
        </p:nvSpPr>
        <p:spPr>
          <a:xfrm>
            <a:off x="2195736" y="819910"/>
            <a:ext cx="5649146" cy="338554"/>
          </a:xfrm>
          <a:prstGeom prst="rect">
            <a:avLst/>
          </a:prstGeom>
        </p:spPr>
        <p:txBody>
          <a:bodyPr wrap="square">
            <a:spAutoFit/>
          </a:bodyPr>
          <a:lstStyle/>
          <a:p>
            <a:r>
              <a:rPr lang="zh-CN" altLang="en-US" sz="1600" u="sng" dirty="0"/>
              <a:t>http://mnemstudio.org/path-finding-q-learning-tutorial.htm</a:t>
            </a:r>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788" y="1417204"/>
            <a:ext cx="5486400" cy="3181350"/>
          </a:xfrm>
        </p:spPr>
      </p:pic>
      <p:pic>
        <p:nvPicPr>
          <p:cNvPr id="10" name="图片 9"/>
          <p:cNvPicPr>
            <a:picLocks noChangeAspect="1"/>
          </p:cNvPicPr>
          <p:nvPr/>
        </p:nvPicPr>
        <p:blipFill>
          <a:blip r:embed="rId3"/>
          <a:stretch>
            <a:fillRect/>
          </a:stretch>
        </p:blipFill>
        <p:spPr>
          <a:xfrm>
            <a:off x="193613" y="5085184"/>
            <a:ext cx="8598342" cy="736638"/>
          </a:xfrm>
          <a:prstGeom prst="rect">
            <a:avLst/>
          </a:prstGeom>
        </p:spPr>
      </p:pic>
      <p:pic>
        <p:nvPicPr>
          <p:cNvPr id="11" name="图片 10"/>
          <p:cNvPicPr>
            <a:picLocks noChangeAspect="1"/>
          </p:cNvPicPr>
          <p:nvPr/>
        </p:nvPicPr>
        <p:blipFill>
          <a:blip r:embed="rId4"/>
          <a:stretch>
            <a:fillRect/>
          </a:stretch>
        </p:blipFill>
        <p:spPr>
          <a:xfrm>
            <a:off x="3563888" y="4735047"/>
            <a:ext cx="1574881" cy="342918"/>
          </a:xfrm>
          <a:prstGeom prst="rect">
            <a:avLst/>
          </a:prstGeom>
        </p:spPr>
      </p:pic>
      <p:sp>
        <p:nvSpPr>
          <p:cNvPr id="12" name="文本框 11"/>
          <p:cNvSpPr txBox="1"/>
          <p:nvPr/>
        </p:nvSpPr>
        <p:spPr>
          <a:xfrm>
            <a:off x="5868144" y="1645094"/>
            <a:ext cx="1728192" cy="369332"/>
          </a:xfrm>
          <a:prstGeom prst="rect">
            <a:avLst/>
          </a:prstGeom>
          <a:noFill/>
          <a:ln>
            <a:solidFill>
              <a:srgbClr val="FF0000"/>
            </a:solidFill>
          </a:ln>
        </p:spPr>
        <p:txBody>
          <a:bodyPr wrap="square" rtlCol="0">
            <a:spAutoFit/>
          </a:bodyPr>
          <a:lstStyle/>
          <a:p>
            <a:r>
              <a:rPr lang="en-US" altLang="zh-CN" dirty="0"/>
              <a:t>5</a:t>
            </a:r>
            <a:r>
              <a:rPr lang="zh-CN" altLang="en-US" dirty="0"/>
              <a:t>号为目标地点</a:t>
            </a:r>
          </a:p>
        </p:txBody>
      </p:sp>
      <p:sp>
        <p:nvSpPr>
          <p:cNvPr id="13" name="文本框 12"/>
          <p:cNvSpPr txBox="1"/>
          <p:nvPr/>
        </p:nvSpPr>
        <p:spPr>
          <a:xfrm>
            <a:off x="5868144" y="4209332"/>
            <a:ext cx="1008112" cy="369332"/>
          </a:xfrm>
          <a:prstGeom prst="rect">
            <a:avLst/>
          </a:prstGeom>
          <a:noFill/>
          <a:ln>
            <a:solidFill>
              <a:srgbClr val="FF0000"/>
            </a:solidFill>
          </a:ln>
        </p:spPr>
        <p:txBody>
          <a:bodyPr wrap="square" rtlCol="0">
            <a:spAutoFit/>
          </a:bodyPr>
          <a:lstStyle/>
          <a:p>
            <a:r>
              <a:rPr lang="zh-CN" altLang="en-US" dirty="0"/>
              <a:t>双向门</a:t>
            </a:r>
          </a:p>
        </p:txBody>
      </p:sp>
      <p:sp>
        <p:nvSpPr>
          <p:cNvPr id="14" name="椭圆 13"/>
          <p:cNvSpPr/>
          <p:nvPr/>
        </p:nvSpPr>
        <p:spPr>
          <a:xfrm>
            <a:off x="4462348" y="2790921"/>
            <a:ext cx="1045756" cy="9261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曲线连接符 15"/>
          <p:cNvCxnSpPr>
            <a:stCxn id="14" idx="4"/>
          </p:cNvCxnSpPr>
          <p:nvPr/>
        </p:nvCxnSpPr>
        <p:spPr>
          <a:xfrm rot="16200000" flipH="1">
            <a:off x="5066645" y="3635613"/>
            <a:ext cx="720080" cy="88291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4216153" y="5854716"/>
            <a:ext cx="2660103" cy="359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439013"/>
      </p:ext>
    </p:extLst>
  </p:cSld>
  <p:clrMapOvr>
    <a:masterClrMapping/>
  </p:clrMapOvr>
  <p:transition>
    <p:blinds dir="vert"/>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房间与图</a:t>
            </a:r>
          </a:p>
        </p:txBody>
      </p:sp>
      <p:sp>
        <p:nvSpPr>
          <p:cNvPr id="4" name="文本占位符 3"/>
          <p:cNvSpPr>
            <a:spLocks noGrp="1"/>
          </p:cNvSpPr>
          <p:nvPr>
            <p:ph type="body" sz="quarter" idx="14"/>
          </p:nvPr>
        </p:nvSpPr>
        <p:spPr/>
        <p:txBody>
          <a:bodyPr/>
          <a:lstStyle/>
          <a:p>
            <a:endParaRPr lang="zh-CN" altLang="en-US"/>
          </a:p>
        </p:txBody>
      </p:sp>
      <p:pic>
        <p:nvPicPr>
          <p:cNvPr id="9" name="内容占位符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450867"/>
            <a:ext cx="4581525" cy="2943225"/>
          </a:xfrm>
        </p:spPr>
      </p:pic>
      <p:pic>
        <p:nvPicPr>
          <p:cNvPr id="10" name="图片 9"/>
          <p:cNvPicPr>
            <a:picLocks noChangeAspect="1"/>
          </p:cNvPicPr>
          <p:nvPr/>
        </p:nvPicPr>
        <p:blipFill>
          <a:blip r:embed="rId3"/>
          <a:stretch>
            <a:fillRect/>
          </a:stretch>
        </p:blipFill>
        <p:spPr>
          <a:xfrm>
            <a:off x="298450" y="4733921"/>
            <a:ext cx="8661845" cy="774740"/>
          </a:xfrm>
          <a:prstGeom prst="rect">
            <a:avLst/>
          </a:prstGeom>
        </p:spPr>
      </p:pic>
      <p:pic>
        <p:nvPicPr>
          <p:cNvPr id="11" name="图片 10"/>
          <p:cNvPicPr>
            <a:picLocks noChangeAspect="1"/>
          </p:cNvPicPr>
          <p:nvPr/>
        </p:nvPicPr>
        <p:blipFill>
          <a:blip r:embed="rId4"/>
          <a:stretch>
            <a:fillRect/>
          </a:stretch>
        </p:blipFill>
        <p:spPr>
          <a:xfrm>
            <a:off x="2771800" y="4428009"/>
            <a:ext cx="2444876" cy="330217"/>
          </a:xfrm>
          <a:prstGeom prst="rect">
            <a:avLst/>
          </a:prstGeom>
        </p:spPr>
      </p:pic>
      <p:sp>
        <p:nvSpPr>
          <p:cNvPr id="13" name="文本框 12"/>
          <p:cNvSpPr txBox="1"/>
          <p:nvPr/>
        </p:nvSpPr>
        <p:spPr>
          <a:xfrm>
            <a:off x="5940152" y="2025821"/>
            <a:ext cx="2736304" cy="1754326"/>
          </a:xfrm>
          <a:prstGeom prst="rect">
            <a:avLst/>
          </a:prstGeom>
          <a:noFill/>
          <a:ln>
            <a:solidFill>
              <a:srgbClr val="FF0000"/>
            </a:solidFill>
          </a:ln>
        </p:spPr>
        <p:txBody>
          <a:bodyPr wrap="square" rtlCol="0">
            <a:spAutoFit/>
          </a:bodyPr>
          <a:lstStyle/>
          <a:p>
            <a:r>
              <a:rPr lang="zh-CN" altLang="en-US" dirty="0"/>
              <a:t>每个节点带包一个房间</a:t>
            </a:r>
            <a:endParaRPr lang="en-US" altLang="zh-CN" dirty="0"/>
          </a:p>
          <a:p>
            <a:endParaRPr lang="en-US" altLang="zh-CN" dirty="0"/>
          </a:p>
          <a:p>
            <a:r>
              <a:rPr lang="zh-CN" altLang="en-US" dirty="0"/>
              <a:t>每条边代表一扇门</a:t>
            </a:r>
            <a:endParaRPr lang="en-US" altLang="zh-CN" dirty="0"/>
          </a:p>
          <a:p>
            <a:endParaRPr lang="en-US" altLang="zh-CN" dirty="0"/>
          </a:p>
          <a:p>
            <a:r>
              <a:rPr lang="zh-CN" altLang="en-US" dirty="0"/>
              <a:t>每个房间上指定</a:t>
            </a:r>
            <a:r>
              <a:rPr lang="en-US" altLang="zh-CN" dirty="0"/>
              <a:t>2</a:t>
            </a:r>
            <a:r>
              <a:rPr lang="zh-CN" altLang="en-US" dirty="0"/>
              <a:t>个箭头，分别代表出去和进来</a:t>
            </a:r>
          </a:p>
        </p:txBody>
      </p:sp>
      <p:cxnSp>
        <p:nvCxnSpPr>
          <p:cNvPr id="15" name="直接连接符 14"/>
          <p:cNvCxnSpPr>
            <a:endCxn id="10" idx="3"/>
          </p:cNvCxnSpPr>
          <p:nvPr/>
        </p:nvCxnSpPr>
        <p:spPr>
          <a:xfrm flipV="1">
            <a:off x="6300192" y="5121291"/>
            <a:ext cx="2660103" cy="359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98450" y="5508661"/>
            <a:ext cx="2041302" cy="169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曲线连接符 4"/>
          <p:cNvCxnSpPr/>
          <p:nvPr/>
        </p:nvCxnSpPr>
        <p:spPr>
          <a:xfrm>
            <a:off x="4071934" y="2996952"/>
            <a:ext cx="1580186" cy="115212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52120" y="4005064"/>
            <a:ext cx="2520280" cy="369332"/>
          </a:xfrm>
          <a:prstGeom prst="rect">
            <a:avLst/>
          </a:prstGeom>
          <a:noFill/>
          <a:ln>
            <a:solidFill>
              <a:srgbClr val="FF0000"/>
            </a:solidFill>
          </a:ln>
        </p:spPr>
        <p:txBody>
          <a:bodyPr wrap="square" rtlCol="0">
            <a:spAutoFit/>
          </a:bodyPr>
          <a:lstStyle/>
          <a:p>
            <a:r>
              <a:rPr lang="zh-CN" altLang="en-US" dirty="0"/>
              <a:t>注意：</a:t>
            </a:r>
            <a:r>
              <a:rPr lang="en-US" altLang="zh-CN" dirty="0"/>
              <a:t>5</a:t>
            </a:r>
            <a:r>
              <a:rPr lang="zh-CN" altLang="en-US" dirty="0"/>
              <a:t>号多了自循环</a:t>
            </a:r>
          </a:p>
        </p:txBody>
      </p:sp>
    </p:spTree>
    <p:extLst>
      <p:ext uri="{BB962C8B-B14F-4D97-AF65-F5344CB8AC3E}">
        <p14:creationId xmlns:p14="http://schemas.microsoft.com/office/powerpoint/2010/main" val="1279024126"/>
      </p:ext>
    </p:extLst>
  </p:cSld>
  <p:clrMapOvr>
    <a:masterClrMapping/>
  </p:clrMapOvr>
  <p:transition>
    <p:blinds dir="vert"/>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199149"/>
            <a:ext cx="4896544" cy="3196917"/>
          </a:xfrm>
        </p:spPr>
      </p:pic>
      <p:sp>
        <p:nvSpPr>
          <p:cNvPr id="4" name="文本占位符 3"/>
          <p:cNvSpPr>
            <a:spLocks noGrp="1"/>
          </p:cNvSpPr>
          <p:nvPr>
            <p:ph type="body" sz="quarter" idx="14"/>
          </p:nvPr>
        </p:nvSpPr>
        <p:spPr/>
        <p:txBody>
          <a:bodyPr/>
          <a:lstStyle/>
          <a:p>
            <a:endParaRPr lang="zh-CN" altLang="en-US"/>
          </a:p>
        </p:txBody>
      </p:sp>
      <p:sp>
        <p:nvSpPr>
          <p:cNvPr id="8" name="文本框 7"/>
          <p:cNvSpPr txBox="1"/>
          <p:nvPr/>
        </p:nvSpPr>
        <p:spPr>
          <a:xfrm>
            <a:off x="4427984" y="1347822"/>
            <a:ext cx="3528392" cy="923330"/>
          </a:xfrm>
          <a:prstGeom prst="rect">
            <a:avLst/>
          </a:prstGeom>
          <a:noFill/>
          <a:ln>
            <a:solidFill>
              <a:srgbClr val="009900"/>
            </a:solidFill>
          </a:ln>
        </p:spPr>
        <p:txBody>
          <a:bodyPr wrap="square" rtlCol="0">
            <a:spAutoFit/>
          </a:bodyPr>
          <a:lstStyle/>
          <a:p>
            <a:r>
              <a:rPr lang="zh-CN" altLang="en-US" dirty="0"/>
              <a:t>每扇门关联一个</a:t>
            </a:r>
            <a:r>
              <a:rPr lang="en-US" altLang="zh-CN" dirty="0"/>
              <a:t>reward</a:t>
            </a:r>
            <a:r>
              <a:rPr lang="zh-CN" altLang="en-US" dirty="0"/>
              <a:t>值：</a:t>
            </a:r>
            <a:endParaRPr lang="en-US" altLang="zh-CN" dirty="0"/>
          </a:p>
          <a:p>
            <a:r>
              <a:rPr lang="zh-CN" altLang="en-US" dirty="0">
                <a:solidFill>
                  <a:srgbClr val="FF0000"/>
                </a:solidFill>
              </a:rPr>
              <a:t>直接连接到目标房间门的</a:t>
            </a:r>
            <a:r>
              <a:rPr lang="en-US" altLang="zh-CN" dirty="0">
                <a:solidFill>
                  <a:srgbClr val="FF0000"/>
                </a:solidFill>
              </a:rPr>
              <a:t>reward</a:t>
            </a:r>
            <a:r>
              <a:rPr lang="zh-CN" altLang="en-US" dirty="0">
                <a:solidFill>
                  <a:srgbClr val="FF0000"/>
                </a:solidFill>
              </a:rPr>
              <a:t>值为</a:t>
            </a:r>
            <a:r>
              <a:rPr lang="en-US" altLang="zh-CN" dirty="0">
                <a:solidFill>
                  <a:srgbClr val="FF0000"/>
                </a:solidFill>
              </a:rPr>
              <a:t>100</a:t>
            </a:r>
            <a:r>
              <a:rPr lang="zh-CN" altLang="en-US" dirty="0"/>
              <a:t>，其他们的</a:t>
            </a:r>
            <a:r>
              <a:rPr lang="en-US" altLang="zh-CN" dirty="0"/>
              <a:t>reward</a:t>
            </a:r>
            <a:r>
              <a:rPr lang="zh-CN" altLang="en-US" dirty="0"/>
              <a:t>为</a:t>
            </a:r>
            <a:r>
              <a:rPr lang="en-US" altLang="zh-CN" dirty="0"/>
              <a:t>0</a:t>
            </a:r>
            <a:endParaRPr lang="zh-CN" altLang="en-US" dirty="0"/>
          </a:p>
        </p:txBody>
      </p:sp>
      <p:sp>
        <p:nvSpPr>
          <p:cNvPr id="10" name="椭圆 9"/>
          <p:cNvSpPr/>
          <p:nvPr/>
        </p:nvSpPr>
        <p:spPr>
          <a:xfrm>
            <a:off x="3707904" y="2564904"/>
            <a:ext cx="720080" cy="432048"/>
          </a:xfrm>
          <a:prstGeom prst="ellipse">
            <a:avLst/>
          </a:pr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曲线连接符 11"/>
          <p:cNvCxnSpPr>
            <a:stCxn id="10" idx="3"/>
            <a:endCxn id="13" idx="1"/>
          </p:cNvCxnSpPr>
          <p:nvPr/>
        </p:nvCxnSpPr>
        <p:spPr>
          <a:xfrm rot="16200000" flipH="1">
            <a:off x="4029166" y="2717870"/>
            <a:ext cx="948457" cy="1380075"/>
          </a:xfrm>
          <a:prstGeom prst="curvedConnector2">
            <a:avLst/>
          </a:prstGeom>
          <a:ln w="12700">
            <a:solidFill>
              <a:srgbClr val="0099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193432" y="3143473"/>
            <a:ext cx="3528392" cy="1477328"/>
          </a:xfrm>
          <a:prstGeom prst="rect">
            <a:avLst/>
          </a:prstGeom>
          <a:noFill/>
          <a:ln>
            <a:solidFill>
              <a:srgbClr val="009900"/>
            </a:solidFill>
          </a:ln>
        </p:spPr>
        <p:txBody>
          <a:bodyPr wrap="square" rtlCol="0">
            <a:spAutoFit/>
          </a:bodyPr>
          <a:lstStyle/>
          <a:p>
            <a:r>
              <a:rPr lang="zh-CN" altLang="en-US" b="1" dirty="0">
                <a:solidFill>
                  <a:srgbClr val="FF0000"/>
                </a:solidFill>
              </a:rPr>
              <a:t>注意</a:t>
            </a:r>
            <a:r>
              <a:rPr lang="zh-CN" altLang="en-US" dirty="0"/>
              <a:t>：编号</a:t>
            </a:r>
            <a:r>
              <a:rPr lang="en-US" altLang="zh-CN" dirty="0"/>
              <a:t>5</a:t>
            </a:r>
            <a:r>
              <a:rPr lang="zh-CN" altLang="en-US" dirty="0"/>
              <a:t>的房间</a:t>
            </a:r>
            <a:r>
              <a:rPr lang="zh-CN" altLang="en-US" u="sng" dirty="0"/>
              <a:t>有一个指向自己的箭头，其</a:t>
            </a:r>
            <a:r>
              <a:rPr lang="en-US" altLang="zh-CN" u="sng" dirty="0"/>
              <a:t>reward</a:t>
            </a:r>
            <a:r>
              <a:rPr lang="zh-CN" altLang="en-US" u="sng" dirty="0"/>
              <a:t>值为</a:t>
            </a:r>
            <a:r>
              <a:rPr lang="en-US" altLang="zh-CN" u="sng" dirty="0"/>
              <a:t>100</a:t>
            </a:r>
          </a:p>
          <a:p>
            <a:endParaRPr lang="en-US" altLang="zh-CN" dirty="0"/>
          </a:p>
          <a:p>
            <a:r>
              <a:rPr lang="zh-CN" altLang="en-US" dirty="0"/>
              <a:t>其它直接指向</a:t>
            </a:r>
            <a:r>
              <a:rPr lang="en-US" altLang="zh-CN" dirty="0"/>
              <a:t>5</a:t>
            </a:r>
            <a:r>
              <a:rPr lang="zh-CN" altLang="en-US" dirty="0"/>
              <a:t>号房间的</a:t>
            </a:r>
            <a:r>
              <a:rPr lang="en-US" altLang="zh-CN" dirty="0"/>
              <a:t>reward</a:t>
            </a:r>
            <a:r>
              <a:rPr lang="zh-CN" altLang="en-US" dirty="0"/>
              <a:t>也为</a:t>
            </a:r>
            <a:r>
              <a:rPr lang="en-US" altLang="zh-CN" dirty="0"/>
              <a:t>100</a:t>
            </a:r>
            <a:endParaRPr lang="zh-CN" altLang="en-US" dirty="0"/>
          </a:p>
        </p:txBody>
      </p:sp>
      <p:grpSp>
        <p:nvGrpSpPr>
          <p:cNvPr id="19" name="组合 18"/>
          <p:cNvGrpSpPr/>
          <p:nvPr/>
        </p:nvGrpSpPr>
        <p:grpSpPr>
          <a:xfrm>
            <a:off x="240858" y="4952061"/>
            <a:ext cx="8598342" cy="685835"/>
            <a:chOff x="240858" y="4952061"/>
            <a:chExt cx="8598342" cy="685835"/>
          </a:xfrm>
        </p:grpSpPr>
        <p:pic>
          <p:nvPicPr>
            <p:cNvPr id="7" name="图片 6"/>
            <p:cNvPicPr>
              <a:picLocks noChangeAspect="1"/>
            </p:cNvPicPr>
            <p:nvPr/>
          </p:nvPicPr>
          <p:blipFill>
            <a:blip r:embed="rId3"/>
            <a:stretch>
              <a:fillRect/>
            </a:stretch>
          </p:blipFill>
          <p:spPr>
            <a:xfrm>
              <a:off x="240858" y="4952061"/>
              <a:ext cx="8598342" cy="685835"/>
            </a:xfrm>
            <a:prstGeom prst="rect">
              <a:avLst/>
            </a:prstGeom>
          </p:spPr>
        </p:pic>
        <p:cxnSp>
          <p:nvCxnSpPr>
            <p:cNvPr id="17" name="直接连接符 16"/>
            <p:cNvCxnSpPr/>
            <p:nvPr/>
          </p:nvCxnSpPr>
          <p:spPr>
            <a:xfrm>
              <a:off x="1763688" y="5637896"/>
              <a:ext cx="381642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1331640" y="5811188"/>
            <a:ext cx="6861175" cy="646331"/>
          </a:xfrm>
          <a:prstGeom prst="rect">
            <a:avLst/>
          </a:prstGeom>
          <a:ln>
            <a:solidFill>
              <a:srgbClr val="FF0000"/>
            </a:solidFill>
          </a:ln>
        </p:spPr>
        <p:txBody>
          <a:bodyPr wrap="square">
            <a:spAutoFit/>
          </a:bodyPr>
          <a:lstStyle/>
          <a:p>
            <a:r>
              <a:rPr lang="en-US" altLang="zh-CN" b="1" dirty="0">
                <a:solidFill>
                  <a:srgbClr val="FF0000"/>
                </a:solidFill>
              </a:rPr>
              <a:t>Q-learning</a:t>
            </a:r>
            <a:r>
              <a:rPr lang="zh-CN" altLang="en-US" b="1" dirty="0">
                <a:solidFill>
                  <a:srgbClr val="FF0000"/>
                </a:solidFill>
              </a:rPr>
              <a:t>的目标</a:t>
            </a:r>
            <a:r>
              <a:rPr lang="zh-CN" altLang="en-US" dirty="0"/>
              <a:t>是</a:t>
            </a:r>
            <a:r>
              <a:rPr lang="zh-CN" altLang="en-US" b="1" u="sng" dirty="0">
                <a:solidFill>
                  <a:srgbClr val="FF0000"/>
                </a:solidFill>
              </a:rPr>
              <a:t>达到</a:t>
            </a:r>
            <a:r>
              <a:rPr lang="en-US" altLang="zh-CN" b="1" u="sng" dirty="0">
                <a:solidFill>
                  <a:srgbClr val="FF0000"/>
                </a:solidFill>
              </a:rPr>
              <a:t>reward</a:t>
            </a:r>
            <a:r>
              <a:rPr lang="zh-CN" altLang="en-US" b="1" u="sng" dirty="0">
                <a:solidFill>
                  <a:srgbClr val="FF0000"/>
                </a:solidFill>
              </a:rPr>
              <a:t>所指最大的</a:t>
            </a:r>
            <a:r>
              <a:rPr lang="en-US" altLang="zh-CN" b="1" u="sng" dirty="0">
                <a:solidFill>
                  <a:srgbClr val="FF0000"/>
                </a:solidFill>
              </a:rPr>
              <a:t>state</a:t>
            </a:r>
            <a:r>
              <a:rPr lang="zh-CN" altLang="en-US" dirty="0"/>
              <a:t>，一次当</a:t>
            </a:r>
            <a:r>
              <a:rPr lang="en-US" altLang="zh-CN" dirty="0"/>
              <a:t>agent</a:t>
            </a:r>
            <a:r>
              <a:rPr lang="zh-CN" altLang="en-US" dirty="0"/>
              <a:t>到达目标后将永远停留在那里（这个称为“</a:t>
            </a:r>
            <a:r>
              <a:rPr lang="zh-CN" altLang="en-US" b="1" dirty="0">
                <a:solidFill>
                  <a:srgbClr val="FF0000"/>
                </a:solidFill>
              </a:rPr>
              <a:t>吸收目标</a:t>
            </a:r>
            <a:r>
              <a:rPr lang="zh-CN" altLang="en-US" dirty="0"/>
              <a:t>”）</a:t>
            </a:r>
          </a:p>
        </p:txBody>
      </p:sp>
      <p:cxnSp>
        <p:nvCxnSpPr>
          <p:cNvPr id="6" name="曲线连接符 5"/>
          <p:cNvCxnSpPr>
            <a:endCxn id="18" idx="0"/>
          </p:cNvCxnSpPr>
          <p:nvPr/>
        </p:nvCxnSpPr>
        <p:spPr>
          <a:xfrm rot="5400000">
            <a:off x="4736160" y="3743100"/>
            <a:ext cx="2094156" cy="204202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972499"/>
      </p:ext>
    </p:extLst>
  </p:cSld>
  <p:clrMapOvr>
    <a:masterClrMapping/>
  </p:clrMapOvr>
  <p:transition>
    <p:blinds dir="vert"/>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323" y="278645"/>
            <a:ext cx="8540750" cy="821913"/>
          </a:xfrm>
        </p:spPr>
        <p:txBody>
          <a:bodyPr/>
          <a:lstStyle/>
          <a:p>
            <a:r>
              <a:rPr lang="en-US" altLang="zh-CN" dirty="0"/>
              <a:t>Reward</a:t>
            </a:r>
            <a:r>
              <a:rPr lang="zh-CN" altLang="en-US" dirty="0"/>
              <a:t>值矩阵</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5000" y="1784159"/>
            <a:ext cx="3576160" cy="2376264"/>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stretch>
            <a:fillRect/>
          </a:stretch>
        </p:blipFill>
        <p:spPr>
          <a:xfrm>
            <a:off x="5579792" y="4228967"/>
            <a:ext cx="2267067" cy="412771"/>
          </a:xfrm>
          <a:prstGeom prst="rect">
            <a:avLst/>
          </a:prstGeom>
        </p:spPr>
      </p:pic>
      <p:sp>
        <p:nvSpPr>
          <p:cNvPr id="7" name="文本框 6"/>
          <p:cNvSpPr txBox="1"/>
          <p:nvPr/>
        </p:nvSpPr>
        <p:spPr>
          <a:xfrm>
            <a:off x="2843808" y="1353342"/>
            <a:ext cx="5832648" cy="369332"/>
          </a:xfrm>
          <a:prstGeom prst="rect">
            <a:avLst/>
          </a:prstGeom>
          <a:noFill/>
          <a:ln>
            <a:solidFill>
              <a:srgbClr val="FF0000"/>
            </a:solidFill>
          </a:ln>
        </p:spPr>
        <p:txBody>
          <a:bodyPr wrap="square" rtlCol="0">
            <a:spAutoFit/>
          </a:bodyPr>
          <a:lstStyle/>
          <a:p>
            <a:r>
              <a:rPr lang="zh-CN" altLang="en-US" dirty="0"/>
              <a:t>以状态</a:t>
            </a:r>
            <a:r>
              <a:rPr lang="en-US" altLang="zh-CN" dirty="0"/>
              <a:t>State</a:t>
            </a:r>
            <a:r>
              <a:rPr lang="zh-CN" altLang="en-US" dirty="0"/>
              <a:t>为行，动作</a:t>
            </a:r>
            <a:r>
              <a:rPr lang="en-US" altLang="zh-CN" dirty="0"/>
              <a:t>Action</a:t>
            </a:r>
            <a:r>
              <a:rPr lang="zh-CN" altLang="en-US" dirty="0"/>
              <a:t>为列，构建</a:t>
            </a:r>
            <a:r>
              <a:rPr lang="en-US" altLang="zh-CN" dirty="0">
                <a:solidFill>
                  <a:srgbClr val="FF0000"/>
                </a:solidFill>
              </a:rPr>
              <a:t>reward</a:t>
            </a:r>
            <a:r>
              <a:rPr lang="zh-CN" altLang="en-US" dirty="0">
                <a:solidFill>
                  <a:srgbClr val="FF0000"/>
                </a:solidFill>
              </a:rPr>
              <a:t>值矩阵</a:t>
            </a:r>
          </a:p>
        </p:txBody>
      </p:sp>
      <p:pic>
        <p:nvPicPr>
          <p:cNvPr id="8" name="内容占位符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1941612"/>
            <a:ext cx="3819526" cy="2493740"/>
          </a:xfrm>
          <a:prstGeom prst="rect">
            <a:avLst/>
          </a:prstGeom>
        </p:spPr>
      </p:pic>
      <p:sp>
        <p:nvSpPr>
          <p:cNvPr id="9" name="椭圆 8"/>
          <p:cNvSpPr/>
          <p:nvPr/>
        </p:nvSpPr>
        <p:spPr>
          <a:xfrm>
            <a:off x="7846859" y="2708920"/>
            <a:ext cx="524301" cy="288032"/>
          </a:xfrm>
          <a:prstGeom prst="ellipse">
            <a:avLst/>
          </a:pr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846859" y="3501008"/>
            <a:ext cx="524301" cy="288032"/>
          </a:xfrm>
          <a:prstGeom prst="ellipse">
            <a:avLst/>
          </a:pr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831601" y="3789040"/>
            <a:ext cx="524301" cy="288032"/>
          </a:xfrm>
          <a:prstGeom prst="ellipse">
            <a:avLst/>
          </a:pr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Tree>
    <p:extLst>
      <p:ext uri="{BB962C8B-B14F-4D97-AF65-F5344CB8AC3E}">
        <p14:creationId xmlns:p14="http://schemas.microsoft.com/office/powerpoint/2010/main" val="455941294"/>
      </p:ext>
    </p:extLst>
  </p:cSld>
  <p:clrMapOvr>
    <a:masterClrMapping/>
  </p:clrMapOvr>
  <p:transition>
    <p:blinds dir="vert"/>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Q</a:t>
            </a:r>
            <a:r>
              <a:rPr lang="zh-CN" altLang="en-US" dirty="0"/>
              <a:t>矩阵：表示</a:t>
            </a:r>
            <a:r>
              <a:rPr lang="en-US" altLang="zh-CN" dirty="0"/>
              <a:t>agent</a:t>
            </a:r>
            <a:r>
              <a:rPr lang="zh-CN" altLang="en-US" dirty="0"/>
              <a:t>已经从</a:t>
            </a:r>
            <a:r>
              <a:rPr lang="zh-CN" altLang="en-US" u="sng" dirty="0"/>
              <a:t>经验</a:t>
            </a:r>
            <a:r>
              <a:rPr lang="zh-CN" altLang="en-US" dirty="0"/>
              <a:t>中学到的知识</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1997" y="1772816"/>
            <a:ext cx="3139874" cy="2448272"/>
          </a:xfrm>
        </p:spPr>
      </p:pic>
      <p:sp>
        <p:nvSpPr>
          <p:cNvPr id="4" name="文本占位符 3"/>
          <p:cNvSpPr>
            <a:spLocks noGrp="1"/>
          </p:cNvSpPr>
          <p:nvPr>
            <p:ph type="body" sz="quarter" idx="14"/>
          </p:nvPr>
        </p:nvSpPr>
        <p:spPr/>
        <p:txBody>
          <a:bodyPr/>
          <a:lstStyle/>
          <a:p>
            <a:endParaRPr lang="zh-CN" altLang="en-US"/>
          </a:p>
        </p:txBody>
      </p:sp>
      <p:grpSp>
        <p:nvGrpSpPr>
          <p:cNvPr id="6" name="组合 5"/>
          <p:cNvGrpSpPr/>
          <p:nvPr/>
        </p:nvGrpSpPr>
        <p:grpSpPr>
          <a:xfrm>
            <a:off x="755576" y="4779482"/>
            <a:ext cx="7893363" cy="677487"/>
            <a:chOff x="611560" y="5229200"/>
            <a:chExt cx="7893363" cy="677487"/>
          </a:xfrm>
        </p:grpSpPr>
        <p:pic>
          <p:nvPicPr>
            <p:cNvPr id="7" name="图片 6"/>
            <p:cNvPicPr>
              <a:picLocks noChangeAspect="1"/>
            </p:cNvPicPr>
            <p:nvPr/>
          </p:nvPicPr>
          <p:blipFill>
            <a:blip r:embed="rId3"/>
            <a:stretch>
              <a:fillRect/>
            </a:stretch>
          </p:blipFill>
          <p:spPr>
            <a:xfrm>
              <a:off x="611560" y="5229200"/>
              <a:ext cx="7893363" cy="662879"/>
            </a:xfrm>
            <a:prstGeom prst="rect">
              <a:avLst/>
            </a:prstGeom>
          </p:spPr>
        </p:pic>
        <p:cxnSp>
          <p:nvCxnSpPr>
            <p:cNvPr id="8" name="直接连接符 7"/>
            <p:cNvCxnSpPr/>
            <p:nvPr/>
          </p:nvCxnSpPr>
          <p:spPr>
            <a:xfrm>
              <a:off x="1763688" y="5589240"/>
              <a:ext cx="62646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482195" y="5892079"/>
              <a:ext cx="2305829" cy="146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flipV="1">
            <a:off x="754789" y="5499563"/>
            <a:ext cx="1747208" cy="146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156176" y="1772816"/>
            <a:ext cx="2199726" cy="923330"/>
          </a:xfrm>
          <a:prstGeom prst="rect">
            <a:avLst/>
          </a:prstGeom>
          <a:noFill/>
          <a:ln>
            <a:solidFill>
              <a:srgbClr val="FF0000"/>
            </a:solidFill>
          </a:ln>
        </p:spPr>
        <p:txBody>
          <a:bodyPr wrap="square" rtlCol="0">
            <a:spAutoFit/>
          </a:bodyPr>
          <a:lstStyle/>
          <a:p>
            <a:r>
              <a:rPr lang="zh-CN" altLang="en-US" dirty="0"/>
              <a:t>经验从何而来？</a:t>
            </a:r>
            <a:endParaRPr lang="en-US" altLang="zh-CN" dirty="0"/>
          </a:p>
          <a:p>
            <a:r>
              <a:rPr lang="en-US" altLang="zh-CN" dirty="0" err="1"/>
              <a:t>Ans</a:t>
            </a:r>
            <a:r>
              <a:rPr lang="zh-CN" altLang="en-US" dirty="0"/>
              <a:t>：不是给定的，是要探索而来。</a:t>
            </a:r>
          </a:p>
        </p:txBody>
      </p:sp>
      <p:cxnSp>
        <p:nvCxnSpPr>
          <p:cNvPr id="12" name="曲线连接符 11"/>
          <p:cNvCxnSpPr>
            <a:endCxn id="3" idx="0"/>
          </p:cNvCxnSpPr>
          <p:nvPr/>
        </p:nvCxnSpPr>
        <p:spPr>
          <a:xfrm>
            <a:off x="5436096" y="980728"/>
            <a:ext cx="1819943" cy="79208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035271" y="2326814"/>
            <a:ext cx="1181880" cy="369332"/>
          </a:xfrm>
          <a:prstGeom prst="rect">
            <a:avLst/>
          </a:prstGeom>
          <a:noFill/>
          <a:ln>
            <a:solidFill>
              <a:srgbClr val="FF0000"/>
            </a:solidFill>
          </a:ln>
        </p:spPr>
        <p:txBody>
          <a:bodyPr wrap="square" rtlCol="0">
            <a:spAutoFit/>
          </a:bodyPr>
          <a:lstStyle/>
          <a:p>
            <a:r>
              <a:rPr lang="zh-CN" altLang="en-US" dirty="0"/>
              <a:t>行：状态</a:t>
            </a:r>
          </a:p>
        </p:txBody>
      </p:sp>
      <p:sp>
        <p:nvSpPr>
          <p:cNvPr id="14" name="文本框 13"/>
          <p:cNvSpPr txBox="1"/>
          <p:nvPr/>
        </p:nvSpPr>
        <p:spPr>
          <a:xfrm>
            <a:off x="4341100" y="1260143"/>
            <a:ext cx="1181880" cy="369332"/>
          </a:xfrm>
          <a:prstGeom prst="rect">
            <a:avLst/>
          </a:prstGeom>
          <a:noFill/>
          <a:ln>
            <a:solidFill>
              <a:srgbClr val="FF0000"/>
            </a:solidFill>
          </a:ln>
        </p:spPr>
        <p:txBody>
          <a:bodyPr wrap="square" rtlCol="0">
            <a:spAutoFit/>
          </a:bodyPr>
          <a:lstStyle/>
          <a:p>
            <a:r>
              <a:rPr lang="zh-CN" altLang="en-US" dirty="0"/>
              <a:t>列：行为</a:t>
            </a:r>
          </a:p>
        </p:txBody>
      </p:sp>
      <p:sp>
        <p:nvSpPr>
          <p:cNvPr id="15" name="文本框 14"/>
          <p:cNvSpPr txBox="1"/>
          <p:nvPr/>
        </p:nvSpPr>
        <p:spPr>
          <a:xfrm>
            <a:off x="2768625" y="5799541"/>
            <a:ext cx="36004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t>与打游戏攒经验值很类似</a:t>
            </a:r>
          </a:p>
        </p:txBody>
      </p:sp>
    </p:spTree>
    <p:extLst>
      <p:ext uri="{BB962C8B-B14F-4D97-AF65-F5344CB8AC3E}">
        <p14:creationId xmlns:p14="http://schemas.microsoft.com/office/powerpoint/2010/main" val="757171233"/>
      </p:ext>
    </p:extLst>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971600" y="1052736"/>
            <a:ext cx="7199539" cy="4752528"/>
          </a:xfrm>
          <a:prstGeom prst="rect">
            <a:avLst/>
          </a:prstGeom>
        </p:spPr>
      </p:pic>
      <p:sp>
        <p:nvSpPr>
          <p:cNvPr id="7" name="圆角矩形 6"/>
          <p:cNvSpPr/>
          <p:nvPr/>
        </p:nvSpPr>
        <p:spPr>
          <a:xfrm>
            <a:off x="4058214" y="4954055"/>
            <a:ext cx="3970169" cy="7071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7651957"/>
      </p:ext>
    </p:extLst>
  </p:cSld>
  <p:clrMapOvr>
    <a:masterClrMapping/>
  </p:clrMapOvr>
  <p:transition>
    <p:blinds dir="vert"/>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784" y="1700808"/>
            <a:ext cx="5486400" cy="3181350"/>
          </a:xfrm>
        </p:spPr>
      </p:pic>
      <p:sp>
        <p:nvSpPr>
          <p:cNvPr id="8" name="文本框 7"/>
          <p:cNvSpPr txBox="1"/>
          <p:nvPr/>
        </p:nvSpPr>
        <p:spPr>
          <a:xfrm>
            <a:off x="1475656" y="1346283"/>
            <a:ext cx="5904656" cy="369332"/>
          </a:xfrm>
          <a:prstGeom prst="rect">
            <a:avLst/>
          </a:prstGeom>
          <a:noFill/>
          <a:ln>
            <a:solidFill>
              <a:srgbClr val="FF0000"/>
            </a:solidFill>
          </a:ln>
        </p:spPr>
        <p:txBody>
          <a:bodyPr wrap="square" rtlCol="0">
            <a:spAutoFit/>
          </a:bodyPr>
          <a:lstStyle/>
          <a:p>
            <a:r>
              <a:rPr lang="zh-CN" altLang="en-US" dirty="0"/>
              <a:t>假定</a:t>
            </a:r>
            <a:r>
              <a:rPr lang="en-US" altLang="zh-CN" dirty="0"/>
              <a:t>agent</a:t>
            </a:r>
            <a:r>
              <a:rPr lang="zh-CN" altLang="en-US" dirty="0"/>
              <a:t>在</a:t>
            </a:r>
            <a:r>
              <a:rPr lang="en-US" altLang="zh-CN" dirty="0"/>
              <a:t>2</a:t>
            </a:r>
            <a:r>
              <a:rPr lang="zh-CN" altLang="en-US" dirty="0"/>
              <a:t>好房间，希望</a:t>
            </a:r>
            <a:r>
              <a:rPr lang="en-US" altLang="zh-CN" dirty="0"/>
              <a:t>agent</a:t>
            </a:r>
            <a:r>
              <a:rPr lang="zh-CN" altLang="en-US" dirty="0"/>
              <a:t>通过学习达到</a:t>
            </a:r>
            <a:r>
              <a:rPr lang="en-US" altLang="zh-CN" dirty="0"/>
              <a:t>5</a:t>
            </a:r>
            <a:r>
              <a:rPr lang="zh-CN" altLang="en-US" dirty="0"/>
              <a:t>号房间</a:t>
            </a:r>
          </a:p>
        </p:txBody>
      </p:sp>
      <p:sp>
        <p:nvSpPr>
          <p:cNvPr id="3" name="椭圆 2"/>
          <p:cNvSpPr/>
          <p:nvPr/>
        </p:nvSpPr>
        <p:spPr>
          <a:xfrm>
            <a:off x="5364088" y="3284984"/>
            <a:ext cx="108012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796136" y="1844824"/>
            <a:ext cx="936104"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4715277"/>
      </p:ext>
    </p:extLst>
  </p:cSld>
  <p:clrMapOvr>
    <a:masterClrMapping/>
  </p:clrMapOvr>
  <p:transition>
    <p:blinds dir="vert"/>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192437"/>
            <a:ext cx="4591050" cy="3000375"/>
          </a:xfrm>
        </p:spPr>
      </p:pic>
      <p:sp>
        <p:nvSpPr>
          <p:cNvPr id="4" name="文本占位符 3"/>
          <p:cNvSpPr>
            <a:spLocks noGrp="1"/>
          </p:cNvSpPr>
          <p:nvPr>
            <p:ph type="body" sz="quarter" idx="14"/>
          </p:nvPr>
        </p:nvSpPr>
        <p:spPr/>
        <p:txBody>
          <a:bodyPr/>
          <a:lstStyle/>
          <a:p>
            <a:endParaRPr lang="zh-CN" altLang="en-US"/>
          </a:p>
        </p:txBody>
      </p:sp>
      <p:sp>
        <p:nvSpPr>
          <p:cNvPr id="6" name="文本框 5"/>
          <p:cNvSpPr txBox="1"/>
          <p:nvPr/>
        </p:nvSpPr>
        <p:spPr>
          <a:xfrm>
            <a:off x="3639344" y="3219507"/>
            <a:ext cx="5472608" cy="923330"/>
          </a:xfrm>
          <a:prstGeom prst="rect">
            <a:avLst/>
          </a:prstGeom>
          <a:noFill/>
          <a:ln>
            <a:solidFill>
              <a:srgbClr val="FF0000"/>
            </a:solidFill>
          </a:ln>
        </p:spPr>
        <p:txBody>
          <a:bodyPr wrap="square" rtlCol="0">
            <a:spAutoFit/>
          </a:bodyPr>
          <a:lstStyle/>
          <a:p>
            <a:r>
              <a:rPr lang="en-US" altLang="zh-CN" dirty="0"/>
              <a:t>Q-learning</a:t>
            </a:r>
            <a:r>
              <a:rPr lang="zh-CN" altLang="en-US" dirty="0"/>
              <a:t>两个重要术语：</a:t>
            </a:r>
            <a:r>
              <a:rPr lang="zh-CN" altLang="en-US" b="1" dirty="0"/>
              <a:t>状态</a:t>
            </a:r>
            <a:r>
              <a:rPr lang="en-US" altLang="zh-CN" b="1" dirty="0"/>
              <a:t>Sate </a:t>
            </a:r>
            <a:r>
              <a:rPr lang="zh-CN" altLang="en-US" dirty="0"/>
              <a:t>和 </a:t>
            </a:r>
            <a:r>
              <a:rPr lang="zh-CN" altLang="en-US" b="1" dirty="0"/>
              <a:t>行为</a:t>
            </a:r>
            <a:r>
              <a:rPr lang="en-US" altLang="zh-CN" b="1" dirty="0"/>
              <a:t>Action</a:t>
            </a:r>
          </a:p>
          <a:p>
            <a:r>
              <a:rPr lang="zh-CN" altLang="en-US" dirty="0"/>
              <a:t>每一个</a:t>
            </a:r>
            <a:r>
              <a:rPr lang="zh-CN" altLang="en-US" b="1" dirty="0"/>
              <a:t>房间</a:t>
            </a:r>
            <a:r>
              <a:rPr lang="zh-CN" altLang="en-US" dirty="0"/>
              <a:t>称为</a:t>
            </a:r>
            <a:r>
              <a:rPr lang="zh-CN" altLang="en-US" b="1" dirty="0"/>
              <a:t>状态</a:t>
            </a:r>
            <a:r>
              <a:rPr lang="zh-CN" altLang="en-US" dirty="0"/>
              <a:t>，包括</a:t>
            </a:r>
            <a:r>
              <a:rPr lang="en-US" altLang="zh-CN" dirty="0"/>
              <a:t>5</a:t>
            </a:r>
            <a:r>
              <a:rPr lang="zh-CN" altLang="en-US" dirty="0"/>
              <a:t>号房间。</a:t>
            </a:r>
            <a:endParaRPr lang="en-US" altLang="zh-CN" dirty="0"/>
          </a:p>
          <a:p>
            <a:r>
              <a:rPr lang="en-US" altLang="zh-CN" dirty="0"/>
              <a:t>Agent</a:t>
            </a:r>
            <a:r>
              <a:rPr lang="zh-CN" altLang="en-US" u="sng" dirty="0"/>
              <a:t>从一个房间走向另一个房间</a:t>
            </a:r>
            <a:r>
              <a:rPr lang="zh-CN" altLang="en-US" dirty="0"/>
              <a:t>称为一个</a:t>
            </a:r>
            <a:r>
              <a:rPr lang="zh-CN" altLang="en-US" b="1" u="sng" dirty="0"/>
              <a:t>行为。</a:t>
            </a:r>
            <a:endParaRPr lang="en-US" altLang="zh-CN" b="1" u="sng" dirty="0"/>
          </a:p>
        </p:txBody>
      </p:sp>
      <p:sp>
        <p:nvSpPr>
          <p:cNvPr id="7" name="文本框 6"/>
          <p:cNvSpPr txBox="1"/>
          <p:nvPr/>
        </p:nvSpPr>
        <p:spPr>
          <a:xfrm>
            <a:off x="727150" y="2056533"/>
            <a:ext cx="648072" cy="369332"/>
          </a:xfrm>
          <a:prstGeom prst="rect">
            <a:avLst/>
          </a:prstGeom>
          <a:noFill/>
          <a:ln>
            <a:solidFill>
              <a:srgbClr val="FF0000"/>
            </a:solidFill>
          </a:ln>
        </p:spPr>
        <p:txBody>
          <a:bodyPr wrap="square" rtlCol="0">
            <a:spAutoFit/>
          </a:bodyPr>
          <a:lstStyle/>
          <a:p>
            <a:r>
              <a:rPr lang="zh-CN" altLang="en-US" dirty="0"/>
              <a:t>状态</a:t>
            </a:r>
          </a:p>
        </p:txBody>
      </p:sp>
      <p:grpSp>
        <p:nvGrpSpPr>
          <p:cNvPr id="14" name="组合 13"/>
          <p:cNvGrpSpPr/>
          <p:nvPr/>
        </p:nvGrpSpPr>
        <p:grpSpPr>
          <a:xfrm>
            <a:off x="932421" y="4192812"/>
            <a:ext cx="7272808" cy="2395915"/>
            <a:chOff x="932421" y="4192812"/>
            <a:chExt cx="7272808" cy="2395915"/>
          </a:xfrm>
        </p:grpSpPr>
        <p:pic>
          <p:nvPicPr>
            <p:cNvPr id="9" name="图片 8"/>
            <p:cNvPicPr>
              <a:picLocks noChangeAspect="1"/>
            </p:cNvPicPr>
            <p:nvPr/>
          </p:nvPicPr>
          <p:blipFill>
            <a:blip r:embed="rId3"/>
            <a:stretch>
              <a:fillRect/>
            </a:stretch>
          </p:blipFill>
          <p:spPr>
            <a:xfrm>
              <a:off x="932421" y="4192812"/>
              <a:ext cx="7272808" cy="2395915"/>
            </a:xfrm>
            <a:prstGeom prst="rect">
              <a:avLst/>
            </a:prstGeom>
          </p:spPr>
        </p:pic>
        <p:cxnSp>
          <p:nvCxnSpPr>
            <p:cNvPr id="11" name="直接连接符 10"/>
            <p:cNvCxnSpPr/>
            <p:nvPr/>
          </p:nvCxnSpPr>
          <p:spPr>
            <a:xfrm>
              <a:off x="1475656" y="4542628"/>
              <a:ext cx="66247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064770" y="4869160"/>
              <a:ext cx="51491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p:cNvCxnSpPr/>
          <p:nvPr/>
        </p:nvCxnSpPr>
        <p:spPr>
          <a:xfrm>
            <a:off x="1063253" y="5301208"/>
            <a:ext cx="46608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475656" y="2905294"/>
            <a:ext cx="648072" cy="369332"/>
          </a:xfrm>
          <a:prstGeom prst="rect">
            <a:avLst/>
          </a:prstGeom>
          <a:noFill/>
          <a:ln>
            <a:solidFill>
              <a:srgbClr val="FF0000"/>
            </a:solidFill>
          </a:ln>
        </p:spPr>
        <p:txBody>
          <a:bodyPr wrap="square" rtlCol="0">
            <a:spAutoFit/>
          </a:bodyPr>
          <a:lstStyle/>
          <a:p>
            <a:r>
              <a:rPr lang="zh-CN" altLang="en-US" dirty="0"/>
              <a:t>行为</a:t>
            </a:r>
          </a:p>
        </p:txBody>
      </p:sp>
    </p:spTree>
    <p:extLst>
      <p:ext uri="{BB962C8B-B14F-4D97-AF65-F5344CB8AC3E}">
        <p14:creationId xmlns:p14="http://schemas.microsoft.com/office/powerpoint/2010/main" val="2910630706"/>
      </p:ext>
    </p:extLst>
  </p:cSld>
  <p:clrMapOvr>
    <a:masterClrMapping/>
  </p:clrMapOvr>
  <p:transition>
    <p:blinds dir="vert"/>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Q-learning</a:t>
            </a:r>
            <a:r>
              <a:rPr lang="zh-CN" altLang="en-US" dirty="0"/>
              <a:t>的一次学习（训练）过程</a:t>
            </a:r>
          </a:p>
        </p:txBody>
      </p:sp>
      <p:sp>
        <p:nvSpPr>
          <p:cNvPr id="4" name="文本占位符 3"/>
          <p:cNvSpPr>
            <a:spLocks noGrp="1"/>
          </p:cNvSpPr>
          <p:nvPr>
            <p:ph type="body" sz="quarter" idx="14"/>
          </p:nvPr>
        </p:nvSpPr>
        <p:spPr/>
        <p:txBody>
          <a:bodyPr/>
          <a:lstStyle/>
          <a:p>
            <a:endParaRPr lang="zh-CN" altLang="en-US"/>
          </a:p>
        </p:txBody>
      </p:sp>
      <p:grpSp>
        <p:nvGrpSpPr>
          <p:cNvPr id="29" name="组合 28"/>
          <p:cNvGrpSpPr/>
          <p:nvPr/>
        </p:nvGrpSpPr>
        <p:grpSpPr>
          <a:xfrm>
            <a:off x="389339" y="1479426"/>
            <a:ext cx="8211934" cy="2622933"/>
            <a:chOff x="389339" y="1479426"/>
            <a:chExt cx="8211934" cy="2622933"/>
          </a:xfrm>
        </p:grpSpPr>
        <p:pic>
          <p:nvPicPr>
            <p:cNvPr id="5" name="图片 4"/>
            <p:cNvPicPr>
              <a:picLocks noChangeAspect="1"/>
            </p:cNvPicPr>
            <p:nvPr/>
          </p:nvPicPr>
          <p:blipFill>
            <a:blip r:embed="rId2"/>
            <a:stretch>
              <a:fillRect/>
            </a:stretch>
          </p:blipFill>
          <p:spPr>
            <a:xfrm>
              <a:off x="389339" y="1479426"/>
              <a:ext cx="7998618" cy="1944216"/>
            </a:xfrm>
            <a:prstGeom prst="rect">
              <a:avLst/>
            </a:prstGeom>
          </p:spPr>
        </p:pic>
        <p:cxnSp>
          <p:nvCxnSpPr>
            <p:cNvPr id="7" name="直接连接符 6"/>
            <p:cNvCxnSpPr/>
            <p:nvPr/>
          </p:nvCxnSpPr>
          <p:spPr>
            <a:xfrm>
              <a:off x="4568825" y="1772816"/>
              <a:ext cx="28114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577161" y="2113606"/>
              <a:ext cx="335487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70133" y="2117675"/>
              <a:ext cx="335487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7544" y="2451534"/>
              <a:ext cx="6840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stretch>
              <a:fillRect/>
            </a:stretch>
          </p:blipFill>
          <p:spPr>
            <a:xfrm>
              <a:off x="536377" y="3450863"/>
              <a:ext cx="8064896" cy="651496"/>
            </a:xfrm>
            <a:prstGeom prst="rect">
              <a:avLst/>
            </a:prstGeom>
          </p:spPr>
        </p:pic>
      </p:grpSp>
      <p:grpSp>
        <p:nvGrpSpPr>
          <p:cNvPr id="28" name="组合 27"/>
          <p:cNvGrpSpPr/>
          <p:nvPr/>
        </p:nvGrpSpPr>
        <p:grpSpPr>
          <a:xfrm>
            <a:off x="283105" y="4350048"/>
            <a:ext cx="8509203" cy="1348483"/>
            <a:chOff x="314223" y="4581128"/>
            <a:chExt cx="8509203" cy="1348483"/>
          </a:xfrm>
        </p:grpSpPr>
        <p:pic>
          <p:nvPicPr>
            <p:cNvPr id="14" name="图片 13"/>
            <p:cNvPicPr>
              <a:picLocks noChangeAspect="1"/>
            </p:cNvPicPr>
            <p:nvPr/>
          </p:nvPicPr>
          <p:blipFill>
            <a:blip r:embed="rId4"/>
            <a:stretch>
              <a:fillRect/>
            </a:stretch>
          </p:blipFill>
          <p:spPr>
            <a:xfrm>
              <a:off x="314223" y="4581128"/>
              <a:ext cx="8509203" cy="1348483"/>
            </a:xfrm>
            <a:prstGeom prst="rect">
              <a:avLst/>
            </a:prstGeom>
          </p:spPr>
        </p:pic>
        <p:cxnSp>
          <p:nvCxnSpPr>
            <p:cNvPr id="15" name="直接连接符 14"/>
            <p:cNvCxnSpPr/>
            <p:nvPr/>
          </p:nvCxnSpPr>
          <p:spPr>
            <a:xfrm>
              <a:off x="3492693" y="4941168"/>
              <a:ext cx="467970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314223" y="5255369"/>
              <a:ext cx="4855910" cy="403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14" idx="3"/>
            </p:cNvCxnSpPr>
            <p:nvPr/>
          </p:nvCxnSpPr>
          <p:spPr>
            <a:xfrm>
              <a:off x="6847572" y="5255370"/>
              <a:ext cx="197585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14223" y="5517232"/>
              <a:ext cx="6346009" cy="720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99592" y="5929611"/>
              <a:ext cx="427054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048026" y="5928200"/>
            <a:ext cx="7339931" cy="646331"/>
          </a:xfrm>
          <a:prstGeom prst="rect">
            <a:avLst/>
          </a:prstGeom>
          <a:noFill/>
          <a:ln>
            <a:solidFill>
              <a:srgbClr val="FF0000"/>
            </a:solidFill>
          </a:ln>
        </p:spPr>
        <p:txBody>
          <a:bodyPr wrap="square" rtlCol="0">
            <a:spAutoFit/>
          </a:bodyPr>
          <a:lstStyle/>
          <a:p>
            <a:r>
              <a:rPr lang="zh-CN" altLang="en-US" b="1" i="1" dirty="0"/>
              <a:t>总结</a:t>
            </a:r>
            <a:r>
              <a:rPr lang="zh-CN" altLang="en-US" dirty="0"/>
              <a:t>：就是</a:t>
            </a:r>
            <a:r>
              <a:rPr lang="zh-CN" altLang="en-US" b="1" u="sng" dirty="0">
                <a:solidFill>
                  <a:srgbClr val="FF0000"/>
                </a:solidFill>
              </a:rPr>
              <a:t>不停的尝试（训练）</a:t>
            </a:r>
            <a:r>
              <a:rPr lang="zh-CN" altLang="en-US" dirty="0">
                <a:solidFill>
                  <a:srgbClr val="FF0000"/>
                </a:solidFill>
              </a:rPr>
              <a:t>，</a:t>
            </a:r>
            <a:r>
              <a:rPr lang="zh-CN" altLang="en-US" dirty="0"/>
              <a:t>只要在计算能力允许的范围内（包括</a:t>
            </a:r>
            <a:r>
              <a:rPr lang="zh-CN" altLang="en-US" b="1" dirty="0"/>
              <a:t>时间允许</a:t>
            </a:r>
            <a:r>
              <a:rPr lang="zh-CN" altLang="en-US" dirty="0"/>
              <a:t>和</a:t>
            </a:r>
            <a:r>
              <a:rPr lang="zh-CN" altLang="en-US" b="1" dirty="0"/>
              <a:t>硬件计算能力允许</a:t>
            </a:r>
            <a:r>
              <a:rPr lang="zh-CN" altLang="en-US" dirty="0"/>
              <a:t>）， 目标就是</a:t>
            </a:r>
            <a:r>
              <a:rPr lang="zh-CN" altLang="en-US" b="1" u="sng" dirty="0">
                <a:solidFill>
                  <a:srgbClr val="FF0000"/>
                </a:solidFill>
              </a:rPr>
              <a:t>为了建立经验矩阵 </a:t>
            </a:r>
            <a:r>
              <a:rPr lang="en-US" altLang="zh-CN" b="1" u="sng" dirty="0">
                <a:solidFill>
                  <a:srgbClr val="FF0000"/>
                </a:solidFill>
              </a:rPr>
              <a:t>Q</a:t>
            </a:r>
            <a:r>
              <a:rPr lang="zh-CN" altLang="en-US" b="1" u="sng" dirty="0">
                <a:solidFill>
                  <a:srgbClr val="FF0000"/>
                </a:solidFill>
              </a:rPr>
              <a:t>矩阵</a:t>
            </a:r>
            <a:r>
              <a:rPr lang="zh-CN" altLang="en-US" b="1" dirty="0">
                <a:solidFill>
                  <a:srgbClr val="FF0000"/>
                </a:solidFill>
              </a:rPr>
              <a:t>。</a:t>
            </a:r>
          </a:p>
        </p:txBody>
      </p:sp>
      <p:cxnSp>
        <p:nvCxnSpPr>
          <p:cNvPr id="20" name="直接连接符 19"/>
          <p:cNvCxnSpPr/>
          <p:nvPr/>
        </p:nvCxnSpPr>
        <p:spPr>
          <a:xfrm>
            <a:off x="1757338" y="1792230"/>
            <a:ext cx="28114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568825" y="1479426"/>
            <a:ext cx="2811487" cy="293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298450" y="3789040"/>
            <a:ext cx="64337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028803"/>
      </p:ext>
    </p:extLst>
  </p:cSld>
  <p:clrMapOvr>
    <a:masterClrMapping/>
  </p:clrMapOvr>
  <p:transition>
    <p:blinds dir="vert"/>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Q-learning</a:t>
            </a:r>
            <a:r>
              <a:rPr lang="zh-CN" altLang="en-US" dirty="0"/>
              <a:t>算法 </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716397" y="1397058"/>
            <a:ext cx="5704856" cy="4510568"/>
          </a:xfrm>
          <a:prstGeom prst="rect">
            <a:avLst/>
          </a:prstGeom>
        </p:spPr>
      </p:pic>
      <p:cxnSp>
        <p:nvCxnSpPr>
          <p:cNvPr id="6" name="直接连接符 5"/>
          <p:cNvCxnSpPr/>
          <p:nvPr/>
        </p:nvCxnSpPr>
        <p:spPr>
          <a:xfrm>
            <a:off x="4860032" y="4725144"/>
            <a:ext cx="244827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103626" y="2996952"/>
            <a:ext cx="1920899" cy="369332"/>
          </a:xfrm>
          <a:prstGeom prst="rect">
            <a:avLst/>
          </a:prstGeom>
          <a:noFill/>
        </p:spPr>
        <p:txBody>
          <a:bodyPr wrap="square" rtlCol="0">
            <a:spAutoFit/>
          </a:bodyPr>
          <a:lstStyle/>
          <a:p>
            <a:r>
              <a:rPr lang="zh-CN" altLang="en-US" u="sng" dirty="0">
                <a:solidFill>
                  <a:srgbClr val="FF0000"/>
                </a:solidFill>
              </a:rPr>
              <a:t>每一个</a:t>
            </a:r>
            <a:r>
              <a:rPr lang="en-US" altLang="zh-CN" u="sng" dirty="0">
                <a:solidFill>
                  <a:srgbClr val="FF0000"/>
                </a:solidFill>
              </a:rPr>
              <a:t>episode</a:t>
            </a:r>
            <a:endParaRPr lang="zh-CN" altLang="en-US" dirty="0"/>
          </a:p>
        </p:txBody>
      </p:sp>
    </p:spTree>
    <p:extLst>
      <p:ext uri="{BB962C8B-B14F-4D97-AF65-F5344CB8AC3E}">
        <p14:creationId xmlns:p14="http://schemas.microsoft.com/office/powerpoint/2010/main" val="16855183"/>
      </p:ext>
    </p:extLst>
  </p:cSld>
  <p:clrMapOvr>
    <a:masterClrMapping/>
  </p:clrMapOvr>
  <p:transition>
    <p:blinds dir="vert"/>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sp>
        <p:nvSpPr>
          <p:cNvPr id="6" name="文本框 5"/>
          <p:cNvSpPr txBox="1"/>
          <p:nvPr/>
        </p:nvSpPr>
        <p:spPr>
          <a:xfrm>
            <a:off x="331280" y="1352319"/>
            <a:ext cx="8666038" cy="507831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Agent</a:t>
            </a:r>
            <a:r>
              <a:rPr lang="zh-CN" altLang="en-US" b="1" u="sng" dirty="0"/>
              <a:t>利用上述</a:t>
            </a:r>
            <a:r>
              <a:rPr lang="en-US" altLang="zh-CN" b="1" u="sng" dirty="0"/>
              <a:t>Q-learning</a:t>
            </a:r>
            <a:r>
              <a:rPr lang="zh-CN" altLang="en-US" b="1" u="sng" dirty="0"/>
              <a:t>算法从经验中进行学习</a:t>
            </a:r>
            <a:r>
              <a:rPr lang="zh-CN" altLang="en-US" dirty="0"/>
              <a:t>。</a:t>
            </a:r>
            <a:r>
              <a:rPr lang="zh-CN" altLang="en-US" u="sng" dirty="0">
                <a:solidFill>
                  <a:srgbClr val="FF0000"/>
                </a:solidFill>
              </a:rPr>
              <a:t>每一个</a:t>
            </a:r>
            <a:r>
              <a:rPr lang="en-US" altLang="zh-CN" u="sng" dirty="0">
                <a:solidFill>
                  <a:srgbClr val="FF0000"/>
                </a:solidFill>
              </a:rPr>
              <a:t>episode</a:t>
            </a:r>
            <a:r>
              <a:rPr lang="zh-CN" altLang="en-US" u="sng" dirty="0">
                <a:solidFill>
                  <a:srgbClr val="FF0000"/>
                </a:solidFill>
              </a:rPr>
              <a:t>相当于一个</a:t>
            </a:r>
            <a:r>
              <a:rPr lang="en-US" altLang="zh-CN" u="sng" dirty="0">
                <a:solidFill>
                  <a:srgbClr val="FF0000"/>
                </a:solidFill>
              </a:rPr>
              <a:t>training session</a:t>
            </a:r>
            <a:r>
              <a:rPr lang="zh-CN" altLang="en-US" dirty="0"/>
              <a:t>。</a:t>
            </a:r>
            <a:endParaRPr lang="en-US" altLang="zh-CN" dirty="0"/>
          </a:p>
          <a:p>
            <a:endParaRPr lang="en-US" altLang="zh-CN" dirty="0"/>
          </a:p>
          <a:p>
            <a:endParaRPr lang="en-US" altLang="zh-CN" dirty="0"/>
          </a:p>
          <a:p>
            <a:pPr marL="285750" indent="-285750">
              <a:buFont typeface="Arial" panose="020B0604020202020204" pitchFamily="34" charset="0"/>
              <a:buChar char="•"/>
            </a:pPr>
            <a:r>
              <a:rPr lang="zh-CN" altLang="en-US" dirty="0"/>
              <a:t>在一个</a:t>
            </a:r>
            <a:r>
              <a:rPr lang="en-US" altLang="zh-CN" dirty="0"/>
              <a:t>training session</a:t>
            </a:r>
            <a:r>
              <a:rPr lang="zh-CN" altLang="en-US" dirty="0"/>
              <a:t>中，</a:t>
            </a:r>
            <a:r>
              <a:rPr lang="en-US" altLang="zh-CN" u="sng" dirty="0"/>
              <a:t>agent</a:t>
            </a:r>
            <a:r>
              <a:rPr lang="zh-CN" altLang="en-US" u="sng" dirty="0"/>
              <a:t>探索外界环境，并接收外界环境</a:t>
            </a:r>
            <a:r>
              <a:rPr lang="en-US" altLang="zh-CN" u="sng" dirty="0"/>
              <a:t>reward</a:t>
            </a:r>
            <a:r>
              <a:rPr lang="zh-CN" altLang="en-US" dirty="0"/>
              <a:t>，直到达到目标状态。</a:t>
            </a:r>
            <a:endParaRPr lang="en-US" altLang="zh-CN" dirty="0"/>
          </a:p>
          <a:p>
            <a:endParaRPr lang="en-US" altLang="zh-CN" dirty="0"/>
          </a:p>
          <a:p>
            <a:endParaRPr lang="en-US" altLang="zh-CN" dirty="0"/>
          </a:p>
          <a:p>
            <a:pPr marL="285750" indent="-285750">
              <a:buFont typeface="Arial" panose="020B0604020202020204" pitchFamily="34" charset="0"/>
              <a:buChar char="•"/>
            </a:pPr>
            <a:r>
              <a:rPr lang="zh-CN" altLang="en-US" b="1" dirty="0"/>
              <a:t>训练的目的</a:t>
            </a:r>
            <a:r>
              <a:rPr lang="zh-CN" altLang="en-US" dirty="0"/>
              <a:t>是</a:t>
            </a:r>
            <a:r>
              <a:rPr lang="zh-CN" altLang="en-US" u="sng" dirty="0">
                <a:solidFill>
                  <a:srgbClr val="FF0000"/>
                </a:solidFill>
              </a:rPr>
              <a:t>要强化</a:t>
            </a:r>
            <a:r>
              <a:rPr lang="en-US" altLang="zh-CN" u="sng" dirty="0">
                <a:solidFill>
                  <a:srgbClr val="FF0000"/>
                </a:solidFill>
              </a:rPr>
              <a:t>agent</a:t>
            </a:r>
            <a:r>
              <a:rPr lang="zh-CN" altLang="en-US" u="sng" dirty="0">
                <a:solidFill>
                  <a:srgbClr val="FF0000"/>
                </a:solidFill>
              </a:rPr>
              <a:t>的“大脑”（用</a:t>
            </a:r>
            <a:r>
              <a:rPr lang="en-US" altLang="zh-CN" u="sng" dirty="0">
                <a:solidFill>
                  <a:srgbClr val="FF0000"/>
                </a:solidFill>
              </a:rPr>
              <a:t>Q</a:t>
            </a:r>
            <a:r>
              <a:rPr lang="zh-CN" altLang="en-US" u="sng" dirty="0">
                <a:solidFill>
                  <a:srgbClr val="FF0000"/>
                </a:solidFill>
              </a:rPr>
              <a:t>表示）</a:t>
            </a:r>
            <a:r>
              <a:rPr lang="zh-CN" altLang="en-US" dirty="0"/>
              <a:t>。训练越多，</a:t>
            </a:r>
            <a:r>
              <a:rPr lang="en-US" altLang="zh-CN" dirty="0"/>
              <a:t>Q</a:t>
            </a:r>
            <a:r>
              <a:rPr lang="zh-CN" altLang="en-US" dirty="0"/>
              <a:t>被优化的更好。</a:t>
            </a:r>
            <a:endParaRPr lang="en-US" altLang="zh-CN" dirty="0"/>
          </a:p>
          <a:p>
            <a:endParaRPr lang="en-US" altLang="zh-CN" dirty="0"/>
          </a:p>
          <a:p>
            <a:endParaRPr lang="en-US" altLang="zh-CN" dirty="0"/>
          </a:p>
          <a:p>
            <a:endParaRPr lang="en-US" altLang="zh-CN" dirty="0"/>
          </a:p>
          <a:p>
            <a:pPr marL="285750" indent="-285750">
              <a:buFont typeface="Arial" panose="020B0604020202020204" pitchFamily="34" charset="0"/>
              <a:buChar char="•"/>
            </a:pPr>
            <a:r>
              <a:rPr lang="zh-CN" altLang="en-US" u="sng" dirty="0"/>
              <a:t>当矩阵</a:t>
            </a:r>
            <a:r>
              <a:rPr lang="en-US" altLang="zh-CN" u="sng" dirty="0"/>
              <a:t>Q</a:t>
            </a:r>
            <a:r>
              <a:rPr lang="zh-CN" altLang="en-US" u="sng" dirty="0"/>
              <a:t>被训练强化后，</a:t>
            </a:r>
            <a:r>
              <a:rPr lang="en-US" altLang="zh-CN" u="sng" dirty="0"/>
              <a:t>agent</a:t>
            </a:r>
            <a:r>
              <a:rPr lang="zh-CN" altLang="en-US" u="sng" dirty="0"/>
              <a:t>便很容易找到达到目标状态的最快路经了。</a:t>
            </a:r>
            <a:endParaRPr lang="en-US" altLang="zh-CN" u="sng"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公式中的</a:t>
            </a:r>
            <a:r>
              <a:rPr lang="en-US" altLang="zh-CN" dirty="0">
                <a:sym typeface="Symbol"/>
              </a:rPr>
              <a:t></a:t>
            </a:r>
            <a:r>
              <a:rPr lang="zh-CN" altLang="en-US" dirty="0">
                <a:sym typeface="Symbol"/>
              </a:rPr>
              <a:t>满足</a:t>
            </a:r>
            <a:r>
              <a:rPr lang="en-US" altLang="zh-CN" dirty="0">
                <a:sym typeface="Symbol"/>
              </a:rPr>
              <a:t>1&lt;=  &lt;=1</a:t>
            </a:r>
            <a:r>
              <a:rPr lang="en-US" altLang="zh-CN" dirty="0">
                <a:solidFill>
                  <a:srgbClr val="FF0000"/>
                </a:solidFill>
                <a:sym typeface="Symbol"/>
              </a:rPr>
              <a:t>, </a:t>
            </a:r>
            <a:r>
              <a:rPr lang="zh-CN" altLang="en-US" dirty="0">
                <a:solidFill>
                  <a:srgbClr val="FF0000"/>
                </a:solidFill>
                <a:sym typeface="Symbol"/>
              </a:rPr>
              <a:t>趋向于</a:t>
            </a:r>
            <a:r>
              <a:rPr lang="en-US" altLang="zh-CN" dirty="0">
                <a:solidFill>
                  <a:srgbClr val="FF0000"/>
                </a:solidFill>
                <a:sym typeface="Symbol"/>
              </a:rPr>
              <a:t>0</a:t>
            </a:r>
            <a:r>
              <a:rPr lang="zh-CN" altLang="en-US" dirty="0">
                <a:sym typeface="Symbol"/>
              </a:rPr>
              <a:t>表示</a:t>
            </a:r>
            <a:r>
              <a:rPr lang="en-US" altLang="zh-CN" u="sng" dirty="0">
                <a:sym typeface="Symbol"/>
              </a:rPr>
              <a:t>agent</a:t>
            </a:r>
            <a:r>
              <a:rPr lang="zh-CN" altLang="en-US" u="sng" dirty="0">
                <a:sym typeface="Symbol"/>
              </a:rPr>
              <a:t>主要考虑</a:t>
            </a:r>
            <a:r>
              <a:rPr lang="en-US" altLang="zh-CN" u="sng" dirty="0">
                <a:sym typeface="Symbol"/>
              </a:rPr>
              <a:t>immediate reward</a:t>
            </a:r>
            <a:r>
              <a:rPr lang="en-US" altLang="zh-CN" dirty="0">
                <a:sym typeface="Symbol"/>
              </a:rPr>
              <a:t>, </a:t>
            </a:r>
            <a:r>
              <a:rPr lang="zh-CN" altLang="en-US" dirty="0">
                <a:sym typeface="Symbol"/>
              </a:rPr>
              <a:t>而</a:t>
            </a:r>
            <a:r>
              <a:rPr lang="en-US" altLang="zh-CN" dirty="0">
                <a:solidFill>
                  <a:srgbClr val="FF0000"/>
                </a:solidFill>
                <a:sym typeface="Symbol"/>
              </a:rPr>
              <a:t></a:t>
            </a:r>
            <a:r>
              <a:rPr lang="zh-CN" altLang="en-US" dirty="0">
                <a:solidFill>
                  <a:srgbClr val="FF0000"/>
                </a:solidFill>
                <a:sym typeface="Symbol"/>
              </a:rPr>
              <a:t>趋向于</a:t>
            </a:r>
            <a:r>
              <a:rPr lang="en-US" altLang="zh-CN" dirty="0">
                <a:solidFill>
                  <a:srgbClr val="FF0000"/>
                </a:solidFill>
                <a:sym typeface="Symbol"/>
              </a:rPr>
              <a:t>1 </a:t>
            </a:r>
            <a:r>
              <a:rPr lang="zh-CN" altLang="en-US" dirty="0">
                <a:sym typeface="Symbol"/>
              </a:rPr>
              <a:t>表示</a:t>
            </a:r>
            <a:r>
              <a:rPr lang="en-US" altLang="zh-CN" u="sng" dirty="0">
                <a:sym typeface="Symbol"/>
              </a:rPr>
              <a:t>agent</a:t>
            </a:r>
            <a:r>
              <a:rPr lang="zh-CN" altLang="en-US" u="sng" dirty="0">
                <a:sym typeface="Symbol"/>
              </a:rPr>
              <a:t>将同时考虑</a:t>
            </a:r>
            <a:r>
              <a:rPr lang="en-US" altLang="zh-CN" u="sng" dirty="0">
                <a:sym typeface="Symbol"/>
              </a:rPr>
              <a:t>future rewards</a:t>
            </a:r>
            <a:r>
              <a:rPr lang="en-US" altLang="zh-CN" dirty="0">
                <a:sym typeface="Symbol"/>
              </a:rPr>
              <a:t>.</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173321230"/>
      </p:ext>
    </p:extLst>
  </p:cSld>
  <p:clrMapOvr>
    <a:masterClrMapping/>
  </p:clrMapOvr>
  <p:transition>
    <p:blinds dir="vert"/>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利用矩阵</a:t>
            </a:r>
            <a:r>
              <a:rPr lang="en-US" altLang="zh-CN" dirty="0"/>
              <a:t>Q</a:t>
            </a:r>
            <a:r>
              <a:rPr lang="zh-CN" altLang="en-US" dirty="0"/>
              <a:t>寻找路径</a:t>
            </a:r>
            <a:r>
              <a:rPr lang="en-US" altLang="zh-CN" dirty="0"/>
              <a:t>path</a:t>
            </a:r>
            <a:endParaRPr lang="zh-CN" altLang="en-US" dirty="0"/>
          </a:p>
        </p:txBody>
      </p:sp>
      <p:sp>
        <p:nvSpPr>
          <p:cNvPr id="3" name="内容占位符 2"/>
          <p:cNvSpPr>
            <a:spLocks noGrp="1"/>
          </p:cNvSpPr>
          <p:nvPr>
            <p:ph idx="1"/>
          </p:nvPr>
        </p:nvSpPr>
        <p:spPr/>
        <p:txBody>
          <a:bodyPr/>
          <a:lstStyle/>
          <a:p>
            <a:r>
              <a:rPr lang="zh-CN" altLang="en-US" dirty="0"/>
              <a:t>利用训练好的矩阵</a:t>
            </a:r>
            <a:r>
              <a:rPr lang="en-US" altLang="zh-CN" dirty="0"/>
              <a:t>Q</a:t>
            </a:r>
            <a:r>
              <a:rPr lang="zh-CN" altLang="en-US" dirty="0"/>
              <a:t>，我们可以很容易地找出一条从任意状态</a:t>
            </a:r>
            <a:r>
              <a:rPr lang="en-US" altLang="zh-CN" dirty="0"/>
              <a:t>S</a:t>
            </a:r>
            <a:r>
              <a:rPr lang="en-US" altLang="zh-CN" baseline="-25000" dirty="0"/>
              <a:t>0</a:t>
            </a:r>
            <a:r>
              <a:rPr lang="zh-CN" altLang="en-US" dirty="0"/>
              <a:t>出发，到达目标状态的行为路径，具体步骤如下：</a:t>
            </a:r>
          </a:p>
        </p:txBody>
      </p:sp>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979712" y="2636912"/>
            <a:ext cx="4991357" cy="2032104"/>
          </a:xfrm>
          <a:prstGeom prst="rect">
            <a:avLst/>
          </a:prstGeom>
        </p:spPr>
      </p:pic>
      <p:sp>
        <p:nvSpPr>
          <p:cNvPr id="7" name="文本框 6"/>
          <p:cNvSpPr txBox="1"/>
          <p:nvPr/>
        </p:nvSpPr>
        <p:spPr>
          <a:xfrm>
            <a:off x="1805980" y="5269810"/>
            <a:ext cx="5760640" cy="369332"/>
          </a:xfrm>
          <a:prstGeom prst="rect">
            <a:avLst/>
          </a:prstGeom>
          <a:noFill/>
          <a:ln>
            <a:solidFill>
              <a:srgbClr val="FF0000"/>
            </a:solidFill>
          </a:ln>
        </p:spPr>
        <p:txBody>
          <a:bodyPr wrap="square" rtlCol="0">
            <a:spAutoFit/>
          </a:bodyPr>
          <a:lstStyle/>
          <a:p>
            <a:r>
              <a:rPr lang="zh-CN" altLang="en-US" dirty="0"/>
              <a:t>也就是，每次都找最好的状态去，然后顺着一直走下去。</a:t>
            </a:r>
          </a:p>
        </p:txBody>
      </p:sp>
    </p:spTree>
    <p:extLst>
      <p:ext uri="{BB962C8B-B14F-4D97-AF65-F5344CB8AC3E}">
        <p14:creationId xmlns:p14="http://schemas.microsoft.com/office/powerpoint/2010/main" val="1685892201"/>
      </p:ext>
    </p:extLst>
  </p:cSld>
  <p:clrMapOvr>
    <a:masterClrMapping/>
  </p:clrMapOvr>
  <p:transition>
    <p:blinds dir="vert"/>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Q-learning example by hand</a:t>
            </a:r>
            <a:endParaRPr lang="zh-CN" altLang="en-US" dirty="0"/>
          </a:p>
        </p:txBody>
      </p:sp>
      <p:sp>
        <p:nvSpPr>
          <p:cNvPr id="3" name="内容占位符 2"/>
          <p:cNvSpPr>
            <a:spLocks noGrp="1"/>
          </p:cNvSpPr>
          <p:nvPr>
            <p:ph idx="1"/>
          </p:nvPr>
        </p:nvSpPr>
        <p:spPr>
          <a:xfrm>
            <a:off x="611560" y="1274056"/>
            <a:ext cx="8153400" cy="4762910"/>
          </a:xfrm>
        </p:spPr>
        <p:txBody>
          <a:bodyPr/>
          <a:lstStyle/>
          <a:p>
            <a:r>
              <a:rPr lang="zh-CN" altLang="en-US" dirty="0"/>
              <a:t>为了</a:t>
            </a:r>
            <a:r>
              <a:rPr lang="zh-CN" altLang="en-US" b="1" u="sng" dirty="0"/>
              <a:t>进一步理解</a:t>
            </a:r>
            <a:r>
              <a:rPr lang="en-US" altLang="zh-CN" b="1" u="sng" dirty="0"/>
              <a:t>Q-learning</a:t>
            </a:r>
            <a:r>
              <a:rPr lang="zh-CN" altLang="en-US" b="1" u="sng" dirty="0"/>
              <a:t>算法如何工作</a:t>
            </a:r>
            <a:r>
              <a:rPr lang="zh-CN" altLang="en-US" dirty="0"/>
              <a:t>。</a:t>
            </a:r>
            <a:r>
              <a:rPr lang="zh-CN" altLang="en-US" u="sng" dirty="0"/>
              <a:t>下面一步步地展现迭代几个</a:t>
            </a:r>
            <a:r>
              <a:rPr lang="en-US" altLang="zh-CN" u="sng" dirty="0"/>
              <a:t>episode</a:t>
            </a:r>
            <a:r>
              <a:rPr lang="zh-CN" altLang="en-US" dirty="0"/>
              <a:t>。</a:t>
            </a:r>
            <a:endParaRPr lang="en-US" altLang="zh-CN" dirty="0"/>
          </a:p>
          <a:p>
            <a:endParaRPr lang="en-US" altLang="zh-CN" dirty="0"/>
          </a:p>
          <a:p>
            <a:r>
              <a:rPr lang="zh-CN" altLang="en-US" dirty="0"/>
              <a:t>首先选取</a:t>
            </a:r>
            <a:r>
              <a:rPr lang="zh-CN" altLang="en-US" b="1" u="sng" dirty="0"/>
              <a:t>学习参数</a:t>
            </a:r>
            <a:r>
              <a:rPr lang="en-US" altLang="zh-CN" b="1" i="1" u="sng" dirty="0">
                <a:sym typeface="Symbol"/>
              </a:rPr>
              <a:t>=0.8</a:t>
            </a:r>
            <a:r>
              <a:rPr lang="en-US" altLang="zh-CN" i="1" dirty="0">
                <a:sym typeface="Symbol"/>
              </a:rPr>
              <a:t>, </a:t>
            </a:r>
            <a:r>
              <a:rPr lang="zh-CN" altLang="en-US" b="1" i="1" u="sng" dirty="0">
                <a:solidFill>
                  <a:srgbClr val="FF0000"/>
                </a:solidFill>
                <a:sym typeface="Symbol"/>
              </a:rPr>
              <a:t>初始状态为房间</a:t>
            </a:r>
            <a:r>
              <a:rPr lang="en-US" altLang="zh-CN" b="1" i="1" u="sng" dirty="0">
                <a:solidFill>
                  <a:srgbClr val="FF0000"/>
                </a:solidFill>
                <a:sym typeface="Symbol"/>
              </a:rPr>
              <a:t>1</a:t>
            </a:r>
            <a:r>
              <a:rPr lang="zh-CN" altLang="en-US" i="1" dirty="0">
                <a:sym typeface="Symbol"/>
              </a:rPr>
              <a:t>。</a:t>
            </a:r>
            <a:endParaRPr lang="en-US" altLang="zh-CN" i="1" dirty="0">
              <a:sym typeface="Symbol"/>
            </a:endParaRPr>
          </a:p>
          <a:p>
            <a:r>
              <a:rPr lang="en-US" altLang="zh-CN" b="1" i="1" dirty="0">
                <a:sym typeface="Symbol"/>
              </a:rPr>
              <a:t>Q</a:t>
            </a:r>
            <a:r>
              <a:rPr lang="zh-CN" altLang="en-US" i="1" dirty="0">
                <a:sym typeface="Symbol"/>
              </a:rPr>
              <a:t>初始化为一个</a:t>
            </a:r>
            <a:r>
              <a:rPr lang="zh-CN" altLang="en-US" b="1" i="1" dirty="0">
                <a:solidFill>
                  <a:srgbClr val="FF0000"/>
                </a:solidFill>
                <a:sym typeface="Symbol"/>
              </a:rPr>
              <a:t>零矩阵</a:t>
            </a:r>
            <a:r>
              <a:rPr lang="zh-CN" altLang="en-US" i="1" dirty="0">
                <a:sym typeface="Symbol"/>
              </a:rPr>
              <a:t>。</a:t>
            </a:r>
            <a:endParaRPr lang="en-US" altLang="zh-CN" i="1" dirty="0">
              <a:sym typeface="Symbol"/>
            </a:endParaRPr>
          </a:p>
          <a:p>
            <a:endParaRPr lang="en-US" altLang="zh-CN" dirty="0">
              <a:sym typeface="Symbol"/>
            </a:endParaRPr>
          </a:p>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645024"/>
            <a:ext cx="2770477" cy="2160240"/>
          </a:xfrm>
          <a:prstGeom prst="rect">
            <a:avLst/>
          </a:prstGeom>
        </p:spPr>
      </p:pic>
      <p:pic>
        <p:nvPicPr>
          <p:cNvPr id="7" name="图片 6"/>
          <p:cNvPicPr>
            <a:picLocks noChangeAspect="1"/>
          </p:cNvPicPr>
          <p:nvPr/>
        </p:nvPicPr>
        <p:blipFill>
          <a:blip r:embed="rId3"/>
          <a:stretch>
            <a:fillRect/>
          </a:stretch>
        </p:blipFill>
        <p:spPr>
          <a:xfrm>
            <a:off x="1640736" y="5937553"/>
            <a:ext cx="3206915" cy="457223"/>
          </a:xfrm>
          <a:prstGeom prst="rect">
            <a:avLst/>
          </a:prstGeom>
        </p:spPr>
      </p:pic>
      <p:pic>
        <p:nvPicPr>
          <p:cNvPr id="8" name="内容占位符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3432897"/>
            <a:ext cx="3619381" cy="2363067"/>
          </a:xfrm>
          <a:prstGeom prst="rect">
            <a:avLst/>
          </a:prstGeom>
        </p:spPr>
      </p:pic>
      <p:sp>
        <p:nvSpPr>
          <p:cNvPr id="5" name="文本框 4"/>
          <p:cNvSpPr txBox="1"/>
          <p:nvPr/>
        </p:nvSpPr>
        <p:spPr>
          <a:xfrm>
            <a:off x="6660232" y="2492896"/>
            <a:ext cx="2376264" cy="369332"/>
          </a:xfrm>
          <a:prstGeom prst="rect">
            <a:avLst/>
          </a:prstGeom>
          <a:noFill/>
          <a:ln>
            <a:solidFill>
              <a:srgbClr val="FF0000"/>
            </a:solidFill>
          </a:ln>
        </p:spPr>
        <p:txBody>
          <a:bodyPr wrap="square" rtlCol="0">
            <a:spAutoFit/>
          </a:bodyPr>
          <a:lstStyle/>
          <a:p>
            <a:r>
              <a:rPr lang="en-US" altLang="zh-CN" dirty="0"/>
              <a:t>Reward</a:t>
            </a:r>
            <a:r>
              <a:rPr lang="zh-CN" altLang="en-US" dirty="0"/>
              <a:t>矩阵是输入值。</a:t>
            </a:r>
          </a:p>
        </p:txBody>
      </p:sp>
      <p:sp>
        <p:nvSpPr>
          <p:cNvPr id="9" name="椭圆 8"/>
          <p:cNvSpPr/>
          <p:nvPr/>
        </p:nvSpPr>
        <p:spPr>
          <a:xfrm>
            <a:off x="6012160" y="3377684"/>
            <a:ext cx="936104" cy="4877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489669" y="3109731"/>
            <a:ext cx="1395129" cy="646331"/>
          </a:xfrm>
          <a:prstGeom prst="rect">
            <a:avLst/>
          </a:prstGeom>
          <a:ln>
            <a:solidFill>
              <a:srgbClr val="FF0000"/>
            </a:solidFill>
          </a:ln>
        </p:spPr>
        <p:txBody>
          <a:bodyPr wrap="square">
            <a:spAutoFit/>
          </a:bodyPr>
          <a:lstStyle/>
          <a:p>
            <a:r>
              <a:rPr lang="zh-CN" altLang="en-US" b="1" i="1" u="sng" dirty="0">
                <a:solidFill>
                  <a:srgbClr val="FF0000"/>
                </a:solidFill>
                <a:sym typeface="Symbol"/>
              </a:rPr>
              <a:t>初始状态为房间</a:t>
            </a:r>
            <a:r>
              <a:rPr lang="en-US" altLang="zh-CN" b="1" i="1" u="sng" dirty="0">
                <a:solidFill>
                  <a:srgbClr val="FF0000"/>
                </a:solidFill>
                <a:sym typeface="Symbol"/>
              </a:rPr>
              <a:t>1</a:t>
            </a:r>
            <a:endParaRPr lang="zh-CN" altLang="en-US" dirty="0"/>
          </a:p>
        </p:txBody>
      </p:sp>
      <p:cxnSp>
        <p:nvCxnSpPr>
          <p:cNvPr id="12" name="曲线连接符 11"/>
          <p:cNvCxnSpPr>
            <a:stCxn id="9" idx="0"/>
            <a:endCxn id="10" idx="1"/>
          </p:cNvCxnSpPr>
          <p:nvPr/>
        </p:nvCxnSpPr>
        <p:spPr>
          <a:xfrm rot="16200000" flipH="1">
            <a:off x="6957333" y="2900562"/>
            <a:ext cx="55213" cy="1009457"/>
          </a:xfrm>
          <a:prstGeom prst="curvedConnector4">
            <a:avLst>
              <a:gd name="adj1" fmla="val -414033"/>
              <a:gd name="adj2" fmla="val 7318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230319"/>
      </p:ext>
    </p:extLst>
  </p:cSld>
  <p:clrMapOvr>
    <a:masterClrMapping/>
  </p:clrMapOvr>
  <p:transition>
    <p:blinds dir="vert"/>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第一次</a:t>
            </a:r>
            <a:r>
              <a:rPr lang="en-US" altLang="zh-CN" i="1" dirty="0"/>
              <a:t>episode</a:t>
            </a:r>
            <a:r>
              <a:rPr lang="zh-CN" altLang="en-US" i="1" dirty="0"/>
              <a:t>训练：</a:t>
            </a:r>
            <a:r>
              <a:rPr lang="zh-CN" altLang="en-US" dirty="0">
                <a:solidFill>
                  <a:srgbClr val="FF0000"/>
                </a:solidFill>
              </a:rPr>
              <a:t>房间</a:t>
            </a:r>
            <a:r>
              <a:rPr lang="en-US" altLang="zh-CN" dirty="0">
                <a:solidFill>
                  <a:srgbClr val="FF0000"/>
                </a:solidFill>
              </a:rPr>
              <a:t>1</a:t>
            </a:r>
            <a:r>
              <a:rPr lang="zh-CN" altLang="en-US" dirty="0">
                <a:solidFill>
                  <a:srgbClr val="FF0000"/>
                </a:solidFill>
              </a:rPr>
              <a:t>出发的</a:t>
            </a:r>
          </a:p>
        </p:txBody>
      </p:sp>
      <p:sp>
        <p:nvSpPr>
          <p:cNvPr id="3" name="内容占位符 2"/>
          <p:cNvSpPr>
            <a:spLocks noGrp="1"/>
          </p:cNvSpPr>
          <p:nvPr>
            <p:ph idx="1"/>
          </p:nvPr>
        </p:nvSpPr>
        <p:spPr>
          <a:xfrm>
            <a:off x="602453" y="1346283"/>
            <a:ext cx="8153400" cy="4762910"/>
          </a:xfrm>
        </p:spPr>
        <p:txBody>
          <a:bodyPr/>
          <a:lstStyle/>
          <a:p>
            <a:r>
              <a:rPr lang="zh-CN" altLang="en-US" dirty="0"/>
              <a:t>观察</a:t>
            </a:r>
            <a:r>
              <a:rPr lang="zh-CN" altLang="en-US" u="sng" dirty="0"/>
              <a:t>矩阵</a:t>
            </a:r>
            <a:r>
              <a:rPr lang="en-US" altLang="zh-CN" u="sng" dirty="0"/>
              <a:t>R</a:t>
            </a:r>
            <a:r>
              <a:rPr lang="zh-CN" altLang="en-US" u="sng" dirty="0"/>
              <a:t>的第二行（对应房间</a:t>
            </a:r>
            <a:r>
              <a:rPr lang="en-US" altLang="zh-CN" u="sng" dirty="0"/>
              <a:t>1or</a:t>
            </a:r>
            <a:r>
              <a:rPr lang="zh-CN" altLang="en-US" u="sng" dirty="0"/>
              <a:t>状态</a:t>
            </a:r>
            <a:r>
              <a:rPr lang="en-US" altLang="zh-CN" u="sng" dirty="0"/>
              <a:t>1</a:t>
            </a:r>
            <a:r>
              <a:rPr lang="zh-CN" altLang="en-US" dirty="0"/>
              <a:t>），它包含</a:t>
            </a:r>
            <a:r>
              <a:rPr lang="zh-CN" altLang="en-US" u="sng" dirty="0"/>
              <a:t>两个非负值</a:t>
            </a:r>
            <a:r>
              <a:rPr lang="zh-CN" altLang="en-US" dirty="0"/>
              <a:t>，即当前状态</a:t>
            </a:r>
            <a:r>
              <a:rPr lang="en-US" altLang="zh-CN" dirty="0"/>
              <a:t>1</a:t>
            </a:r>
            <a:r>
              <a:rPr lang="zh-CN" altLang="en-US" dirty="0"/>
              <a:t>的下一步行为有</a:t>
            </a:r>
            <a:r>
              <a:rPr lang="en-US" altLang="zh-CN" dirty="0"/>
              <a:t>2</a:t>
            </a:r>
            <a:r>
              <a:rPr lang="zh-CN" altLang="en-US" dirty="0"/>
              <a:t>种可能</a:t>
            </a:r>
            <a:r>
              <a:rPr lang="en-US" altLang="zh-CN" dirty="0"/>
              <a:t>:</a:t>
            </a:r>
            <a:r>
              <a:rPr lang="zh-CN" altLang="en-US" u="sng" dirty="0"/>
              <a:t>转到状态</a:t>
            </a:r>
            <a:r>
              <a:rPr lang="en-US" altLang="zh-CN" u="sng" dirty="0"/>
              <a:t>3 </a:t>
            </a:r>
            <a:r>
              <a:rPr lang="en-US" altLang="zh-CN" dirty="0"/>
              <a:t>or </a:t>
            </a:r>
            <a:r>
              <a:rPr lang="zh-CN" altLang="en-US" u="sng" dirty="0"/>
              <a:t>转到状态</a:t>
            </a:r>
            <a:r>
              <a:rPr lang="en-US" altLang="zh-CN" u="sng" dirty="0"/>
              <a:t>5</a:t>
            </a:r>
            <a:r>
              <a:rPr lang="en-US" altLang="zh-CN" dirty="0"/>
              <a:t>.     </a:t>
            </a:r>
            <a:r>
              <a:rPr lang="zh-CN" altLang="en-US" i="1" u="sng" dirty="0">
                <a:solidFill>
                  <a:srgbClr val="FF0000"/>
                </a:solidFill>
              </a:rPr>
              <a:t>随机选择</a:t>
            </a:r>
            <a:r>
              <a:rPr lang="zh-CN" altLang="en-US" i="1" u="sng" dirty="0"/>
              <a:t>，</a:t>
            </a:r>
            <a:r>
              <a:rPr lang="zh-CN" altLang="en-US" i="1" u="sng" dirty="0">
                <a:solidFill>
                  <a:srgbClr val="FF0000"/>
                </a:solidFill>
              </a:rPr>
              <a:t>转到状态</a:t>
            </a:r>
            <a:r>
              <a:rPr lang="en-US" altLang="zh-CN" i="1" u="sng" dirty="0">
                <a:solidFill>
                  <a:srgbClr val="FF0000"/>
                </a:solidFill>
              </a:rPr>
              <a:t>5</a:t>
            </a:r>
            <a:r>
              <a:rPr lang="en-US" altLang="zh-CN" i="1" u="sng" dirty="0"/>
              <a:t>.</a:t>
            </a:r>
          </a:p>
          <a:p>
            <a:endParaRPr lang="en-US" altLang="zh-CN" dirty="0"/>
          </a:p>
          <a:p>
            <a:r>
              <a:rPr lang="zh-CN" altLang="en-US" dirty="0"/>
              <a:t>当</a:t>
            </a:r>
            <a:r>
              <a:rPr lang="en-US" altLang="zh-CN" dirty="0"/>
              <a:t>agent</a:t>
            </a:r>
            <a:r>
              <a:rPr lang="zh-CN" altLang="en-US" u="sng" dirty="0"/>
              <a:t>处于状态</a:t>
            </a:r>
            <a:r>
              <a:rPr lang="en-US" altLang="zh-CN" u="sng" dirty="0"/>
              <a:t>5</a:t>
            </a:r>
            <a:r>
              <a:rPr lang="zh-CN" altLang="en-US" u="sng" dirty="0"/>
              <a:t>以后，会发生什么事情</a:t>
            </a:r>
            <a:r>
              <a:rPr lang="zh-CN" altLang="en-US" dirty="0"/>
              <a:t>？</a:t>
            </a:r>
            <a:endParaRPr lang="en-US" altLang="zh-CN" dirty="0"/>
          </a:p>
          <a:p>
            <a:pPr marL="0" indent="0">
              <a:buNone/>
            </a:pPr>
            <a:r>
              <a:rPr lang="en-US" altLang="zh-CN" dirty="0"/>
              <a:t>  </a:t>
            </a:r>
            <a:r>
              <a:rPr lang="zh-CN" altLang="en-US" dirty="0"/>
              <a:t>观察矩阵</a:t>
            </a:r>
            <a:r>
              <a:rPr lang="en-US" altLang="zh-CN" dirty="0"/>
              <a:t>R</a:t>
            </a:r>
            <a:r>
              <a:rPr lang="zh-CN" altLang="en-US" dirty="0"/>
              <a:t>的第</a:t>
            </a:r>
            <a:r>
              <a:rPr lang="en-US" altLang="zh-CN" dirty="0"/>
              <a:t>6</a:t>
            </a:r>
            <a:r>
              <a:rPr lang="zh-CN" altLang="en-US" dirty="0"/>
              <a:t>行（对应状态</a:t>
            </a:r>
            <a:r>
              <a:rPr lang="en-US" altLang="zh-CN" dirty="0"/>
              <a:t>5</a:t>
            </a:r>
            <a:r>
              <a:rPr lang="zh-CN" altLang="en-US" dirty="0"/>
              <a:t>），它对应三个可能的行为：</a:t>
            </a:r>
            <a:r>
              <a:rPr lang="zh-CN" altLang="en-US" u="sng" dirty="0"/>
              <a:t>转到状态</a:t>
            </a:r>
            <a:r>
              <a:rPr lang="en-US" altLang="zh-CN" u="sng" dirty="0"/>
              <a:t>1</a:t>
            </a:r>
            <a:r>
              <a:rPr lang="zh-CN" altLang="en-US" u="sng" dirty="0"/>
              <a:t>，</a:t>
            </a:r>
            <a:r>
              <a:rPr lang="en-US" altLang="zh-CN" u="sng" dirty="0"/>
              <a:t>4</a:t>
            </a:r>
            <a:r>
              <a:rPr lang="zh-CN" altLang="en-US" u="sng" dirty="0"/>
              <a:t>或</a:t>
            </a:r>
            <a:r>
              <a:rPr lang="en-US" altLang="zh-CN" u="sng" dirty="0"/>
              <a:t>5</a:t>
            </a:r>
            <a:r>
              <a:rPr lang="en-US" altLang="zh-CN" dirty="0"/>
              <a:t>. </a:t>
            </a:r>
            <a:r>
              <a:rPr lang="zh-CN" altLang="en-US" dirty="0"/>
              <a:t>根据公式（</a:t>
            </a:r>
            <a:r>
              <a:rPr lang="en-US" altLang="zh-CN" dirty="0"/>
              <a:t>1.1</a:t>
            </a:r>
            <a:r>
              <a:rPr lang="zh-CN" altLang="en-US" dirty="0"/>
              <a:t>），我们有：</a:t>
            </a:r>
          </a:p>
        </p:txBody>
      </p:sp>
      <p:sp>
        <p:nvSpPr>
          <p:cNvPr id="4" name="文本占位符 3"/>
          <p:cNvSpPr>
            <a:spLocks noGrp="1"/>
          </p:cNvSpPr>
          <p:nvPr>
            <p:ph type="body" sz="quarter" idx="14"/>
          </p:nvPr>
        </p:nvSpPr>
        <p:spPr/>
        <p:txBody>
          <a:bodyPr/>
          <a:lstStyle/>
          <a:p>
            <a:endParaRPr lang="zh-CN" altLang="en-US"/>
          </a:p>
        </p:txBody>
      </p:sp>
      <p:pic>
        <p:nvPicPr>
          <p:cNvPr id="8"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0682" y="4055517"/>
            <a:ext cx="3222318" cy="2141145"/>
          </a:xfrm>
          <a:prstGeom prst="rect">
            <a:avLst/>
          </a:prstGeom>
        </p:spPr>
      </p:pic>
      <p:sp>
        <p:nvSpPr>
          <p:cNvPr id="9" name="文本框 8"/>
          <p:cNvSpPr txBox="1"/>
          <p:nvPr/>
        </p:nvSpPr>
        <p:spPr>
          <a:xfrm>
            <a:off x="7340279" y="6145574"/>
            <a:ext cx="864096" cy="369332"/>
          </a:xfrm>
          <a:prstGeom prst="rect">
            <a:avLst/>
          </a:prstGeom>
          <a:noFill/>
        </p:spPr>
        <p:txBody>
          <a:bodyPr wrap="square" rtlCol="0">
            <a:spAutoFit/>
          </a:bodyPr>
          <a:lstStyle/>
          <a:p>
            <a:r>
              <a:rPr lang="en-US" altLang="zh-CN" dirty="0"/>
              <a:t>R</a:t>
            </a:r>
            <a:r>
              <a:rPr lang="zh-CN" altLang="en-US" dirty="0"/>
              <a:t>矩阵</a:t>
            </a:r>
          </a:p>
        </p:txBody>
      </p:sp>
      <p:pic>
        <p:nvPicPr>
          <p:cNvPr id="11" name="图片 10"/>
          <p:cNvPicPr>
            <a:picLocks noChangeAspect="1"/>
          </p:cNvPicPr>
          <p:nvPr/>
        </p:nvPicPr>
        <p:blipFill>
          <a:blip r:embed="rId3"/>
          <a:stretch>
            <a:fillRect/>
          </a:stretch>
        </p:blipFill>
        <p:spPr>
          <a:xfrm>
            <a:off x="82046" y="4414012"/>
            <a:ext cx="5473981" cy="1219263"/>
          </a:xfrm>
          <a:prstGeom prst="rect">
            <a:avLst/>
          </a:prstGeom>
        </p:spPr>
      </p:pic>
      <p:sp>
        <p:nvSpPr>
          <p:cNvPr id="12" name="椭圆 11"/>
          <p:cNvSpPr/>
          <p:nvPr/>
        </p:nvSpPr>
        <p:spPr>
          <a:xfrm>
            <a:off x="4686300" y="4449838"/>
            <a:ext cx="749796" cy="419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47671" y="5292227"/>
            <a:ext cx="3532422" cy="923330"/>
          </a:xfrm>
          <a:prstGeom prst="rect">
            <a:avLst/>
          </a:prstGeom>
          <a:noFill/>
          <a:ln>
            <a:solidFill>
              <a:srgbClr val="FF0000"/>
            </a:solidFill>
          </a:ln>
        </p:spPr>
        <p:txBody>
          <a:bodyPr wrap="square" rtlCol="0">
            <a:spAutoFit/>
          </a:bodyPr>
          <a:lstStyle/>
          <a:p>
            <a:r>
              <a:rPr lang="zh-CN" altLang="en-US" dirty="0"/>
              <a:t>注意：</a:t>
            </a:r>
            <a:r>
              <a:rPr lang="en-US" altLang="zh-CN" dirty="0">
                <a:solidFill>
                  <a:srgbClr val="FF0000"/>
                </a:solidFill>
              </a:rPr>
              <a:t>Q</a:t>
            </a:r>
            <a:r>
              <a:rPr lang="zh-CN" altLang="en-US" dirty="0">
                <a:solidFill>
                  <a:srgbClr val="FF0000"/>
                </a:solidFill>
              </a:rPr>
              <a:t>（</a:t>
            </a:r>
            <a:r>
              <a:rPr lang="en-US" altLang="zh-CN" dirty="0">
                <a:solidFill>
                  <a:srgbClr val="FF0000"/>
                </a:solidFill>
              </a:rPr>
              <a:t>5</a:t>
            </a:r>
            <a:r>
              <a:rPr lang="zh-CN" altLang="en-US" dirty="0">
                <a:solidFill>
                  <a:srgbClr val="FF0000"/>
                </a:solidFill>
              </a:rPr>
              <a:t>，</a:t>
            </a:r>
            <a:r>
              <a:rPr lang="en-US" altLang="zh-CN" dirty="0">
                <a:solidFill>
                  <a:srgbClr val="FF0000"/>
                </a:solidFill>
              </a:rPr>
              <a:t>5</a:t>
            </a:r>
            <a:r>
              <a:rPr lang="zh-CN" altLang="en-US" dirty="0">
                <a:solidFill>
                  <a:srgbClr val="FF0000"/>
                </a:solidFill>
              </a:rPr>
              <a:t>）</a:t>
            </a:r>
            <a:r>
              <a:rPr lang="en-US" altLang="zh-CN" dirty="0">
                <a:solidFill>
                  <a:srgbClr val="FF0000"/>
                </a:solidFill>
              </a:rPr>
              <a:t>=0</a:t>
            </a:r>
            <a:r>
              <a:rPr lang="zh-CN" altLang="en-US" dirty="0">
                <a:solidFill>
                  <a:srgbClr val="FF0000"/>
                </a:solidFill>
              </a:rPr>
              <a:t>，不是</a:t>
            </a:r>
            <a:r>
              <a:rPr lang="en-US" altLang="zh-CN" dirty="0">
                <a:solidFill>
                  <a:srgbClr val="FF0000"/>
                </a:solidFill>
              </a:rPr>
              <a:t>100</a:t>
            </a:r>
            <a:r>
              <a:rPr lang="en-US" altLang="zh-CN" dirty="0"/>
              <a:t>. </a:t>
            </a:r>
            <a:r>
              <a:rPr lang="zh-CN" altLang="en-US" u="sng" dirty="0"/>
              <a:t>因为还没有学习得到</a:t>
            </a:r>
            <a:r>
              <a:rPr lang="en-US" altLang="zh-CN" u="sng" dirty="0"/>
              <a:t>Q(5,5) = 100</a:t>
            </a:r>
            <a:r>
              <a:rPr lang="en-US" altLang="zh-CN" dirty="0"/>
              <a:t>. </a:t>
            </a:r>
          </a:p>
          <a:p>
            <a:r>
              <a:rPr lang="zh-CN" altLang="en-US" u="sng" dirty="0"/>
              <a:t>此处很容易出错</a:t>
            </a:r>
            <a:r>
              <a:rPr lang="zh-CN" altLang="en-US" dirty="0"/>
              <a:t>。</a:t>
            </a:r>
          </a:p>
        </p:txBody>
      </p:sp>
      <p:sp>
        <p:nvSpPr>
          <p:cNvPr id="14" name="椭圆 13"/>
          <p:cNvSpPr/>
          <p:nvPr/>
        </p:nvSpPr>
        <p:spPr>
          <a:xfrm>
            <a:off x="3317079" y="4869160"/>
            <a:ext cx="194051"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262495" y="5858022"/>
            <a:ext cx="534337" cy="2958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曲线连接符 16"/>
          <p:cNvCxnSpPr>
            <a:stCxn id="12" idx="4"/>
            <a:endCxn id="13" idx="0"/>
          </p:cNvCxnSpPr>
          <p:nvPr/>
        </p:nvCxnSpPr>
        <p:spPr>
          <a:xfrm rot="5400000">
            <a:off x="4226007" y="4457035"/>
            <a:ext cx="423067" cy="1247316"/>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4" idx="5"/>
            <a:endCxn id="13" idx="0"/>
          </p:cNvCxnSpPr>
          <p:nvPr/>
        </p:nvCxnSpPr>
        <p:spPr>
          <a:xfrm rot="16200000" flipH="1">
            <a:off x="3590420" y="5068765"/>
            <a:ext cx="115754" cy="331170"/>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右箭头 20"/>
          <p:cNvSpPr/>
          <p:nvPr/>
        </p:nvSpPr>
        <p:spPr>
          <a:xfrm>
            <a:off x="5559581" y="4947873"/>
            <a:ext cx="580621" cy="109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6117961" y="5116182"/>
            <a:ext cx="2693171" cy="198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127949" y="6157348"/>
            <a:ext cx="2693171" cy="1981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4" name="右箭头 23"/>
          <p:cNvSpPr/>
          <p:nvPr/>
        </p:nvSpPr>
        <p:spPr>
          <a:xfrm rot="5400000">
            <a:off x="8306543" y="3963274"/>
            <a:ext cx="504056" cy="231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7245" y="6417709"/>
            <a:ext cx="7083991" cy="369332"/>
          </a:xfrm>
          <a:prstGeom prst="rect">
            <a:avLst/>
          </a:prstGeom>
          <a:ln>
            <a:solidFill>
              <a:srgbClr val="FF0000"/>
            </a:solidFill>
          </a:ln>
        </p:spPr>
        <p:txBody>
          <a:bodyPr wrap="none">
            <a:spAutoFit/>
          </a:bodyPr>
          <a:lstStyle/>
          <a:p>
            <a:r>
              <a:rPr lang="zh-CN" altLang="en-US" b="1" dirty="0"/>
              <a:t>实际上就是前面提到的</a:t>
            </a:r>
            <a:r>
              <a:rPr lang="zh-CN" altLang="en-US" dirty="0"/>
              <a:t>：函数</a:t>
            </a:r>
            <a:r>
              <a:rPr lang="en-US" altLang="zh-CN" i="1" dirty="0"/>
              <a:t>δ</a:t>
            </a:r>
            <a:r>
              <a:rPr lang="zh-CN" altLang="en-US" dirty="0"/>
              <a:t>和</a:t>
            </a:r>
            <a:r>
              <a:rPr lang="en-US" altLang="zh-CN" i="1" dirty="0"/>
              <a:t>r</a:t>
            </a:r>
            <a:r>
              <a:rPr lang="zh-CN" altLang="en-US" dirty="0"/>
              <a:t>是环境的一部分，</a:t>
            </a:r>
            <a:r>
              <a:rPr lang="en-US" altLang="zh-CN" dirty="0"/>
              <a:t>Agent </a:t>
            </a:r>
            <a:r>
              <a:rPr lang="zh-CN" altLang="en-US" dirty="0"/>
              <a:t>不必知道</a:t>
            </a:r>
          </a:p>
        </p:txBody>
      </p:sp>
      <p:cxnSp>
        <p:nvCxnSpPr>
          <p:cNvPr id="30" name="曲线连接符 29"/>
          <p:cNvCxnSpPr>
            <a:endCxn id="28" idx="1"/>
          </p:cNvCxnSpPr>
          <p:nvPr/>
        </p:nvCxnSpPr>
        <p:spPr>
          <a:xfrm rot="10800000" flipV="1">
            <a:off x="337246" y="5753893"/>
            <a:ext cx="1858491" cy="848481"/>
          </a:xfrm>
          <a:prstGeom prst="curvedConnector3">
            <a:avLst>
              <a:gd name="adj1" fmla="val 1123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2" idx="2"/>
            <a:endCxn id="14" idx="6"/>
          </p:cNvCxnSpPr>
          <p:nvPr/>
        </p:nvCxnSpPr>
        <p:spPr>
          <a:xfrm flipH="1">
            <a:off x="3511130" y="4659499"/>
            <a:ext cx="1175170" cy="389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71505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第一次</a:t>
            </a:r>
            <a:r>
              <a:rPr lang="en-US" altLang="zh-CN" i="1" dirty="0"/>
              <a:t>episode</a:t>
            </a:r>
            <a:r>
              <a:rPr lang="zh-CN" altLang="en-US" i="1" dirty="0"/>
              <a:t>训练：</a:t>
            </a:r>
            <a:r>
              <a:rPr lang="zh-CN" altLang="en-US" dirty="0"/>
              <a:t>房间</a:t>
            </a:r>
            <a:r>
              <a:rPr lang="en-US" altLang="zh-CN" dirty="0"/>
              <a:t>1</a:t>
            </a:r>
            <a:r>
              <a:rPr lang="zh-CN" altLang="en-US" dirty="0"/>
              <a:t>出发的 （</a:t>
            </a:r>
            <a:r>
              <a:rPr lang="en-US" altLang="zh-CN" dirty="0"/>
              <a:t>continue</a:t>
            </a:r>
            <a:r>
              <a:rPr lang="zh-CN" altLang="en-US" dirty="0"/>
              <a:t>）</a:t>
            </a:r>
          </a:p>
        </p:txBody>
      </p:sp>
      <p:sp>
        <p:nvSpPr>
          <p:cNvPr id="3" name="内容占位符 2"/>
          <p:cNvSpPr>
            <a:spLocks noGrp="1"/>
          </p:cNvSpPr>
          <p:nvPr>
            <p:ph idx="1"/>
          </p:nvPr>
        </p:nvSpPr>
        <p:spPr/>
        <p:txBody>
          <a:bodyPr/>
          <a:lstStyle/>
          <a:p>
            <a:r>
              <a:rPr lang="zh-CN" altLang="en-US" dirty="0"/>
              <a:t>现在</a:t>
            </a:r>
            <a:r>
              <a:rPr lang="zh-CN" altLang="en-US" u="sng" dirty="0"/>
              <a:t>状态</a:t>
            </a:r>
            <a:r>
              <a:rPr lang="en-US" altLang="zh-CN" u="sng" dirty="0"/>
              <a:t>5</a:t>
            </a:r>
            <a:r>
              <a:rPr lang="zh-CN" altLang="en-US" u="sng" dirty="0"/>
              <a:t>变成了当前状态</a:t>
            </a:r>
            <a:r>
              <a:rPr lang="zh-CN" altLang="en-US" dirty="0"/>
              <a:t>。 </a:t>
            </a:r>
            <a:r>
              <a:rPr lang="zh-CN" altLang="en-US" i="1" dirty="0"/>
              <a:t>因为状态</a:t>
            </a:r>
            <a:r>
              <a:rPr lang="en-US" altLang="zh-CN" i="1" dirty="0"/>
              <a:t>5</a:t>
            </a:r>
            <a:r>
              <a:rPr lang="zh-CN" altLang="en-US" i="1" dirty="0"/>
              <a:t>即可目标状态，所以一次</a:t>
            </a:r>
            <a:r>
              <a:rPr lang="en-US" altLang="zh-CN" i="1" dirty="0"/>
              <a:t>episode</a:t>
            </a:r>
            <a:r>
              <a:rPr lang="zh-CN" altLang="en-US" i="1" dirty="0"/>
              <a:t>即结束了</a:t>
            </a:r>
            <a:r>
              <a:rPr lang="zh-CN" altLang="en-US" dirty="0"/>
              <a:t>。至此，</a:t>
            </a:r>
            <a:r>
              <a:rPr lang="en-US" altLang="zh-CN" u="sng" dirty="0"/>
              <a:t>agent</a:t>
            </a:r>
            <a:r>
              <a:rPr lang="zh-CN" altLang="en-US" u="sng" dirty="0"/>
              <a:t>的“大脑”中的</a:t>
            </a:r>
            <a:r>
              <a:rPr lang="en-US" altLang="zh-CN" u="sng" dirty="0"/>
              <a:t>Q</a:t>
            </a:r>
            <a:r>
              <a:rPr lang="zh-CN" altLang="en-US" u="sng" dirty="0"/>
              <a:t>矩阵刷新为</a:t>
            </a:r>
            <a:r>
              <a:rPr lang="zh-CN" altLang="en-US" dirty="0"/>
              <a:t>：</a:t>
            </a:r>
          </a:p>
        </p:txBody>
      </p:sp>
      <p:sp>
        <p:nvSpPr>
          <p:cNvPr id="4" name="文本占位符 3"/>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2318792" y="2271955"/>
            <a:ext cx="4293422" cy="2857019"/>
          </a:xfrm>
          <a:prstGeom prst="rect">
            <a:avLst/>
          </a:prstGeom>
        </p:spPr>
      </p:pic>
      <p:pic>
        <p:nvPicPr>
          <p:cNvPr id="8" name="图片 7"/>
          <p:cNvPicPr>
            <a:picLocks noChangeAspect="1"/>
          </p:cNvPicPr>
          <p:nvPr/>
        </p:nvPicPr>
        <p:blipFill>
          <a:blip r:embed="rId3"/>
          <a:stretch>
            <a:fillRect/>
          </a:stretch>
        </p:blipFill>
        <p:spPr>
          <a:xfrm>
            <a:off x="1907704" y="5172275"/>
            <a:ext cx="5473981" cy="1219263"/>
          </a:xfrm>
          <a:prstGeom prst="rect">
            <a:avLst/>
          </a:prstGeom>
        </p:spPr>
      </p:pic>
      <p:sp>
        <p:nvSpPr>
          <p:cNvPr id="9" name="椭圆 8"/>
          <p:cNvSpPr/>
          <p:nvPr/>
        </p:nvSpPr>
        <p:spPr>
          <a:xfrm>
            <a:off x="5508104" y="2945650"/>
            <a:ext cx="504056" cy="302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曲线连接符 10"/>
          <p:cNvCxnSpPr>
            <a:stCxn id="9" idx="2"/>
          </p:cNvCxnSpPr>
          <p:nvPr/>
        </p:nvCxnSpPr>
        <p:spPr>
          <a:xfrm rot="10800000" flipV="1">
            <a:off x="2195736" y="3096728"/>
            <a:ext cx="3312368" cy="2276487"/>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242489" y="6160705"/>
            <a:ext cx="3829854" cy="461665"/>
          </a:xfrm>
          <a:prstGeom prst="rect">
            <a:avLst/>
          </a:prstGeom>
          <a:noFill/>
          <a:ln>
            <a:solidFill>
              <a:srgbClr val="FF0000"/>
            </a:solidFill>
          </a:ln>
        </p:spPr>
        <p:txBody>
          <a:bodyPr wrap="square" rtlCol="0">
            <a:spAutoFit/>
          </a:bodyPr>
          <a:lstStyle/>
          <a:p>
            <a:r>
              <a:rPr lang="zh-CN" altLang="en-US" sz="2400" dirty="0"/>
              <a:t>第一轮 </a:t>
            </a:r>
            <a:r>
              <a:rPr lang="en-US" altLang="zh-CN" sz="2400" dirty="0"/>
              <a:t>episode </a:t>
            </a:r>
            <a:r>
              <a:rPr lang="zh-CN" altLang="en-US" sz="2400" dirty="0"/>
              <a:t>训练结束。</a:t>
            </a:r>
          </a:p>
        </p:txBody>
      </p:sp>
    </p:spTree>
    <p:extLst>
      <p:ext uri="{BB962C8B-B14F-4D97-AF65-F5344CB8AC3E}">
        <p14:creationId xmlns:p14="http://schemas.microsoft.com/office/powerpoint/2010/main" val="735206258"/>
      </p:ext>
    </p:extLst>
  </p:cSld>
  <p:clrMapOvr>
    <a:masterClrMapping/>
  </p:clrMapOvr>
  <p:transition>
    <p:blinds dir="vert"/>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77" y="4275560"/>
            <a:ext cx="3619381" cy="2363067"/>
          </a:xfrm>
          <a:prstGeom prst="rect">
            <a:avLst/>
          </a:prstGeom>
        </p:spPr>
      </p:pic>
      <p:sp>
        <p:nvSpPr>
          <p:cNvPr id="2" name="标题 1"/>
          <p:cNvSpPr>
            <a:spLocks noGrp="1"/>
          </p:cNvSpPr>
          <p:nvPr>
            <p:ph type="title"/>
          </p:nvPr>
        </p:nvSpPr>
        <p:spPr>
          <a:xfrm>
            <a:off x="415925" y="-92734"/>
            <a:ext cx="8540750" cy="821913"/>
          </a:xfrm>
        </p:spPr>
        <p:txBody>
          <a:bodyPr/>
          <a:lstStyle/>
          <a:p>
            <a:r>
              <a:rPr lang="zh-CN" altLang="en-US" dirty="0"/>
              <a:t>第二次</a:t>
            </a:r>
            <a:r>
              <a:rPr lang="en-US" altLang="zh-CN" dirty="0"/>
              <a:t>episode</a:t>
            </a:r>
            <a:r>
              <a:rPr lang="zh-CN" altLang="en-US" dirty="0"/>
              <a:t>迭代</a:t>
            </a:r>
            <a:r>
              <a:rPr lang="en-US" altLang="zh-CN" dirty="0"/>
              <a:t>:</a:t>
            </a:r>
            <a:r>
              <a:rPr lang="zh-CN" altLang="en-US" dirty="0">
                <a:solidFill>
                  <a:srgbClr val="FF0000"/>
                </a:solidFill>
              </a:rPr>
              <a:t>从房间</a:t>
            </a:r>
            <a:r>
              <a:rPr lang="en-US" altLang="zh-CN" dirty="0">
                <a:solidFill>
                  <a:srgbClr val="FF0000"/>
                </a:solidFill>
              </a:rPr>
              <a:t>3</a:t>
            </a:r>
            <a:r>
              <a:rPr lang="zh-CN" altLang="en-US" dirty="0">
                <a:solidFill>
                  <a:srgbClr val="FF0000"/>
                </a:solidFill>
              </a:rPr>
              <a:t>出发</a:t>
            </a:r>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4"/>
          </p:nvPr>
        </p:nvSpPr>
        <p:spPr/>
        <p:txBody>
          <a:bodyPr/>
          <a:lstStyle/>
          <a:p>
            <a:endParaRPr lang="zh-CN" altLang="en-US"/>
          </a:p>
        </p:txBody>
      </p:sp>
      <p:grpSp>
        <p:nvGrpSpPr>
          <p:cNvPr id="26" name="组合 25"/>
          <p:cNvGrpSpPr/>
          <p:nvPr/>
        </p:nvGrpSpPr>
        <p:grpSpPr>
          <a:xfrm>
            <a:off x="5711739" y="2795609"/>
            <a:ext cx="3281082" cy="2429860"/>
            <a:chOff x="5520018" y="3412483"/>
            <a:chExt cx="3281082" cy="2429860"/>
          </a:xfrm>
        </p:grpSpPr>
        <p:pic>
          <p:nvPicPr>
            <p:cNvPr id="11"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018" y="3701198"/>
              <a:ext cx="3222318" cy="2141145"/>
            </a:xfrm>
            <a:prstGeom prst="rect">
              <a:avLst/>
            </a:prstGeom>
          </p:spPr>
        </p:pic>
        <p:sp>
          <p:nvSpPr>
            <p:cNvPr id="12" name="右箭头 11"/>
            <p:cNvSpPr/>
            <p:nvPr/>
          </p:nvSpPr>
          <p:spPr>
            <a:xfrm>
              <a:off x="5575555" y="5120187"/>
              <a:ext cx="580621" cy="109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6012160" y="5271770"/>
              <a:ext cx="2693171" cy="198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右箭头 18"/>
            <p:cNvSpPr/>
            <p:nvPr/>
          </p:nvSpPr>
          <p:spPr>
            <a:xfrm rot="5400000">
              <a:off x="6763174" y="3548536"/>
              <a:ext cx="504056" cy="231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6107929" y="4751957"/>
              <a:ext cx="2693171" cy="1981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146272" y="858884"/>
            <a:ext cx="8687246" cy="1771741"/>
            <a:chOff x="151954" y="1700808"/>
            <a:chExt cx="8687246" cy="1771741"/>
          </a:xfrm>
        </p:grpSpPr>
        <p:pic>
          <p:nvPicPr>
            <p:cNvPr id="5" name="图片 4"/>
            <p:cNvPicPr>
              <a:picLocks noChangeAspect="1"/>
            </p:cNvPicPr>
            <p:nvPr/>
          </p:nvPicPr>
          <p:blipFill>
            <a:blip r:embed="rId4"/>
            <a:stretch>
              <a:fillRect/>
            </a:stretch>
          </p:blipFill>
          <p:spPr>
            <a:xfrm>
              <a:off x="151954" y="1700808"/>
              <a:ext cx="8687246" cy="1771741"/>
            </a:xfrm>
            <a:prstGeom prst="rect">
              <a:avLst/>
            </a:prstGeom>
          </p:spPr>
        </p:pic>
        <p:cxnSp>
          <p:nvCxnSpPr>
            <p:cNvPr id="8" name="直接连接符 7"/>
            <p:cNvCxnSpPr/>
            <p:nvPr/>
          </p:nvCxnSpPr>
          <p:spPr>
            <a:xfrm>
              <a:off x="4384851" y="2084731"/>
              <a:ext cx="43204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75096" y="2420888"/>
              <a:ext cx="158859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18720" y="2780928"/>
              <a:ext cx="38371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34752" y="3140968"/>
              <a:ext cx="2537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63888" y="3140968"/>
              <a:ext cx="52539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98450" y="3472549"/>
              <a:ext cx="196929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4106104" y="4677539"/>
            <a:ext cx="1971925" cy="646331"/>
          </a:xfrm>
          <a:prstGeom prst="rect">
            <a:avLst/>
          </a:prstGeom>
          <a:noFill/>
          <a:ln>
            <a:solidFill>
              <a:srgbClr val="FF0000"/>
            </a:solidFill>
          </a:ln>
        </p:spPr>
        <p:txBody>
          <a:bodyPr wrap="square" rtlCol="0">
            <a:spAutoFit/>
          </a:bodyPr>
          <a:lstStyle/>
          <a:p>
            <a:r>
              <a:rPr lang="zh-CN" altLang="en-US" dirty="0"/>
              <a:t>状态</a:t>
            </a:r>
            <a:r>
              <a:rPr lang="en-US" altLang="zh-CN" dirty="0"/>
              <a:t>3</a:t>
            </a:r>
            <a:r>
              <a:rPr lang="zh-CN" altLang="en-US" dirty="0"/>
              <a:t>为当前状态，从房间</a:t>
            </a:r>
            <a:r>
              <a:rPr lang="en-US" altLang="zh-CN" dirty="0"/>
              <a:t>3</a:t>
            </a:r>
            <a:r>
              <a:rPr lang="zh-CN" altLang="en-US" dirty="0"/>
              <a:t>出发</a:t>
            </a:r>
          </a:p>
        </p:txBody>
      </p:sp>
      <p:sp>
        <p:nvSpPr>
          <p:cNvPr id="29" name="椭圆 28"/>
          <p:cNvSpPr/>
          <p:nvPr/>
        </p:nvSpPr>
        <p:spPr>
          <a:xfrm>
            <a:off x="1873531" y="5187371"/>
            <a:ext cx="629909" cy="47703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2484314" y="4266380"/>
            <a:ext cx="2447725" cy="369332"/>
          </a:xfrm>
          <a:prstGeom prst="rect">
            <a:avLst/>
          </a:prstGeom>
          <a:noFill/>
          <a:ln>
            <a:solidFill>
              <a:srgbClr val="00CC00"/>
            </a:solidFill>
          </a:ln>
        </p:spPr>
        <p:txBody>
          <a:bodyPr wrap="square" rtlCol="0">
            <a:spAutoFit/>
          </a:bodyPr>
          <a:lstStyle/>
          <a:p>
            <a:r>
              <a:rPr lang="zh-CN" altLang="en-US" dirty="0"/>
              <a:t>随机选择</a:t>
            </a:r>
            <a:r>
              <a:rPr lang="en-US" altLang="zh-CN" dirty="0"/>
              <a:t>1</a:t>
            </a:r>
            <a:r>
              <a:rPr lang="zh-CN" altLang="en-US" dirty="0"/>
              <a:t>为目的状态</a:t>
            </a:r>
          </a:p>
        </p:txBody>
      </p:sp>
      <p:cxnSp>
        <p:nvCxnSpPr>
          <p:cNvPr id="33" name="曲线连接符 32"/>
          <p:cNvCxnSpPr>
            <a:stCxn id="29" idx="0"/>
            <a:endCxn id="28" idx="1"/>
          </p:cNvCxnSpPr>
          <p:nvPr/>
        </p:nvCxnSpPr>
        <p:spPr>
          <a:xfrm rot="5400000" flipH="1" flipV="1">
            <a:off x="3053962" y="4135229"/>
            <a:ext cx="186666" cy="191761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284693" y="2773323"/>
            <a:ext cx="4965955" cy="1263715"/>
            <a:chOff x="394584" y="2887992"/>
            <a:chExt cx="4965955" cy="1263715"/>
          </a:xfrm>
        </p:grpSpPr>
        <p:pic>
          <p:nvPicPr>
            <p:cNvPr id="6" name="图片 5"/>
            <p:cNvPicPr>
              <a:picLocks noChangeAspect="1"/>
            </p:cNvPicPr>
            <p:nvPr/>
          </p:nvPicPr>
          <p:blipFill>
            <a:blip r:embed="rId5"/>
            <a:stretch>
              <a:fillRect/>
            </a:stretch>
          </p:blipFill>
          <p:spPr>
            <a:xfrm>
              <a:off x="394584" y="2887992"/>
              <a:ext cx="4965955" cy="1263715"/>
            </a:xfrm>
            <a:prstGeom prst="rect">
              <a:avLst/>
            </a:prstGeom>
          </p:spPr>
        </p:pic>
        <p:sp>
          <p:nvSpPr>
            <p:cNvPr id="37" name="椭圆 36"/>
            <p:cNvSpPr/>
            <p:nvPr/>
          </p:nvSpPr>
          <p:spPr>
            <a:xfrm>
              <a:off x="4379464" y="2962917"/>
              <a:ext cx="910011" cy="4162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311037" y="3370390"/>
              <a:ext cx="468875" cy="321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2266463" y="3684149"/>
            <a:ext cx="3500813" cy="369332"/>
          </a:xfrm>
          <a:prstGeom prst="rect">
            <a:avLst/>
          </a:prstGeom>
          <a:noFill/>
          <a:ln>
            <a:solidFill>
              <a:srgbClr val="FF0000"/>
            </a:solidFill>
          </a:ln>
        </p:spPr>
        <p:txBody>
          <a:bodyPr wrap="square" rtlCol="0">
            <a:spAutoFit/>
          </a:bodyPr>
          <a:lstStyle/>
          <a:p>
            <a:r>
              <a:rPr lang="en-US" altLang="zh-CN" dirty="0">
                <a:solidFill>
                  <a:srgbClr val="FF0000"/>
                </a:solidFill>
              </a:rPr>
              <a:t>Q(1,5)=100</a:t>
            </a:r>
            <a:r>
              <a:rPr lang="zh-CN" altLang="en-US" dirty="0">
                <a:solidFill>
                  <a:srgbClr val="FF0000"/>
                </a:solidFill>
              </a:rPr>
              <a:t>是上一次训练的结果</a:t>
            </a:r>
          </a:p>
        </p:txBody>
      </p:sp>
      <p:cxnSp>
        <p:nvCxnSpPr>
          <p:cNvPr id="42" name="曲线连接符 41"/>
          <p:cNvCxnSpPr>
            <a:endCxn id="39" idx="0"/>
          </p:cNvCxnSpPr>
          <p:nvPr/>
        </p:nvCxnSpPr>
        <p:spPr>
          <a:xfrm rot="10800000" flipV="1">
            <a:off x="4016870" y="3299665"/>
            <a:ext cx="707708" cy="384484"/>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397144" y="2454858"/>
            <a:ext cx="1808287" cy="369332"/>
          </a:xfrm>
          <a:prstGeom prst="rect">
            <a:avLst/>
          </a:prstGeom>
          <a:noFill/>
          <a:ln>
            <a:solidFill>
              <a:srgbClr val="FF0000"/>
            </a:solidFill>
          </a:ln>
        </p:spPr>
        <p:txBody>
          <a:bodyPr wrap="square" rtlCol="0">
            <a:spAutoFit/>
          </a:bodyPr>
          <a:lstStyle/>
          <a:p>
            <a:r>
              <a:rPr lang="zh-CN" altLang="en-US" dirty="0">
                <a:solidFill>
                  <a:srgbClr val="FF0000"/>
                </a:solidFill>
              </a:rPr>
              <a:t>随机选择房间</a:t>
            </a:r>
            <a:r>
              <a:rPr lang="en-US" altLang="zh-CN" dirty="0">
                <a:solidFill>
                  <a:srgbClr val="FF0000"/>
                </a:solidFill>
              </a:rPr>
              <a:t>1</a:t>
            </a:r>
            <a:endParaRPr lang="zh-CN" altLang="en-US" dirty="0">
              <a:solidFill>
                <a:srgbClr val="FF0000"/>
              </a:solidFill>
            </a:endParaRPr>
          </a:p>
        </p:txBody>
      </p:sp>
      <p:cxnSp>
        <p:nvCxnSpPr>
          <p:cNvPr id="14" name="曲线连接符 13"/>
          <p:cNvCxnSpPr/>
          <p:nvPr/>
        </p:nvCxnSpPr>
        <p:spPr>
          <a:xfrm>
            <a:off x="2051720" y="2256474"/>
            <a:ext cx="3313411" cy="426494"/>
          </a:xfrm>
          <a:prstGeom prst="curved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曲线连接符 33"/>
          <p:cNvCxnSpPr/>
          <p:nvPr/>
        </p:nvCxnSpPr>
        <p:spPr>
          <a:xfrm rot="16200000" flipV="1">
            <a:off x="5192951" y="3028383"/>
            <a:ext cx="1310894" cy="902508"/>
          </a:xfrm>
          <a:prstGeom prst="curved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869340"/>
      </p:ext>
    </p:extLst>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5517" y="2924944"/>
            <a:ext cx="6000750" cy="3371850"/>
          </a:xfrm>
        </p:spPr>
      </p:pic>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1187624" y="1220451"/>
            <a:ext cx="6255071" cy="1536779"/>
          </a:xfrm>
          <a:prstGeom prst="rect">
            <a:avLst/>
          </a:prstGeom>
        </p:spPr>
      </p:pic>
      <p:sp>
        <p:nvSpPr>
          <p:cNvPr id="6" name="圆角矩形 5"/>
          <p:cNvSpPr/>
          <p:nvPr/>
        </p:nvSpPr>
        <p:spPr>
          <a:xfrm>
            <a:off x="1691680" y="1490645"/>
            <a:ext cx="1224136" cy="21016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479196"/>
      </p:ext>
    </p:extLst>
  </p:cSld>
  <p:clrMapOvr>
    <a:masterClrMapping/>
  </p:clrMapOvr>
  <p:transition>
    <p:blinds dir="vert"/>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第二次</a:t>
            </a:r>
            <a:r>
              <a:rPr lang="en-US" altLang="zh-CN" dirty="0"/>
              <a:t>episode</a:t>
            </a:r>
            <a:r>
              <a:rPr lang="zh-CN" altLang="en-US" dirty="0"/>
              <a:t>迭代</a:t>
            </a:r>
            <a:r>
              <a:rPr lang="en-US" altLang="zh-CN" dirty="0"/>
              <a:t>:</a:t>
            </a:r>
            <a:r>
              <a:rPr lang="zh-CN" altLang="en-US" dirty="0"/>
              <a:t>从房间</a:t>
            </a:r>
            <a:r>
              <a:rPr lang="en-US" altLang="zh-CN" dirty="0"/>
              <a:t>3</a:t>
            </a:r>
            <a:r>
              <a:rPr lang="zh-CN" altLang="en-US" dirty="0"/>
              <a:t>出发</a:t>
            </a:r>
          </a:p>
        </p:txBody>
      </p:sp>
      <p:pic>
        <p:nvPicPr>
          <p:cNvPr id="6" name="内容占位符 5"/>
          <p:cNvPicPr>
            <a:picLocks noGrp="1" noChangeAspect="1"/>
          </p:cNvPicPr>
          <p:nvPr>
            <p:ph idx="1"/>
          </p:nvPr>
        </p:nvPicPr>
        <p:blipFill>
          <a:blip r:embed="rId2"/>
          <a:stretch>
            <a:fillRect/>
          </a:stretch>
        </p:blipFill>
        <p:spPr>
          <a:xfrm>
            <a:off x="529840" y="1437732"/>
            <a:ext cx="7199688" cy="433893"/>
          </a:xfrm>
          <a:prstGeom prst="rect">
            <a:avLst/>
          </a:prstGeom>
        </p:spPr>
      </p:pic>
      <p:sp>
        <p:nvSpPr>
          <p:cNvPr id="4" name="文本占位符 3"/>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6" y="1931461"/>
            <a:ext cx="3267075" cy="1724025"/>
          </a:xfrm>
          <a:prstGeom prst="rect">
            <a:avLst/>
          </a:prstGeom>
        </p:spPr>
      </p:pic>
      <p:sp>
        <p:nvSpPr>
          <p:cNvPr id="8" name="椭圆 7"/>
          <p:cNvSpPr/>
          <p:nvPr/>
        </p:nvSpPr>
        <p:spPr>
          <a:xfrm>
            <a:off x="3657642" y="2852936"/>
            <a:ext cx="47204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215676" y="3700474"/>
            <a:ext cx="8706297" cy="723937"/>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396" y="4495687"/>
            <a:ext cx="3397362" cy="2220268"/>
          </a:xfrm>
          <a:prstGeom prst="rect">
            <a:avLst/>
          </a:prstGeom>
        </p:spPr>
      </p:pic>
      <p:cxnSp>
        <p:nvCxnSpPr>
          <p:cNvPr id="12" name="直接连接符 11"/>
          <p:cNvCxnSpPr/>
          <p:nvPr/>
        </p:nvCxnSpPr>
        <p:spPr>
          <a:xfrm>
            <a:off x="827584" y="4062442"/>
            <a:ext cx="53863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355975" y="4460463"/>
            <a:ext cx="2141984" cy="369332"/>
          </a:xfrm>
          <a:prstGeom prst="rect">
            <a:avLst/>
          </a:prstGeom>
          <a:noFill/>
          <a:ln>
            <a:solidFill>
              <a:srgbClr val="FF0000"/>
            </a:solidFill>
          </a:ln>
        </p:spPr>
        <p:txBody>
          <a:bodyPr wrap="square" rtlCol="0">
            <a:spAutoFit/>
          </a:bodyPr>
          <a:lstStyle/>
          <a:p>
            <a:r>
              <a:rPr lang="zh-CN" altLang="en-US" dirty="0"/>
              <a:t>状态</a:t>
            </a:r>
            <a:r>
              <a:rPr lang="en-US" altLang="zh-CN" dirty="0"/>
              <a:t>1</a:t>
            </a:r>
            <a:r>
              <a:rPr lang="zh-CN" altLang="en-US" dirty="0"/>
              <a:t>认为当前状态</a:t>
            </a:r>
          </a:p>
        </p:txBody>
      </p:sp>
      <p:sp>
        <p:nvSpPr>
          <p:cNvPr id="15" name="椭圆 14"/>
          <p:cNvSpPr/>
          <p:nvPr/>
        </p:nvSpPr>
        <p:spPr>
          <a:xfrm>
            <a:off x="3371708" y="4432945"/>
            <a:ext cx="984267" cy="47703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678541" y="4423388"/>
            <a:ext cx="4325507" cy="102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940152" y="4416490"/>
            <a:ext cx="2376264" cy="102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866636" y="5373216"/>
            <a:ext cx="2665803" cy="369332"/>
          </a:xfrm>
          <a:prstGeom prst="rect">
            <a:avLst/>
          </a:prstGeom>
          <a:noFill/>
          <a:ln>
            <a:solidFill>
              <a:srgbClr val="00CC00"/>
            </a:solidFill>
          </a:ln>
        </p:spPr>
        <p:txBody>
          <a:bodyPr wrap="square" rtlCol="0">
            <a:spAutoFit/>
          </a:bodyPr>
          <a:lstStyle/>
          <a:p>
            <a:r>
              <a:rPr lang="zh-CN" altLang="en-US" dirty="0"/>
              <a:t>幸运地选择</a:t>
            </a:r>
            <a:r>
              <a:rPr lang="en-US" altLang="zh-CN" dirty="0"/>
              <a:t>5</a:t>
            </a:r>
            <a:r>
              <a:rPr lang="zh-CN" altLang="en-US" dirty="0"/>
              <a:t>为目的状态</a:t>
            </a:r>
          </a:p>
        </p:txBody>
      </p:sp>
    </p:spTree>
    <p:extLst>
      <p:ext uri="{BB962C8B-B14F-4D97-AF65-F5344CB8AC3E}">
        <p14:creationId xmlns:p14="http://schemas.microsoft.com/office/powerpoint/2010/main" val="3867748829"/>
      </p:ext>
    </p:extLst>
  </p:cSld>
  <p:clrMapOvr>
    <a:masterClrMapping/>
  </p:clrMapOvr>
  <p:transition>
    <p:blinds dir="vert"/>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175" y="130324"/>
            <a:ext cx="8540750" cy="821913"/>
          </a:xfrm>
        </p:spPr>
        <p:txBody>
          <a:bodyPr/>
          <a:lstStyle/>
          <a:p>
            <a:r>
              <a:rPr lang="zh-CN" altLang="en-US" dirty="0"/>
              <a:t>第二次</a:t>
            </a:r>
            <a:r>
              <a:rPr lang="en-US" altLang="zh-CN" dirty="0"/>
              <a:t>episode</a:t>
            </a:r>
            <a:r>
              <a:rPr lang="zh-CN" altLang="en-US" dirty="0"/>
              <a:t>迭代</a:t>
            </a:r>
            <a:r>
              <a:rPr lang="en-US" altLang="zh-CN" dirty="0"/>
              <a:t>:</a:t>
            </a:r>
            <a:r>
              <a:rPr lang="zh-CN" altLang="en-US" dirty="0"/>
              <a:t>从房间</a:t>
            </a:r>
            <a:r>
              <a:rPr lang="en-US" altLang="zh-CN" dirty="0"/>
              <a:t>3</a:t>
            </a:r>
            <a:r>
              <a:rPr lang="zh-CN" altLang="en-US" dirty="0"/>
              <a:t>出发</a:t>
            </a:r>
          </a:p>
        </p:txBody>
      </p:sp>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58552" y="1846229"/>
            <a:ext cx="5480332" cy="1149409"/>
          </a:xfrm>
          <a:prstGeom prst="rect">
            <a:avLst/>
          </a:prstGeom>
        </p:spPr>
      </p:pic>
      <p:grpSp>
        <p:nvGrpSpPr>
          <p:cNvPr id="26" name="组合 25"/>
          <p:cNvGrpSpPr/>
          <p:nvPr/>
        </p:nvGrpSpPr>
        <p:grpSpPr>
          <a:xfrm>
            <a:off x="0" y="958401"/>
            <a:ext cx="8757100" cy="679485"/>
            <a:chOff x="100147" y="1448563"/>
            <a:chExt cx="8757100" cy="679485"/>
          </a:xfrm>
        </p:grpSpPr>
        <p:pic>
          <p:nvPicPr>
            <p:cNvPr id="5" name="图片 4"/>
            <p:cNvPicPr>
              <a:picLocks noChangeAspect="1"/>
            </p:cNvPicPr>
            <p:nvPr/>
          </p:nvPicPr>
          <p:blipFill>
            <a:blip r:embed="rId3"/>
            <a:stretch>
              <a:fillRect/>
            </a:stretch>
          </p:blipFill>
          <p:spPr>
            <a:xfrm>
              <a:off x="100147" y="1448563"/>
              <a:ext cx="8757100" cy="679485"/>
            </a:xfrm>
            <a:prstGeom prst="rect">
              <a:avLst/>
            </a:prstGeom>
          </p:spPr>
        </p:pic>
        <p:cxnSp>
          <p:nvCxnSpPr>
            <p:cNvPr id="23" name="直接连接符 22"/>
            <p:cNvCxnSpPr/>
            <p:nvPr/>
          </p:nvCxnSpPr>
          <p:spPr>
            <a:xfrm>
              <a:off x="3059832" y="1805932"/>
              <a:ext cx="4608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5" name="内容占位符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629299"/>
            <a:ext cx="2948659" cy="1925158"/>
          </a:xfrm>
          <a:prstGeom prst="rect">
            <a:avLst/>
          </a:prstGeom>
        </p:spPr>
      </p:pic>
      <p:grpSp>
        <p:nvGrpSpPr>
          <p:cNvPr id="28" name="组合 27"/>
          <p:cNvGrpSpPr/>
          <p:nvPr/>
        </p:nvGrpSpPr>
        <p:grpSpPr>
          <a:xfrm>
            <a:off x="231552" y="3494731"/>
            <a:ext cx="8674546" cy="1079555"/>
            <a:chOff x="231552" y="3494731"/>
            <a:chExt cx="8674546" cy="1079555"/>
          </a:xfrm>
        </p:grpSpPr>
        <p:pic>
          <p:nvPicPr>
            <p:cNvPr id="13" name="图片 12"/>
            <p:cNvPicPr>
              <a:picLocks noChangeAspect="1"/>
            </p:cNvPicPr>
            <p:nvPr/>
          </p:nvPicPr>
          <p:blipFill>
            <a:blip r:embed="rId5"/>
            <a:stretch>
              <a:fillRect/>
            </a:stretch>
          </p:blipFill>
          <p:spPr>
            <a:xfrm>
              <a:off x="231552" y="3494731"/>
              <a:ext cx="8674546" cy="1079555"/>
            </a:xfrm>
            <a:prstGeom prst="rect">
              <a:avLst/>
            </a:prstGeom>
          </p:spPr>
        </p:pic>
        <p:cxnSp>
          <p:nvCxnSpPr>
            <p:cNvPr id="16" name="直接连接符 15"/>
            <p:cNvCxnSpPr/>
            <p:nvPr/>
          </p:nvCxnSpPr>
          <p:spPr>
            <a:xfrm>
              <a:off x="6084168" y="4226399"/>
              <a:ext cx="2678832" cy="130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313621" y="4539060"/>
              <a:ext cx="1090027" cy="112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36992" y="4232010"/>
              <a:ext cx="5059144" cy="73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95736" y="3878013"/>
              <a:ext cx="2678832" cy="130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907704" y="4443941"/>
            <a:ext cx="6062108" cy="1724025"/>
            <a:chOff x="2222316" y="4230083"/>
            <a:chExt cx="6062108" cy="1724025"/>
          </a:xfrm>
        </p:grpSpPr>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2316" y="4230083"/>
              <a:ext cx="3267075" cy="1724025"/>
            </a:xfrm>
            <a:prstGeom prst="rect">
              <a:avLst/>
            </a:prstGeom>
          </p:spPr>
        </p:pic>
        <p:sp>
          <p:nvSpPr>
            <p:cNvPr id="9" name="文本框 8"/>
            <p:cNvSpPr txBox="1"/>
            <p:nvPr/>
          </p:nvSpPr>
          <p:spPr>
            <a:xfrm>
              <a:off x="5908847" y="4653136"/>
              <a:ext cx="2375577" cy="646331"/>
            </a:xfrm>
            <a:prstGeom prst="rect">
              <a:avLst/>
            </a:prstGeom>
            <a:noFill/>
            <a:ln>
              <a:solidFill>
                <a:srgbClr val="FF0000"/>
              </a:solidFill>
            </a:ln>
          </p:spPr>
          <p:txBody>
            <a:bodyPr wrap="square" rtlCol="0">
              <a:spAutoFit/>
            </a:bodyPr>
            <a:lstStyle/>
            <a:p>
              <a:r>
                <a:rPr lang="en-US" altLang="zh-CN" dirty="0"/>
                <a:t>Q(1,5)</a:t>
              </a:r>
              <a:r>
                <a:rPr lang="zh-CN" altLang="en-US" dirty="0"/>
                <a:t> 没有变化。所以</a:t>
              </a:r>
              <a:r>
                <a:rPr lang="en-US" altLang="zh-CN" dirty="0"/>
                <a:t>Q</a:t>
              </a:r>
              <a:r>
                <a:rPr lang="zh-CN" altLang="en-US" dirty="0"/>
                <a:t>矩阵没有变化。</a:t>
              </a:r>
            </a:p>
          </p:txBody>
        </p:sp>
        <p:sp>
          <p:nvSpPr>
            <p:cNvPr id="10" name="椭圆 9"/>
            <p:cNvSpPr/>
            <p:nvPr/>
          </p:nvSpPr>
          <p:spPr>
            <a:xfrm>
              <a:off x="5017349" y="4725144"/>
              <a:ext cx="47204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曲线连接符 11"/>
            <p:cNvCxnSpPr>
              <a:endCxn id="9" idx="1"/>
            </p:cNvCxnSpPr>
            <p:nvPr/>
          </p:nvCxnSpPr>
          <p:spPr>
            <a:xfrm>
              <a:off x="5489391" y="4869160"/>
              <a:ext cx="419456" cy="107142"/>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254314" y="6269100"/>
            <a:ext cx="3829854" cy="461665"/>
          </a:xfrm>
          <a:prstGeom prst="rect">
            <a:avLst/>
          </a:prstGeom>
          <a:noFill/>
          <a:ln>
            <a:solidFill>
              <a:srgbClr val="FF0000"/>
            </a:solidFill>
          </a:ln>
        </p:spPr>
        <p:txBody>
          <a:bodyPr wrap="square" rtlCol="0">
            <a:spAutoFit/>
          </a:bodyPr>
          <a:lstStyle/>
          <a:p>
            <a:r>
              <a:rPr lang="zh-CN" altLang="en-US" sz="2400" dirty="0"/>
              <a:t>第二轮 </a:t>
            </a:r>
            <a:r>
              <a:rPr lang="en-US" altLang="zh-CN" sz="2400" dirty="0"/>
              <a:t>episode </a:t>
            </a:r>
            <a:r>
              <a:rPr lang="zh-CN" altLang="en-US" sz="2400" dirty="0"/>
              <a:t>训练结束。</a:t>
            </a:r>
          </a:p>
        </p:txBody>
      </p:sp>
      <p:sp>
        <p:nvSpPr>
          <p:cNvPr id="22" name="椭圆 21"/>
          <p:cNvSpPr/>
          <p:nvPr/>
        </p:nvSpPr>
        <p:spPr>
          <a:xfrm>
            <a:off x="4719773" y="1818722"/>
            <a:ext cx="910011" cy="4162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曲线连接符 23"/>
          <p:cNvCxnSpPr>
            <a:endCxn id="30" idx="7"/>
          </p:cNvCxnSpPr>
          <p:nvPr/>
        </p:nvCxnSpPr>
        <p:spPr>
          <a:xfrm rot="10800000" flipV="1">
            <a:off x="3534165" y="2074970"/>
            <a:ext cx="1185609" cy="267931"/>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3360911" y="2298121"/>
            <a:ext cx="202978" cy="3057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2725414" y="2743306"/>
            <a:ext cx="3095985" cy="369332"/>
          </a:xfrm>
          <a:prstGeom prst="rect">
            <a:avLst/>
          </a:prstGeom>
          <a:noFill/>
          <a:ln>
            <a:solidFill>
              <a:srgbClr val="FF0000"/>
            </a:solidFill>
          </a:ln>
        </p:spPr>
        <p:txBody>
          <a:bodyPr wrap="square" rtlCol="0">
            <a:spAutoFit/>
          </a:bodyPr>
          <a:lstStyle/>
          <a:p>
            <a:r>
              <a:rPr lang="en-US" altLang="zh-CN" dirty="0">
                <a:solidFill>
                  <a:srgbClr val="FF0000"/>
                </a:solidFill>
              </a:rPr>
              <a:t>Q(5,5)=0?</a:t>
            </a:r>
            <a:r>
              <a:rPr lang="zh-CN" altLang="en-US" dirty="0">
                <a:solidFill>
                  <a:srgbClr val="FF0000"/>
                </a:solidFill>
              </a:rPr>
              <a:t> 不是应该</a:t>
            </a:r>
            <a:r>
              <a:rPr lang="en-US" altLang="zh-CN" dirty="0">
                <a:solidFill>
                  <a:srgbClr val="FF0000"/>
                </a:solidFill>
              </a:rPr>
              <a:t>100</a:t>
            </a:r>
            <a:r>
              <a:rPr lang="zh-CN" altLang="en-US" dirty="0">
                <a:solidFill>
                  <a:srgbClr val="FF0000"/>
                </a:solidFill>
              </a:rPr>
              <a:t>么？</a:t>
            </a:r>
          </a:p>
        </p:txBody>
      </p:sp>
    </p:spTree>
    <p:extLst>
      <p:ext uri="{BB962C8B-B14F-4D97-AF65-F5344CB8AC3E}">
        <p14:creationId xmlns:p14="http://schemas.microsoft.com/office/powerpoint/2010/main" val="4042878596"/>
      </p:ext>
    </p:extLst>
  </p:cSld>
  <p:clrMapOvr>
    <a:masterClrMapping/>
  </p:clrMapOvr>
  <p:transition>
    <p:blinds dir="vert"/>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86372"/>
            <a:ext cx="8540750" cy="821913"/>
          </a:xfrm>
        </p:spPr>
        <p:txBody>
          <a:bodyPr/>
          <a:lstStyle/>
          <a:p>
            <a:r>
              <a:rPr lang="en-US" altLang="zh-CN" dirty="0"/>
              <a:t>Final Q</a:t>
            </a:r>
            <a:r>
              <a:rPr lang="zh-CN" altLang="en-US" dirty="0"/>
              <a:t>矩阵</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3545" y="1423667"/>
            <a:ext cx="4283447" cy="2160240"/>
          </a:xfrm>
        </p:spPr>
      </p:pic>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412741" y="908285"/>
            <a:ext cx="6426482" cy="576064"/>
          </a:xfrm>
          <a:prstGeom prst="rect">
            <a:avLst/>
          </a:prstGeom>
        </p:spPr>
      </p:pic>
      <p:sp>
        <p:nvSpPr>
          <p:cNvPr id="7" name="文本框 6"/>
          <p:cNvSpPr txBox="1"/>
          <p:nvPr/>
        </p:nvSpPr>
        <p:spPr>
          <a:xfrm>
            <a:off x="971600" y="2425442"/>
            <a:ext cx="1512168" cy="400110"/>
          </a:xfrm>
          <a:prstGeom prst="rect">
            <a:avLst/>
          </a:prstGeom>
          <a:noFill/>
          <a:ln>
            <a:solidFill>
              <a:srgbClr val="FF0000"/>
            </a:solidFill>
          </a:ln>
        </p:spPr>
        <p:txBody>
          <a:bodyPr wrap="square" rtlCol="0">
            <a:spAutoFit/>
          </a:bodyPr>
          <a:lstStyle/>
          <a:p>
            <a:r>
              <a:rPr lang="en-US" altLang="zh-CN" sz="2000" dirty="0"/>
              <a:t>Final</a:t>
            </a:r>
            <a:r>
              <a:rPr lang="zh-CN" altLang="en-US" sz="2000" dirty="0"/>
              <a:t>矩阵</a:t>
            </a:r>
            <a:r>
              <a:rPr lang="en-US" altLang="zh-CN" sz="2000" dirty="0"/>
              <a:t>Q</a:t>
            </a:r>
            <a:endParaRPr lang="zh-CN" altLang="en-US" sz="2000" dirty="0"/>
          </a:p>
        </p:txBody>
      </p:sp>
      <p:pic>
        <p:nvPicPr>
          <p:cNvPr id="9" name="内容占位符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8" y="4099289"/>
            <a:ext cx="4523003" cy="2376264"/>
          </a:xfrm>
          <a:prstGeom prst="rect">
            <a:avLst/>
          </a:prstGeom>
        </p:spPr>
      </p:pic>
      <p:sp>
        <p:nvSpPr>
          <p:cNvPr id="10" name="下箭头 9"/>
          <p:cNvSpPr/>
          <p:nvPr/>
        </p:nvSpPr>
        <p:spPr>
          <a:xfrm>
            <a:off x="3891914" y="3679360"/>
            <a:ext cx="320046" cy="419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7437" y="3542171"/>
            <a:ext cx="3528392" cy="923330"/>
          </a:xfrm>
          <a:prstGeom prst="rect">
            <a:avLst/>
          </a:prstGeom>
          <a:noFill/>
          <a:ln>
            <a:solidFill>
              <a:srgbClr val="FF0000"/>
            </a:solidFill>
          </a:ln>
        </p:spPr>
        <p:txBody>
          <a:bodyPr wrap="square" rtlCol="0">
            <a:spAutoFit/>
          </a:bodyPr>
          <a:lstStyle/>
          <a:p>
            <a:r>
              <a:rPr lang="zh-CN" altLang="en-US" dirty="0"/>
              <a:t>对</a:t>
            </a:r>
            <a:r>
              <a:rPr lang="en-US" altLang="zh-CN" dirty="0"/>
              <a:t>Final Q</a:t>
            </a:r>
            <a:r>
              <a:rPr lang="zh-CN" altLang="en-US" dirty="0"/>
              <a:t>进行规范化：</a:t>
            </a:r>
            <a:r>
              <a:rPr lang="zh-CN" altLang="en-US" b="1" u="sng" dirty="0"/>
              <a:t>每个非零元素除以</a:t>
            </a:r>
            <a:r>
              <a:rPr lang="en-US" altLang="zh-CN" b="1" u="sng" dirty="0"/>
              <a:t>Q</a:t>
            </a:r>
            <a:r>
              <a:rPr lang="zh-CN" altLang="en-US" b="1" u="sng" dirty="0"/>
              <a:t>中最大元素</a:t>
            </a:r>
            <a:r>
              <a:rPr lang="zh-CN" altLang="en-US" dirty="0"/>
              <a:t>（这里为</a:t>
            </a:r>
            <a:r>
              <a:rPr lang="en-US" altLang="zh-CN" dirty="0"/>
              <a:t>500</a:t>
            </a:r>
            <a:r>
              <a:rPr lang="zh-CN" altLang="en-US" dirty="0"/>
              <a:t>），可得到（省略百分号）</a:t>
            </a:r>
          </a:p>
        </p:txBody>
      </p:sp>
      <p:pic>
        <p:nvPicPr>
          <p:cNvPr id="13" name="图片 12"/>
          <p:cNvPicPr>
            <a:picLocks noChangeAspect="1"/>
          </p:cNvPicPr>
          <p:nvPr/>
        </p:nvPicPr>
        <p:blipFill>
          <a:blip r:embed="rId5"/>
          <a:stretch>
            <a:fillRect/>
          </a:stretch>
        </p:blipFill>
        <p:spPr>
          <a:xfrm>
            <a:off x="3491880" y="6402757"/>
            <a:ext cx="3073558" cy="431822"/>
          </a:xfrm>
          <a:prstGeom prst="rect">
            <a:avLst/>
          </a:prstGeom>
        </p:spPr>
      </p:pic>
      <p:cxnSp>
        <p:nvCxnSpPr>
          <p:cNvPr id="11" name="直接连接符 10"/>
          <p:cNvCxnSpPr/>
          <p:nvPr/>
        </p:nvCxnSpPr>
        <p:spPr>
          <a:xfrm>
            <a:off x="1362342" y="1372245"/>
            <a:ext cx="5297890" cy="3644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886992" y="1024388"/>
            <a:ext cx="1525669" cy="369332"/>
          </a:xfrm>
          <a:prstGeom prst="rect">
            <a:avLst/>
          </a:prstGeom>
          <a:noFill/>
          <a:ln>
            <a:solidFill>
              <a:srgbClr val="FF0000"/>
            </a:solidFill>
          </a:ln>
        </p:spPr>
        <p:txBody>
          <a:bodyPr wrap="square" rtlCol="0">
            <a:spAutoFit/>
          </a:bodyPr>
          <a:lstStyle/>
          <a:p>
            <a:r>
              <a:rPr lang="zh-CN" altLang="en-US" dirty="0"/>
              <a:t>什么是收敛？</a:t>
            </a:r>
          </a:p>
        </p:txBody>
      </p:sp>
    </p:spTree>
    <p:extLst>
      <p:ext uri="{BB962C8B-B14F-4D97-AF65-F5344CB8AC3E}">
        <p14:creationId xmlns:p14="http://schemas.microsoft.com/office/powerpoint/2010/main" val="3323488026"/>
      </p:ext>
    </p:extLst>
  </p:cSld>
  <p:clrMapOvr>
    <a:masterClrMapping/>
  </p:clrMapOvr>
  <p:transition>
    <p:blinds dir="vert"/>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245" y="169023"/>
            <a:ext cx="8540750" cy="821913"/>
          </a:xfrm>
        </p:spPr>
        <p:txBody>
          <a:bodyPr/>
          <a:lstStyle/>
          <a:p>
            <a:r>
              <a:rPr lang="zh-CN" altLang="en-US" dirty="0"/>
              <a:t>根据</a:t>
            </a:r>
            <a:r>
              <a:rPr lang="en-US" altLang="zh-CN" dirty="0"/>
              <a:t>Q</a:t>
            </a:r>
            <a:r>
              <a:rPr lang="zh-CN" altLang="en-US" dirty="0"/>
              <a:t>矩阵，寻找最优路径</a:t>
            </a:r>
          </a:p>
        </p:txBody>
      </p:sp>
      <p:sp>
        <p:nvSpPr>
          <p:cNvPr id="4" name="文本占位符 3"/>
          <p:cNvSpPr>
            <a:spLocks noGrp="1"/>
          </p:cNvSpPr>
          <p:nvPr>
            <p:ph type="body" sz="quarter" idx="14"/>
          </p:nvPr>
        </p:nvSpPr>
        <p:spPr/>
        <p:txBody>
          <a:bodyPr/>
          <a:lstStyle/>
          <a:p>
            <a:endParaRPr lang="zh-CN" altLang="en-US"/>
          </a:p>
        </p:txBody>
      </p:sp>
      <p:pic>
        <p:nvPicPr>
          <p:cNvPr id="9" name="内容占位符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700808"/>
            <a:ext cx="7025531" cy="4762500"/>
          </a:xfrm>
        </p:spPr>
      </p:pic>
      <p:grpSp>
        <p:nvGrpSpPr>
          <p:cNvPr id="12" name="组合 11"/>
          <p:cNvGrpSpPr/>
          <p:nvPr/>
        </p:nvGrpSpPr>
        <p:grpSpPr>
          <a:xfrm>
            <a:off x="190354" y="1052736"/>
            <a:ext cx="8585641" cy="730288"/>
            <a:chOff x="267284" y="1306465"/>
            <a:chExt cx="8585641" cy="730288"/>
          </a:xfrm>
        </p:grpSpPr>
        <p:pic>
          <p:nvPicPr>
            <p:cNvPr id="8" name="图片 7"/>
            <p:cNvPicPr>
              <a:picLocks noChangeAspect="1"/>
            </p:cNvPicPr>
            <p:nvPr/>
          </p:nvPicPr>
          <p:blipFill>
            <a:blip r:embed="rId3"/>
            <a:stretch>
              <a:fillRect/>
            </a:stretch>
          </p:blipFill>
          <p:spPr>
            <a:xfrm>
              <a:off x="267284" y="1306465"/>
              <a:ext cx="8585641" cy="730288"/>
            </a:xfrm>
            <a:prstGeom prst="rect">
              <a:avLst/>
            </a:prstGeom>
          </p:spPr>
        </p:pic>
        <p:cxnSp>
          <p:nvCxnSpPr>
            <p:cNvPr id="10" name="直接连接符 9"/>
            <p:cNvCxnSpPr/>
            <p:nvPr/>
          </p:nvCxnSpPr>
          <p:spPr>
            <a:xfrm>
              <a:off x="4071934" y="1671609"/>
              <a:ext cx="46715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971600" y="2777080"/>
            <a:ext cx="2160240" cy="369332"/>
          </a:xfrm>
          <a:prstGeom prst="rect">
            <a:avLst/>
          </a:prstGeom>
          <a:noFill/>
          <a:ln>
            <a:solidFill>
              <a:srgbClr val="FF0000"/>
            </a:solidFill>
          </a:ln>
        </p:spPr>
        <p:txBody>
          <a:bodyPr wrap="square" rtlCol="0">
            <a:spAutoFit/>
          </a:bodyPr>
          <a:lstStyle/>
          <a:p>
            <a:r>
              <a:rPr lang="zh-CN" altLang="en-US" dirty="0"/>
              <a:t>第一：从状态</a:t>
            </a:r>
            <a:r>
              <a:rPr lang="en-US" altLang="zh-CN" dirty="0"/>
              <a:t>2</a:t>
            </a:r>
            <a:r>
              <a:rPr lang="zh-CN" altLang="en-US" dirty="0"/>
              <a:t>开始</a:t>
            </a:r>
          </a:p>
        </p:txBody>
      </p:sp>
      <p:cxnSp>
        <p:nvCxnSpPr>
          <p:cNvPr id="14" name="直接连接符 13"/>
          <p:cNvCxnSpPr/>
          <p:nvPr/>
        </p:nvCxnSpPr>
        <p:spPr>
          <a:xfrm>
            <a:off x="2321865" y="5733256"/>
            <a:ext cx="484242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572000" y="1835532"/>
            <a:ext cx="2111035" cy="369332"/>
          </a:xfrm>
          <a:prstGeom prst="rect">
            <a:avLst/>
          </a:prstGeom>
          <a:noFill/>
          <a:ln>
            <a:solidFill>
              <a:srgbClr val="FF0000"/>
            </a:solidFill>
          </a:ln>
        </p:spPr>
        <p:txBody>
          <a:bodyPr wrap="square" rtlCol="0">
            <a:spAutoFit/>
          </a:bodyPr>
          <a:lstStyle/>
          <a:p>
            <a:r>
              <a:rPr lang="zh-CN" altLang="en-US" dirty="0"/>
              <a:t>第二：随机选择</a:t>
            </a:r>
            <a:r>
              <a:rPr lang="en-US" altLang="zh-CN" dirty="0"/>
              <a:t>1</a:t>
            </a:r>
            <a:endParaRPr lang="zh-CN" altLang="en-US" dirty="0"/>
          </a:p>
        </p:txBody>
      </p:sp>
      <p:sp>
        <p:nvSpPr>
          <p:cNvPr id="6" name="文本框 5"/>
          <p:cNvSpPr txBox="1"/>
          <p:nvPr/>
        </p:nvSpPr>
        <p:spPr>
          <a:xfrm>
            <a:off x="6084168" y="4342333"/>
            <a:ext cx="2271734" cy="646331"/>
          </a:xfrm>
          <a:prstGeom prst="rect">
            <a:avLst/>
          </a:prstGeom>
          <a:noFill/>
          <a:ln>
            <a:solidFill>
              <a:srgbClr val="FF0000"/>
            </a:solidFill>
          </a:ln>
        </p:spPr>
        <p:txBody>
          <a:bodyPr wrap="square" rtlCol="0">
            <a:spAutoFit/>
          </a:bodyPr>
          <a:lstStyle/>
          <a:p>
            <a:r>
              <a:rPr lang="en-US" altLang="zh-CN" dirty="0"/>
              <a:t>Your turn</a:t>
            </a:r>
            <a:r>
              <a:rPr lang="zh-CN" altLang="en-US" dirty="0"/>
              <a:t>： </a:t>
            </a:r>
            <a:r>
              <a:rPr lang="en-US" altLang="zh-CN" dirty="0"/>
              <a:t>the  first</a:t>
            </a:r>
            <a:r>
              <a:rPr lang="zh-CN" altLang="en-US" dirty="0"/>
              <a:t>、</a:t>
            </a:r>
            <a:r>
              <a:rPr lang="en-US" altLang="zh-CN" dirty="0"/>
              <a:t>second episode</a:t>
            </a:r>
            <a:endParaRPr lang="zh-CN" altLang="en-US" dirty="0"/>
          </a:p>
        </p:txBody>
      </p:sp>
    </p:spTree>
    <p:extLst>
      <p:ext uri="{BB962C8B-B14F-4D97-AF65-F5344CB8AC3E}">
        <p14:creationId xmlns:p14="http://schemas.microsoft.com/office/powerpoint/2010/main" val="1725626057"/>
      </p:ext>
    </p:extLst>
  </p:cSld>
  <p:clrMapOvr>
    <a:masterClrMapping/>
  </p:clrMapOvr>
  <p:transition>
    <p:blinds dir="vert"/>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Discussion</a:t>
            </a:r>
            <a:r>
              <a:rPr lang="zh-CN" altLang="en-US" dirty="0"/>
              <a:t>： </a:t>
            </a:r>
            <a:r>
              <a:rPr lang="en-US" altLang="zh-CN" dirty="0"/>
              <a:t>Q-learning </a:t>
            </a:r>
            <a:r>
              <a:rPr lang="zh-CN" altLang="en-US" dirty="0"/>
              <a:t>本质上是什么？</a:t>
            </a:r>
          </a:p>
        </p:txBody>
      </p:sp>
      <p:sp>
        <p:nvSpPr>
          <p:cNvPr id="3" name="内容占位符 2"/>
          <p:cNvSpPr>
            <a:spLocks noGrp="1"/>
          </p:cNvSpPr>
          <p:nvPr>
            <p:ph idx="1"/>
          </p:nvPr>
        </p:nvSpPr>
        <p:spPr/>
        <p:txBody>
          <a:bodyPr/>
          <a:lstStyle/>
          <a:p>
            <a:r>
              <a:rPr lang="zh-CN" altLang="en-US" dirty="0"/>
              <a:t>状态和</a:t>
            </a:r>
            <a:r>
              <a:rPr lang="en-US" altLang="zh-CN" dirty="0"/>
              <a:t>reward</a:t>
            </a:r>
            <a:r>
              <a:rPr lang="zh-CN" altLang="en-US" dirty="0"/>
              <a:t>的</a:t>
            </a:r>
            <a:r>
              <a:rPr lang="en-US" altLang="zh-CN" dirty="0"/>
              <a:t>explore &amp; exploit</a:t>
            </a:r>
          </a:p>
          <a:p>
            <a:pPr marL="0" indent="0">
              <a:buNone/>
            </a:pPr>
            <a:r>
              <a:rPr lang="en-US" altLang="zh-CN" dirty="0"/>
              <a:t>   </a:t>
            </a:r>
            <a:r>
              <a:rPr lang="zh-CN" altLang="en-US" dirty="0"/>
              <a:t>（注意：实际中很多问题很难有确定的状态，需要去估计或猜测）</a:t>
            </a:r>
            <a:endParaRPr lang="en-US" altLang="zh-CN" dirty="0"/>
          </a:p>
          <a:p>
            <a:endParaRPr lang="en-US" altLang="zh-CN" dirty="0"/>
          </a:p>
          <a:p>
            <a:r>
              <a:rPr lang="zh-CN" altLang="en-US" dirty="0"/>
              <a:t>每次向前看</a:t>
            </a:r>
            <a:r>
              <a:rPr lang="zh-CN" altLang="en-US" dirty="0">
                <a:solidFill>
                  <a:srgbClr val="FF0000"/>
                </a:solidFill>
              </a:rPr>
              <a:t>一步</a:t>
            </a:r>
            <a:r>
              <a:rPr lang="zh-CN" altLang="en-US" dirty="0"/>
              <a:t> （</a:t>
            </a:r>
            <a:r>
              <a:rPr lang="zh-CN" altLang="en-US" dirty="0">
                <a:solidFill>
                  <a:srgbClr val="FF0000"/>
                </a:solidFill>
              </a:rPr>
              <a:t>什么意思？</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en-US" altLang="zh-CN" dirty="0"/>
              <a:t>Discussion: </a:t>
            </a:r>
            <a:r>
              <a:rPr lang="zh-CN" altLang="en-US" dirty="0"/>
              <a:t>有没有什么改进方法？</a:t>
            </a:r>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413955" y="3525147"/>
            <a:ext cx="5473981" cy="1219263"/>
          </a:xfrm>
          <a:prstGeom prst="rect">
            <a:avLst/>
          </a:prstGeom>
        </p:spPr>
      </p:pic>
      <p:cxnSp>
        <p:nvCxnSpPr>
          <p:cNvPr id="6" name="直接连接符 5"/>
          <p:cNvCxnSpPr/>
          <p:nvPr/>
        </p:nvCxnSpPr>
        <p:spPr>
          <a:xfrm>
            <a:off x="4131718" y="4014356"/>
            <a:ext cx="28121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543335"/>
      </p:ext>
    </p:extLst>
  </p:cSld>
  <p:clrMapOvr>
    <a:masterClrMapping/>
  </p:clrMapOvr>
  <p:transition>
    <p:blinds dir="vert"/>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Deep reinforcement learning</a:t>
            </a:r>
            <a:endParaRPr lang="zh-CN" altLang="en-US" dirty="0"/>
          </a:p>
        </p:txBody>
      </p:sp>
      <p:sp>
        <p:nvSpPr>
          <p:cNvPr id="3" name="内容占位符 2"/>
          <p:cNvSpPr>
            <a:spLocks noGrp="1"/>
          </p:cNvSpPr>
          <p:nvPr>
            <p:ph idx="1"/>
          </p:nvPr>
        </p:nvSpPr>
        <p:spPr/>
        <p:txBody>
          <a:bodyPr>
            <a:normAutofit/>
          </a:bodyPr>
          <a:lstStyle/>
          <a:p>
            <a:r>
              <a:rPr lang="en-US" altLang="zh-CN" dirty="0"/>
              <a:t>Tutorial: Deep Reinforcement Learning by David Silver, Google </a:t>
            </a:r>
            <a:r>
              <a:rPr lang="en-US" altLang="zh-CN" dirty="0" err="1"/>
              <a:t>DeepMind</a:t>
            </a:r>
            <a:endParaRPr lang="en-US" altLang="zh-CN" dirty="0"/>
          </a:p>
          <a:p>
            <a:r>
              <a:rPr lang="en-US" altLang="zh-CN" dirty="0">
                <a:hlinkClick r:id="rId2"/>
              </a:rPr>
              <a:t>https://icml.cc/2016/tutorials/deep_rl_tutorial.pdf</a:t>
            </a:r>
            <a:endParaRPr lang="en-US" altLang="zh-CN" dirty="0"/>
          </a:p>
          <a:p>
            <a:endParaRPr lang="en-US" altLang="zh-CN" dirty="0"/>
          </a:p>
          <a:p>
            <a:r>
              <a:rPr lang="zh-CN" altLang="en-US" dirty="0"/>
              <a:t>深度强化学习（</a:t>
            </a:r>
            <a:r>
              <a:rPr lang="en-US" altLang="zh-CN" dirty="0"/>
              <a:t>deep reinforcement learning</a:t>
            </a:r>
            <a:r>
              <a:rPr lang="zh-CN" altLang="en-US" dirty="0"/>
              <a:t>）是将强化学习和深度学习结合在一起，用强化学习来定义问题和优化目标，用深度学习来解决状态表示、策略表示等问题</a:t>
            </a:r>
            <a:r>
              <a:rPr lang="en-US" altLang="zh-CN" dirty="0"/>
              <a:t>.</a:t>
            </a:r>
          </a:p>
          <a:p>
            <a:pPr marL="0" indent="0" algn="ctr">
              <a:buNone/>
            </a:pPr>
            <a:r>
              <a:rPr lang="en-US" altLang="zh-CN" dirty="0"/>
              <a:t>   </a:t>
            </a:r>
            <a:r>
              <a:rPr lang="en-US" altLang="zh-CN" dirty="0">
                <a:solidFill>
                  <a:srgbClr val="FF0000"/>
                </a:solidFill>
              </a:rPr>
              <a:t> (</a:t>
            </a:r>
            <a:r>
              <a:rPr lang="zh-CN" altLang="en-US" dirty="0">
                <a:solidFill>
                  <a:srgbClr val="FF0000"/>
                </a:solidFill>
              </a:rPr>
              <a:t>也就是把状态表达交给神经网络，因为很难找到合适的状态来表达，太复杂</a:t>
            </a:r>
            <a:r>
              <a:rPr lang="en-US" altLang="zh-CN" dirty="0">
                <a:solidFill>
                  <a:srgbClr val="FF0000"/>
                </a:solidFill>
              </a:rPr>
              <a:t>)</a:t>
            </a:r>
            <a:endParaRPr lang="zh-CN" altLang="en-US" dirty="0">
              <a:solidFill>
                <a:srgbClr val="FF0000"/>
              </a:solidFill>
            </a:endParaRPr>
          </a:p>
          <a:p>
            <a:endParaRPr lang="en-US" altLang="zh-CN" dirty="0"/>
          </a:p>
          <a:p>
            <a:endParaRPr lang="en-US" altLang="zh-CN" dirty="0"/>
          </a:p>
        </p:txBody>
      </p:sp>
      <p:sp>
        <p:nvSpPr>
          <p:cNvPr id="4" name="文本占位符 3"/>
          <p:cNvSpPr>
            <a:spLocks noGrp="1"/>
          </p:cNvSpPr>
          <p:nvPr>
            <p:ph type="body" sz="quarter" idx="14"/>
          </p:nvPr>
        </p:nvSpPr>
        <p:spPr/>
        <p:txBody>
          <a:bodyPr/>
          <a:lstStyle/>
          <a:p>
            <a:endParaRPr lang="zh-CN" altLang="en-US"/>
          </a:p>
        </p:txBody>
      </p:sp>
      <p:sp>
        <p:nvSpPr>
          <p:cNvPr id="5" name="矩形 4"/>
          <p:cNvSpPr/>
          <p:nvPr/>
        </p:nvSpPr>
        <p:spPr>
          <a:xfrm>
            <a:off x="927652" y="5157192"/>
            <a:ext cx="7884368"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a:latin typeface="Courier New" panose="02070309020205020404" pitchFamily="49" charset="0"/>
              </a:rPr>
              <a:t>可以一个复杂的函数（比如深度神经网络）来使得智能体可以感知更复杂的环境状态以及建立更复杂的策略，提高强化学习算法的能力，并提高泛化能力。</a:t>
            </a:r>
            <a:endParaRPr lang="zh-CN" altLang="en-US" dirty="0">
              <a:effectLst/>
              <a:latin typeface="Courier New" panose="02070309020205020404" pitchFamily="49" charset="0"/>
            </a:endParaRPr>
          </a:p>
        </p:txBody>
      </p:sp>
    </p:spTree>
    <p:extLst>
      <p:ext uri="{BB962C8B-B14F-4D97-AF65-F5344CB8AC3E}">
        <p14:creationId xmlns:p14="http://schemas.microsoft.com/office/powerpoint/2010/main" val="1436471"/>
      </p:ext>
    </p:extLst>
  </p:cSld>
  <p:clrMapOvr>
    <a:masterClrMapping/>
  </p:clrMapOvr>
  <p:transition>
    <p:blinds dir="vert"/>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03848" y="2708920"/>
            <a:ext cx="2833390" cy="732235"/>
          </a:xfrm>
        </p:spPr>
        <p:txBody>
          <a:bodyPr>
            <a:normAutofit/>
          </a:bodyPr>
          <a:lstStyle/>
          <a:p>
            <a:r>
              <a:rPr lang="en-US" altLang="zh-CN"/>
              <a:t>Show Demos</a:t>
            </a:r>
            <a:endParaRPr lang="zh-CN" altLang="en-US" dirty="0"/>
          </a:p>
        </p:txBody>
      </p:sp>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781356711"/>
      </p:ext>
    </p:extLst>
  </p:cSld>
  <p:clrMapOvr>
    <a:masterClrMapping/>
  </p:clrMapOvr>
  <p:transition>
    <p:blinds dir="vert"/>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a:t>目录</a:t>
            </a:r>
          </a:p>
        </p:txBody>
      </p:sp>
      <p:sp>
        <p:nvSpPr>
          <p:cNvPr id="16388" name="文本占位符 4"/>
          <p:cNvSpPr>
            <a:spLocks noGrp="1"/>
          </p:cNvSpPr>
          <p:nvPr>
            <p:ph type="body" sz="quarter" idx="14"/>
          </p:nvPr>
        </p:nvSpPr>
        <p:spPr>
          <a:ln w="9525"/>
        </p:spPr>
        <p:txBody>
          <a:bodyPr/>
          <a:lstStyle/>
          <a:p>
            <a:r>
              <a:rPr lang="zh-CN" altLang="en-US" dirty="0"/>
              <a:t>目录</a:t>
            </a:r>
          </a:p>
        </p:txBody>
      </p:sp>
      <p:graphicFrame>
        <p:nvGraphicFramePr>
          <p:cNvPr id="16393" name="Object 9"/>
          <p:cNvGraphicFramePr>
            <a:graphicFrameLocks noChangeAspect="1"/>
          </p:cNvGraphicFramePr>
          <p:nvPr/>
        </p:nvGraphicFramePr>
        <p:xfrm>
          <a:off x="1000100" y="1214422"/>
          <a:ext cx="7143800" cy="4940452"/>
        </p:xfrm>
        <a:graphic>
          <a:graphicData uri="http://schemas.openxmlformats.org/presentationml/2006/ole">
            <mc:AlternateContent xmlns:mc="http://schemas.openxmlformats.org/markup-compatibility/2006">
              <mc:Choice xmlns:v="urn:schemas-microsoft-com:vml" Requires="v">
                <p:oleObj spid="_x0000_s25605" name="Visio" r:id="rId3" imgW="5312434" imgH="3673620" progId="Visio.Drawing.11">
                  <p:embed/>
                </p:oleObj>
              </mc:Choice>
              <mc:Fallback>
                <p:oleObj name="Visio" r:id="rId3" imgW="5312434"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1214422"/>
                        <a:ext cx="7143800" cy="494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786050" y="6179269"/>
            <a:ext cx="350046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a:t>
            </a:r>
            <a:r>
              <a:rPr lang="zh-CN" altLang="en-US" dirty="0"/>
              <a:t>数据科学中的机器学习（</a:t>
            </a:r>
            <a:r>
              <a:rPr lang="en-US" altLang="zh-CN" dirty="0"/>
              <a:t>1</a:t>
            </a:r>
            <a:r>
              <a:rPr lang="zh-CN" altLang="en-US" dirty="0"/>
              <a:t>）</a:t>
            </a:r>
          </a:p>
        </p:txBody>
      </p:sp>
      <p:sp>
        <p:nvSpPr>
          <p:cNvPr id="6" name="圆角矩形 5"/>
          <p:cNvSpPr/>
          <p:nvPr/>
        </p:nvSpPr>
        <p:spPr>
          <a:xfrm>
            <a:off x="1655105" y="1119046"/>
            <a:ext cx="1214446" cy="71438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55105" y="5559889"/>
            <a:ext cx="1500198"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345679" y="1166734"/>
            <a:ext cx="1428760"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357554" y="5572140"/>
            <a:ext cx="1428760"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095816" y="1166922"/>
            <a:ext cx="1428760"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5.5.1 K-Means</a:t>
            </a:r>
            <a:r>
              <a:rPr lang="zh-CN" altLang="en-US" dirty="0"/>
              <a:t>算法</a:t>
            </a:r>
          </a:p>
        </p:txBody>
      </p:sp>
      <p:sp>
        <p:nvSpPr>
          <p:cNvPr id="3" name="内容占位符 2"/>
          <p:cNvSpPr>
            <a:spLocks noGrp="1"/>
          </p:cNvSpPr>
          <p:nvPr>
            <p:ph idx="1"/>
          </p:nvPr>
        </p:nvSpPr>
        <p:spPr/>
        <p:txBody>
          <a:bodyPr/>
          <a:lstStyle/>
          <a:p>
            <a:pPr marL="0" indent="0">
              <a:buNone/>
            </a:pPr>
            <a:r>
              <a:rPr lang="en-US" b="1" dirty="0"/>
              <a:t>K-means </a:t>
            </a:r>
            <a:r>
              <a:rPr lang="zh-CN" altLang="en-US" b="1" dirty="0"/>
              <a:t>算法</a:t>
            </a:r>
            <a:r>
              <a:rPr lang="zh-CN" altLang="en-US" dirty="0"/>
              <a:t>是一个</a:t>
            </a:r>
            <a:r>
              <a:rPr lang="zh-CN" altLang="en-US" u="sng" dirty="0"/>
              <a:t>经典的聚类算法</a:t>
            </a:r>
            <a:r>
              <a:rPr lang="zh-CN" altLang="en-US" dirty="0"/>
              <a:t>，它接受输入量</a:t>
            </a:r>
            <a:r>
              <a:rPr lang="en-US" dirty="0"/>
              <a:t> k</a:t>
            </a:r>
            <a:r>
              <a:rPr lang="zh-CN" altLang="en-US" dirty="0"/>
              <a:t>，然后将</a:t>
            </a:r>
            <a:r>
              <a:rPr lang="en-US" dirty="0"/>
              <a:t>n</a:t>
            </a:r>
            <a:r>
              <a:rPr lang="zh-CN" altLang="en-US" dirty="0"/>
              <a:t>个数据对象划分为</a:t>
            </a:r>
            <a:r>
              <a:rPr lang="en-US" dirty="0"/>
              <a:t> k</a:t>
            </a:r>
            <a:r>
              <a:rPr lang="zh-CN" altLang="en-US" dirty="0"/>
              <a:t>个聚类，以便使得所获得的聚类满足两个条件：</a:t>
            </a:r>
            <a:endParaRPr lang="en-US" altLang="zh-CN" dirty="0"/>
          </a:p>
          <a:p>
            <a:pPr marL="0" indent="0">
              <a:buNone/>
            </a:pPr>
            <a:endParaRPr lang="zh-CN" altLang="en-US" dirty="0"/>
          </a:p>
          <a:p>
            <a:pPr lvl="0"/>
            <a:r>
              <a:rPr lang="zh-CN" altLang="en-US" dirty="0"/>
              <a:t>同一聚类中的对象相似度较高；</a:t>
            </a:r>
          </a:p>
          <a:p>
            <a:pPr lvl="0"/>
            <a:r>
              <a:rPr lang="zh-CN" altLang="en-US" dirty="0"/>
              <a:t>不同聚类中的对象相似度较小。</a:t>
            </a:r>
            <a:endParaRPr lang="en-US" altLang="zh-CN" dirty="0"/>
          </a:p>
          <a:p>
            <a:pPr lvl="0"/>
            <a:endParaRPr lang="zh-CN" altLang="en-US" dirty="0"/>
          </a:p>
          <a:p>
            <a:pPr marL="0" indent="0">
              <a:buNone/>
            </a:pPr>
            <a:r>
              <a:rPr lang="zh-CN" altLang="en-US" dirty="0"/>
              <a:t>其中，聚类相似度是利用各聚类中对象的均值所获得一个</a:t>
            </a:r>
            <a:r>
              <a:rPr lang="en-US" dirty="0"/>
              <a:t>“</a:t>
            </a:r>
            <a:r>
              <a:rPr lang="zh-CN" altLang="en-US" dirty="0"/>
              <a:t>中心对象</a:t>
            </a:r>
            <a:r>
              <a:rPr lang="en-US" dirty="0"/>
              <a:t>”</a:t>
            </a:r>
            <a:r>
              <a:rPr lang="zh-CN" altLang="en-US" dirty="0"/>
              <a:t>来进行计算。</a:t>
            </a:r>
          </a:p>
          <a:p>
            <a:pPr>
              <a:buNone/>
            </a:pPr>
            <a:r>
              <a:rPr lang="en-US" dirty="0"/>
              <a:t>k-means </a:t>
            </a:r>
            <a:r>
              <a:rPr lang="zh-CN" altLang="en-US" dirty="0"/>
              <a:t>算法的基本步骤如图</a:t>
            </a:r>
            <a:r>
              <a:rPr lang="en-US" dirty="0"/>
              <a:t>4-22</a:t>
            </a:r>
            <a:r>
              <a:rPr lang="zh-CN" altLang="en-US" dirty="0"/>
              <a:t>所示：</a:t>
            </a:r>
          </a:p>
          <a:p>
            <a:endParaRPr lang="zh-CN" altLang="en-US"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p:txBody>
      </p:sp>
      <p:sp>
        <p:nvSpPr>
          <p:cNvPr id="5" name="圆角矩形 4"/>
          <p:cNvSpPr/>
          <p:nvPr/>
        </p:nvSpPr>
        <p:spPr>
          <a:xfrm>
            <a:off x="7020272" y="836712"/>
            <a:ext cx="1335630" cy="3777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重点之一</a:t>
            </a:r>
          </a:p>
        </p:txBody>
      </p:sp>
    </p:spTree>
  </p:cSld>
  <p:clrMapOvr>
    <a:masterClrMapping/>
  </p:clrMapOvr>
  <p:transition>
    <p:blinds dir="vert"/>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
        <p:nvSpPr>
          <p:cNvPr id="2529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TextBox 13"/>
          <p:cNvSpPr txBox="1"/>
          <p:nvPr/>
        </p:nvSpPr>
        <p:spPr>
          <a:xfrm>
            <a:off x="2786050" y="6304723"/>
            <a:ext cx="35719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dirty="0"/>
              <a:t>4-22 k-means </a:t>
            </a:r>
            <a:r>
              <a:rPr lang="zh-CN" altLang="en-US" dirty="0"/>
              <a:t>算法的基本步骤</a:t>
            </a:r>
          </a:p>
        </p:txBody>
      </p:sp>
      <p:pic>
        <p:nvPicPr>
          <p:cNvPr id="252934" name="Picture 6"/>
          <p:cNvPicPr>
            <a:picLocks noChangeAspect="1" noChangeArrowheads="1"/>
          </p:cNvPicPr>
          <p:nvPr/>
        </p:nvPicPr>
        <p:blipFill>
          <a:blip r:embed="rId2"/>
          <a:srcRect/>
          <a:stretch>
            <a:fillRect/>
          </a:stretch>
        </p:blipFill>
        <p:spPr bwMode="auto">
          <a:xfrm>
            <a:off x="2071699" y="357165"/>
            <a:ext cx="4532864" cy="5963235"/>
          </a:xfrm>
          <a:prstGeom prst="rect">
            <a:avLst/>
          </a:prstGeom>
          <a:noFill/>
          <a:ln w="9525">
            <a:noFill/>
            <a:miter lim="800000"/>
            <a:headEnd/>
            <a:tailEnd/>
          </a:ln>
          <a:effectLst/>
        </p:spPr>
      </p:pic>
      <p:sp>
        <p:nvSpPr>
          <p:cNvPr id="2" name="文本框 1"/>
          <p:cNvSpPr txBox="1"/>
          <p:nvPr/>
        </p:nvSpPr>
        <p:spPr>
          <a:xfrm>
            <a:off x="6357950" y="1340768"/>
            <a:ext cx="1166378" cy="369332"/>
          </a:xfrm>
          <a:prstGeom prst="rect">
            <a:avLst/>
          </a:prstGeom>
          <a:noFill/>
          <a:ln>
            <a:solidFill>
              <a:srgbClr val="FF0000"/>
            </a:solidFill>
          </a:ln>
        </p:spPr>
        <p:txBody>
          <a:bodyPr wrap="square" rtlCol="0">
            <a:spAutoFit/>
          </a:bodyPr>
          <a:lstStyle/>
          <a:p>
            <a:r>
              <a:rPr lang="en-US" altLang="zh-CN" dirty="0"/>
              <a:t>Your turn</a:t>
            </a:r>
            <a:endParaRPr lang="zh-CN" altLang="en-US" dirty="0"/>
          </a:p>
        </p:txBody>
      </p:sp>
      <p:sp>
        <p:nvSpPr>
          <p:cNvPr id="7" name="文本框 6"/>
          <p:cNvSpPr txBox="1"/>
          <p:nvPr/>
        </p:nvSpPr>
        <p:spPr>
          <a:xfrm>
            <a:off x="6604563" y="2401590"/>
            <a:ext cx="741455" cy="369332"/>
          </a:xfrm>
          <a:prstGeom prst="rect">
            <a:avLst/>
          </a:prstGeom>
          <a:noFill/>
          <a:ln>
            <a:solidFill>
              <a:srgbClr val="FF0000"/>
            </a:solidFill>
          </a:ln>
        </p:spPr>
        <p:txBody>
          <a:bodyPr wrap="square" rtlCol="0">
            <a:spAutoFit/>
          </a:bodyPr>
          <a:lstStyle/>
          <a:p>
            <a:r>
              <a:rPr lang="en-US" altLang="zh-CN" dirty="0"/>
              <a:t>K=2</a:t>
            </a:r>
            <a:endParaRPr lang="zh-CN" altLang="en-US" dirty="0"/>
          </a:p>
        </p:txBody>
      </p:sp>
    </p:spTree>
  </p:cSld>
  <p:clrMapOvr>
    <a:masterClrMapping/>
  </p:clrMapOvr>
  <p:transition>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Jeff Dean</a:t>
            </a:r>
            <a:r>
              <a:rPr lang="zh-CN" altLang="en-US" b="1" dirty="0"/>
              <a:t>晒</a:t>
            </a:r>
            <a:r>
              <a:rPr lang="en-US" altLang="zh-CN" b="1" dirty="0"/>
              <a:t>Google Brain</a:t>
            </a:r>
            <a:r>
              <a:rPr lang="zh-CN" altLang="en-US" b="1" dirty="0"/>
              <a:t>团队</a:t>
            </a:r>
            <a:r>
              <a:rPr lang="en-US" altLang="zh-CN" b="1" dirty="0"/>
              <a:t>2017</a:t>
            </a:r>
            <a:r>
              <a:rPr lang="zh-CN" altLang="en-US" b="1" dirty="0"/>
              <a:t>成绩单，真</a:t>
            </a:r>
            <a:r>
              <a:rPr lang="en-US" altLang="zh-CN" b="1" dirty="0"/>
              <a:t>X</a:t>
            </a:r>
            <a:r>
              <a:rPr lang="zh-CN" altLang="en-US" b="1" dirty="0"/>
              <a:t>！</a:t>
            </a:r>
            <a:br>
              <a:rPr lang="zh-CN" altLang="en-US" b="1" dirty="0"/>
            </a:b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007343"/>
            <a:ext cx="5448300" cy="2447925"/>
          </a:xfrm>
        </p:spPr>
      </p:pic>
      <p:sp>
        <p:nvSpPr>
          <p:cNvPr id="4" name="文本占位符 3"/>
          <p:cNvSpPr>
            <a:spLocks noGrp="1"/>
          </p:cNvSpPr>
          <p:nvPr>
            <p:ph type="body" sz="quarter" idx="14"/>
          </p:nvPr>
        </p:nvSpPr>
        <p:spPr/>
        <p:txBody>
          <a:bodyPr/>
          <a:lstStyle/>
          <a:p>
            <a:endParaRPr lang="zh-CN" altLang="en-US"/>
          </a:p>
        </p:txBody>
      </p:sp>
      <p:sp>
        <p:nvSpPr>
          <p:cNvPr id="7" name="矩形 6"/>
          <p:cNvSpPr/>
          <p:nvPr/>
        </p:nvSpPr>
        <p:spPr>
          <a:xfrm>
            <a:off x="298450" y="3553558"/>
            <a:ext cx="3600666" cy="369332"/>
          </a:xfrm>
          <a:prstGeom prst="rect">
            <a:avLst/>
          </a:prstGeom>
        </p:spPr>
        <p:txBody>
          <a:bodyPr wrap="none">
            <a:spAutoFit/>
          </a:bodyPr>
          <a:lstStyle/>
          <a:p>
            <a:r>
              <a:rPr lang="zh-CN" altLang="en-US" b="1" dirty="0"/>
              <a:t>一、自动化机器学习（</a:t>
            </a:r>
            <a:r>
              <a:rPr lang="en-US" altLang="zh-CN" b="1" dirty="0" err="1"/>
              <a:t>AutoML</a:t>
            </a:r>
            <a:r>
              <a:rPr lang="zh-CN" altLang="en-US" b="1" dirty="0"/>
              <a:t>）</a:t>
            </a:r>
            <a:endParaRPr lang="zh-CN" altLang="en-US" dirty="0"/>
          </a:p>
        </p:txBody>
      </p:sp>
      <p:sp>
        <p:nvSpPr>
          <p:cNvPr id="8" name="矩形 7"/>
          <p:cNvSpPr/>
          <p:nvPr/>
        </p:nvSpPr>
        <p:spPr>
          <a:xfrm>
            <a:off x="1011711" y="4005064"/>
            <a:ext cx="4568401" cy="1200329"/>
          </a:xfrm>
          <a:prstGeom prst="rect">
            <a:avLst/>
          </a:prstGeom>
        </p:spPr>
        <p:txBody>
          <a:bodyPr wrap="square">
            <a:spAutoFit/>
          </a:bodyPr>
          <a:lstStyle/>
          <a:p>
            <a:r>
              <a:rPr lang="zh-CN" altLang="en-US" dirty="0"/>
              <a:t>我们开发了使用强化学习和进化算法设计神经网络结构的新方法，并推广到</a:t>
            </a:r>
            <a:r>
              <a:rPr lang="en-US" altLang="zh-CN" dirty="0" err="1"/>
              <a:t>ImageNet</a:t>
            </a:r>
            <a:r>
              <a:rPr lang="zh-CN" altLang="en-US" dirty="0"/>
              <a:t>图像分类和检测领域的最新成果，实现了如何</a:t>
            </a:r>
            <a:r>
              <a:rPr lang="zh-CN" altLang="en-US" b="1" dirty="0"/>
              <a:t>自动学习新的优化算法和有效的激活函数</a:t>
            </a:r>
            <a:r>
              <a:rPr lang="zh-CN" altLang="en-US" dirty="0"/>
              <a:t>。</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277" y="3553558"/>
            <a:ext cx="2106960" cy="2926333"/>
          </a:xfrm>
          <a:prstGeom prst="rect">
            <a:avLst/>
          </a:prstGeom>
        </p:spPr>
      </p:pic>
    </p:spTree>
    <p:extLst>
      <p:ext uri="{BB962C8B-B14F-4D97-AF65-F5344CB8AC3E}">
        <p14:creationId xmlns:p14="http://schemas.microsoft.com/office/powerpoint/2010/main" val="3107850881"/>
      </p:ext>
    </p:extLst>
  </p:cSld>
  <p:clrMapOvr>
    <a:masterClrMapping/>
  </p:clrMapOvr>
  <p:transition>
    <p:blinds dir="vert"/>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
        <p:nvSpPr>
          <p:cNvPr id="2344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57422" y="6143644"/>
            <a:ext cx="3801041"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CN" altLang="en-US" dirty="0"/>
              <a:t>续 图</a:t>
            </a:r>
            <a:r>
              <a:rPr lang="en-US" dirty="0"/>
              <a:t>4-22 k-means </a:t>
            </a:r>
            <a:r>
              <a:rPr lang="zh-CN" altLang="en-US" dirty="0"/>
              <a:t>算法的基本步骤</a:t>
            </a:r>
          </a:p>
        </p:txBody>
      </p:sp>
      <p:pic>
        <p:nvPicPr>
          <p:cNvPr id="234500" name="Picture 4"/>
          <p:cNvPicPr>
            <a:picLocks noChangeAspect="1" noChangeArrowheads="1"/>
          </p:cNvPicPr>
          <p:nvPr/>
        </p:nvPicPr>
        <p:blipFill>
          <a:blip r:embed="rId2"/>
          <a:srcRect/>
          <a:stretch>
            <a:fillRect/>
          </a:stretch>
        </p:blipFill>
        <p:spPr bwMode="auto">
          <a:xfrm>
            <a:off x="2428860" y="214290"/>
            <a:ext cx="3924300" cy="5743575"/>
          </a:xfrm>
          <a:prstGeom prst="rect">
            <a:avLst/>
          </a:prstGeom>
          <a:noFill/>
          <a:ln w="9525">
            <a:noFill/>
            <a:miter lim="800000"/>
            <a:headEnd/>
            <a:tailEnd/>
          </a:ln>
          <a:effectLst/>
        </p:spPr>
      </p:pic>
    </p:spTree>
  </p:cSld>
  <p:clrMapOvr>
    <a:masterClrMapping/>
  </p:clrMapOvr>
  <p:transition>
    <p:blinds dir="vert"/>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
        <p:nvSpPr>
          <p:cNvPr id="8" name="矩形 7"/>
          <p:cNvSpPr/>
          <p:nvPr/>
        </p:nvSpPr>
        <p:spPr>
          <a:xfrm>
            <a:off x="2357422" y="5929330"/>
            <a:ext cx="3801041"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CN" altLang="en-US" dirty="0"/>
              <a:t>续 图</a:t>
            </a:r>
            <a:r>
              <a:rPr lang="en-US" dirty="0"/>
              <a:t>4-22 k-means </a:t>
            </a:r>
            <a:r>
              <a:rPr lang="zh-CN" altLang="en-US" dirty="0"/>
              <a:t>算法的基本步骤</a:t>
            </a:r>
          </a:p>
        </p:txBody>
      </p:sp>
      <p:pic>
        <p:nvPicPr>
          <p:cNvPr id="251908" name="Picture 4"/>
          <p:cNvPicPr>
            <a:picLocks noChangeAspect="1" noChangeArrowheads="1"/>
          </p:cNvPicPr>
          <p:nvPr/>
        </p:nvPicPr>
        <p:blipFill>
          <a:blip r:embed="rId2"/>
          <a:srcRect/>
          <a:stretch>
            <a:fillRect/>
          </a:stretch>
        </p:blipFill>
        <p:spPr bwMode="auto">
          <a:xfrm>
            <a:off x="2285984" y="1000108"/>
            <a:ext cx="3381375" cy="4772025"/>
          </a:xfrm>
          <a:prstGeom prst="rect">
            <a:avLst/>
          </a:prstGeom>
          <a:noFill/>
          <a:ln w="9525">
            <a:noFill/>
            <a:miter lim="800000"/>
            <a:headEnd/>
            <a:tailEnd/>
          </a:ln>
          <a:effectLst/>
        </p:spPr>
      </p:pic>
    </p:spTree>
  </p:cSld>
  <p:clrMapOvr>
    <a:masterClrMapping/>
  </p:clrMapOvr>
  <p:transition>
    <p:blinds dir="vert"/>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928670"/>
            <a:ext cx="8153400" cy="5214974"/>
          </a:xfrm>
        </p:spPr>
        <p:txBody>
          <a:bodyPr/>
          <a:lstStyle/>
          <a:p>
            <a:pPr lvl="0"/>
            <a:r>
              <a:rPr lang="zh-CN" altLang="en-US" dirty="0"/>
              <a:t>第</a:t>
            </a:r>
            <a:r>
              <a:rPr lang="en-US" dirty="0"/>
              <a:t>1</a:t>
            </a:r>
            <a:r>
              <a:rPr lang="zh-CN" altLang="en-US" dirty="0"/>
              <a:t>步，在原始数据集中</a:t>
            </a:r>
            <a:r>
              <a:rPr lang="zh-CN" altLang="en-US" b="1" u="sng" dirty="0"/>
              <a:t>任意选择</a:t>
            </a:r>
            <a:r>
              <a:rPr lang="en-US" b="1" u="sng" dirty="0"/>
              <a:t> k </a:t>
            </a:r>
            <a:r>
              <a:rPr lang="zh-CN" altLang="en-US" b="1" u="sng" dirty="0"/>
              <a:t>个对象</a:t>
            </a:r>
            <a:r>
              <a:rPr lang="zh-CN" altLang="en-US" dirty="0"/>
              <a:t>作为</a:t>
            </a:r>
            <a:r>
              <a:rPr lang="en-US" dirty="0"/>
              <a:t>“</a:t>
            </a:r>
            <a:r>
              <a:rPr lang="zh-CN" altLang="en-US" b="1" dirty="0"/>
              <a:t>初始聚类中心对象</a:t>
            </a:r>
            <a:r>
              <a:rPr lang="en-US" dirty="0"/>
              <a:t>”</a:t>
            </a:r>
            <a:r>
              <a:rPr lang="zh-CN" altLang="en-US" dirty="0"/>
              <a:t>；</a:t>
            </a:r>
          </a:p>
          <a:p>
            <a:pPr lvl="0"/>
            <a:r>
              <a:rPr lang="zh-CN" altLang="en-US" dirty="0"/>
              <a:t>第</a:t>
            </a:r>
            <a:r>
              <a:rPr lang="en-US" dirty="0"/>
              <a:t>2</a:t>
            </a:r>
            <a:r>
              <a:rPr lang="zh-CN" altLang="en-US" dirty="0"/>
              <a:t>步，计算其他对象与这些初始聚类中心对象之间的距离，并</a:t>
            </a:r>
            <a:r>
              <a:rPr lang="zh-CN" altLang="en-US" u="sng" dirty="0"/>
              <a:t>根据最小距离，将其他结点合并入对应的最小聚类中心</a:t>
            </a:r>
            <a:r>
              <a:rPr lang="zh-CN" altLang="en-US" dirty="0"/>
              <a:t>结点所在的聚类，形成</a:t>
            </a:r>
            <a:r>
              <a:rPr lang="en-US" altLang="zh-CN" dirty="0"/>
              <a:t>k=2</a:t>
            </a:r>
            <a:r>
              <a:rPr lang="zh-CN" altLang="en-US" dirty="0"/>
              <a:t>个“中间聚类结果”；</a:t>
            </a:r>
          </a:p>
          <a:p>
            <a:pPr lvl="0"/>
            <a:r>
              <a:rPr lang="zh-CN" altLang="en-US" dirty="0"/>
              <a:t>第</a:t>
            </a:r>
            <a:r>
              <a:rPr lang="en-US" dirty="0"/>
              <a:t>3</a:t>
            </a:r>
            <a:r>
              <a:rPr lang="zh-CN" altLang="en-US" dirty="0"/>
              <a:t>步，计算</a:t>
            </a:r>
            <a:r>
              <a:rPr lang="zh-CN" altLang="en-US" b="1" u="sng" dirty="0"/>
              <a:t>每个“中间聚类结果”的均值</a:t>
            </a:r>
            <a:r>
              <a:rPr lang="zh-CN" altLang="en-US" dirty="0"/>
              <a:t>，在</a:t>
            </a:r>
            <a:r>
              <a:rPr lang="en-US" altLang="zh-CN" dirty="0"/>
              <a:t>k</a:t>
            </a:r>
            <a:r>
              <a:rPr lang="zh-CN" altLang="en-US" dirty="0"/>
              <a:t>中间聚类中找出</a:t>
            </a:r>
            <a:r>
              <a:rPr lang="en-US" altLang="zh-CN" dirty="0"/>
              <a:t>k=2</a:t>
            </a:r>
            <a:r>
              <a:rPr lang="zh-CN" altLang="en-US" dirty="0"/>
              <a:t>个“</a:t>
            </a:r>
            <a:r>
              <a:rPr lang="zh-CN" altLang="en-US" b="1" u="sng" dirty="0"/>
              <a:t>新的聚类中心对象</a:t>
            </a:r>
            <a:r>
              <a:rPr lang="zh-CN" altLang="en-US" dirty="0"/>
              <a:t>”；</a:t>
            </a:r>
          </a:p>
          <a:p>
            <a:pPr lvl="0"/>
            <a:r>
              <a:rPr lang="zh-CN" altLang="en-US" dirty="0"/>
              <a:t>第</a:t>
            </a:r>
            <a:r>
              <a:rPr lang="en-US" dirty="0"/>
              <a:t>4</a:t>
            </a:r>
            <a:r>
              <a:rPr lang="zh-CN" altLang="en-US" dirty="0"/>
              <a:t>步，</a:t>
            </a:r>
            <a:r>
              <a:rPr lang="zh-CN" altLang="en-US" b="1" u="sng" dirty="0"/>
              <a:t>重新计算</a:t>
            </a:r>
            <a:r>
              <a:rPr lang="zh-CN" altLang="en-US" dirty="0"/>
              <a:t>每个对象与这些</a:t>
            </a:r>
            <a:r>
              <a:rPr lang="en-US" dirty="0"/>
              <a:t>“</a:t>
            </a:r>
            <a:r>
              <a:rPr lang="zh-CN" altLang="en-US" dirty="0"/>
              <a:t>新的聚类中心对象</a:t>
            </a:r>
            <a:r>
              <a:rPr lang="en-US" dirty="0"/>
              <a:t>”</a:t>
            </a:r>
            <a:r>
              <a:rPr lang="zh-CN" altLang="en-US" dirty="0"/>
              <a:t>之间的距离，并根据最小距离，</a:t>
            </a:r>
            <a:r>
              <a:rPr lang="zh-CN" altLang="en-US" b="1" u="sng" dirty="0"/>
              <a:t>重新分类</a:t>
            </a:r>
            <a:r>
              <a:rPr lang="zh-CN" altLang="en-US" dirty="0"/>
              <a:t>，形成</a:t>
            </a:r>
            <a:r>
              <a:rPr lang="en-US" dirty="0"/>
              <a:t>k=2</a:t>
            </a:r>
            <a:r>
              <a:rPr lang="zh-CN" altLang="en-US" dirty="0"/>
              <a:t>个</a:t>
            </a:r>
            <a:r>
              <a:rPr lang="en-US" dirty="0"/>
              <a:t>“</a:t>
            </a:r>
            <a:r>
              <a:rPr lang="zh-CN" altLang="en-US" dirty="0"/>
              <a:t>中间聚类结果</a:t>
            </a:r>
            <a:r>
              <a:rPr lang="en-US" dirty="0"/>
              <a:t>”</a:t>
            </a:r>
            <a:r>
              <a:rPr lang="zh-CN" altLang="en-US" dirty="0"/>
              <a:t>；</a:t>
            </a:r>
          </a:p>
          <a:p>
            <a:pPr lvl="0"/>
            <a:r>
              <a:rPr lang="zh-CN" altLang="en-US" dirty="0"/>
              <a:t>第</a:t>
            </a:r>
            <a:r>
              <a:rPr lang="en-US" dirty="0"/>
              <a:t>5</a:t>
            </a:r>
            <a:r>
              <a:rPr lang="zh-CN" altLang="en-US" dirty="0"/>
              <a:t>步，重复执行步骤</a:t>
            </a:r>
            <a:r>
              <a:rPr lang="en-US" altLang="zh-CN" dirty="0"/>
              <a:t>3~4</a:t>
            </a:r>
            <a:r>
              <a:rPr lang="zh-CN" altLang="en-US" dirty="0"/>
              <a:t>。</a:t>
            </a:r>
            <a:r>
              <a:rPr lang="zh-CN" altLang="en-US" dirty="0">
                <a:solidFill>
                  <a:srgbClr val="FF0000"/>
                </a:solidFill>
              </a:rPr>
              <a:t>当</a:t>
            </a:r>
            <a:r>
              <a:rPr lang="zh-CN" altLang="en-US" b="1" u="sng" dirty="0">
                <a:solidFill>
                  <a:srgbClr val="FF0000"/>
                </a:solidFill>
              </a:rPr>
              <a:t>所有对象的聚类情况不再变化或已达到规定的循环次数时</a:t>
            </a:r>
            <a:r>
              <a:rPr lang="zh-CN" altLang="en-US" dirty="0"/>
              <a:t>，结束执行，并得到最重聚类结果。</a:t>
            </a:r>
          </a:p>
          <a:p>
            <a:endParaRPr lang="zh-CN" altLang="en-US"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Tree>
  </p:cSld>
  <p:clrMapOvr>
    <a:masterClrMapping/>
  </p:clrMapOvr>
  <p:transition>
    <p:blinds dir="vert"/>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求点群中心的算法</a:t>
            </a:r>
            <a:endParaRPr lang="zh-CN" altLang="en-US" dirty="0"/>
          </a:p>
        </p:txBody>
      </p:sp>
      <p:sp>
        <p:nvSpPr>
          <p:cNvPr id="3" name="内容占位符 2"/>
          <p:cNvSpPr>
            <a:spLocks noGrp="1"/>
          </p:cNvSpPr>
          <p:nvPr>
            <p:ph idx="1"/>
          </p:nvPr>
        </p:nvSpPr>
        <p:spPr/>
        <p:txBody>
          <a:bodyPr/>
          <a:lstStyle/>
          <a:p>
            <a:r>
              <a:rPr lang="zh-CN" altLang="en-US" dirty="0"/>
              <a:t>一般来说，求点群中心点的算法你可以很简的使用各个点的</a:t>
            </a:r>
            <a:r>
              <a:rPr lang="en-US" altLang="zh-CN" dirty="0"/>
              <a:t>X/Y</a:t>
            </a:r>
            <a:r>
              <a:rPr lang="zh-CN" altLang="en-US" dirty="0"/>
              <a:t>坐标的平均值</a:t>
            </a:r>
            <a:endParaRPr lang="en-US" altLang="zh-CN" dirty="0"/>
          </a:p>
          <a:p>
            <a:pPr marL="0" indent="0">
              <a:buNone/>
            </a:pPr>
            <a:endParaRPr lang="en-US" altLang="zh-CN" dirty="0"/>
          </a:p>
          <a:p>
            <a:pPr marL="0" indent="0">
              <a:buNone/>
            </a:pPr>
            <a:r>
              <a:rPr lang="zh-CN" altLang="en-US" dirty="0"/>
              <a:t>另三个求中心点的的公式：</a:t>
            </a:r>
            <a:endParaRPr lang="en-US" altLang="zh-CN" dirty="0"/>
          </a:p>
          <a:p>
            <a:r>
              <a:rPr lang="en-US" altLang="zh-CN" b="1" dirty="0"/>
              <a:t>1</a:t>
            </a:r>
            <a:r>
              <a:rPr lang="zh-CN" altLang="en-US" b="1" dirty="0"/>
              <a:t>）</a:t>
            </a:r>
            <a:r>
              <a:rPr lang="en-US" altLang="zh-CN" b="1" dirty="0"/>
              <a:t>Euclidean Distance </a:t>
            </a:r>
            <a:r>
              <a:rPr lang="zh-CN" altLang="en-US" b="1" dirty="0"/>
              <a:t>公式 </a:t>
            </a:r>
            <a:endParaRPr lang="en-US" altLang="zh-CN" dirty="0"/>
          </a:p>
        </p:txBody>
      </p:sp>
      <p:sp>
        <p:nvSpPr>
          <p:cNvPr id="4" name="文本占位符 3"/>
          <p:cNvSpPr>
            <a:spLocks noGrp="1"/>
          </p:cNvSpPr>
          <p:nvPr>
            <p:ph type="body" sz="quarter" idx="14"/>
          </p:nvPr>
        </p:nvSpPr>
        <p:spPr/>
        <p:txBody>
          <a:bodyPr/>
          <a:lstStyle/>
          <a:p>
            <a:endParaRPr lang="zh-CN" altLang="en-US"/>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334" y="3929412"/>
            <a:ext cx="2717854" cy="1011756"/>
          </a:xfrm>
          <a:prstGeom prst="rect">
            <a:avLst/>
          </a:prstGeom>
        </p:spPr>
      </p:pic>
    </p:spTree>
    <p:extLst>
      <p:ext uri="{BB962C8B-B14F-4D97-AF65-F5344CB8AC3E}">
        <p14:creationId xmlns:p14="http://schemas.microsoft.com/office/powerpoint/2010/main" val="4232038140"/>
      </p:ext>
    </p:extLst>
  </p:cSld>
  <p:clrMapOvr>
    <a:masterClrMapping/>
  </p:clrMapOvr>
  <p:transition>
    <p:blinds dir="vert"/>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求点群中心的算法</a:t>
            </a:r>
            <a:endParaRPr lang="zh-CN" altLang="en-US" dirty="0"/>
          </a:p>
        </p:txBody>
      </p:sp>
      <p:sp>
        <p:nvSpPr>
          <p:cNvPr id="3" name="内容占位符 2"/>
          <p:cNvSpPr>
            <a:spLocks noGrp="1"/>
          </p:cNvSpPr>
          <p:nvPr>
            <p:ph idx="1"/>
          </p:nvPr>
        </p:nvSpPr>
        <p:spPr/>
        <p:txBody>
          <a:bodyPr/>
          <a:lstStyle/>
          <a:p>
            <a:r>
              <a:rPr lang="en-US" altLang="zh-CN" b="1" dirty="0"/>
              <a:t>2</a:t>
            </a:r>
            <a:r>
              <a:rPr lang="zh-CN" altLang="en-US" b="1" dirty="0"/>
              <a:t>）</a:t>
            </a:r>
            <a:r>
              <a:rPr lang="en-US" altLang="zh-CN" b="1" dirty="0" err="1"/>
              <a:t>Minkowski</a:t>
            </a:r>
            <a:r>
              <a:rPr lang="en-US" altLang="zh-CN" b="1" dirty="0"/>
              <a:t> Distance </a:t>
            </a:r>
            <a:r>
              <a:rPr lang="zh-CN" altLang="en-US" b="1" dirty="0"/>
              <a:t>（明可夫斯基距离）公式 </a:t>
            </a:r>
            <a:r>
              <a:rPr lang="en-US" altLang="zh-CN" b="1" dirty="0"/>
              <a:t>——</a:t>
            </a:r>
            <a:r>
              <a:rPr lang="zh-CN" altLang="en-US" dirty="0"/>
              <a:t> </a:t>
            </a:r>
            <a:r>
              <a:rPr lang="el-GR" altLang="zh-CN" dirty="0"/>
              <a:t>λ </a:t>
            </a:r>
            <a:r>
              <a:rPr lang="zh-CN" altLang="en-US" dirty="0"/>
              <a:t>可以随意取值，可以是负数，也可以是正数，或是无穷大。</a:t>
            </a:r>
          </a:p>
          <a:p>
            <a:endParaRPr lang="en-US" altLang="zh-CN" dirty="0"/>
          </a:p>
          <a:p>
            <a:endParaRPr lang="en-US" altLang="zh-CN" dirty="0"/>
          </a:p>
          <a:p>
            <a:endParaRPr lang="en-US" altLang="zh-CN" dirty="0"/>
          </a:p>
          <a:p>
            <a:endParaRPr lang="en-US" altLang="zh-CN" dirty="0"/>
          </a:p>
          <a:p>
            <a:endParaRPr lang="en-US" altLang="zh-CN" dirty="0"/>
          </a:p>
          <a:p>
            <a:r>
              <a:rPr lang="en-US" altLang="zh-CN" b="1" dirty="0"/>
              <a:t>3</a:t>
            </a:r>
            <a:r>
              <a:rPr lang="zh-CN" altLang="en-US" b="1" dirty="0"/>
              <a:t>）曼哈顿距离（</a:t>
            </a:r>
            <a:r>
              <a:rPr lang="en-US" altLang="zh-CN" b="1" dirty="0"/>
              <a:t>Manhattan Distance</a:t>
            </a:r>
            <a:r>
              <a:rPr lang="zh-CN" altLang="en-US" b="1" dirty="0"/>
              <a:t>）</a:t>
            </a:r>
            <a:r>
              <a:rPr lang="en-US" altLang="zh-CN" b="1" dirty="0"/>
              <a:t>/</a:t>
            </a:r>
            <a:r>
              <a:rPr lang="en-US" altLang="zh-CN" b="1" dirty="0" err="1"/>
              <a:t>CityBlock</a:t>
            </a:r>
            <a:r>
              <a:rPr lang="en-US" altLang="zh-CN" b="1" dirty="0"/>
              <a:t> Distance </a:t>
            </a:r>
            <a:r>
              <a:rPr lang="zh-CN" altLang="en-US" b="1" dirty="0"/>
              <a:t>公式 </a:t>
            </a:r>
            <a:r>
              <a:rPr lang="en-US" altLang="zh-CN" dirty="0"/>
              <a:t>—— </a:t>
            </a:r>
            <a:r>
              <a:rPr lang="zh-CN" altLang="en-US" dirty="0"/>
              <a:t>也就是第一个公式 </a:t>
            </a:r>
            <a:r>
              <a:rPr lang="el-GR" altLang="zh-CN" dirty="0"/>
              <a:t>λ=1 </a:t>
            </a:r>
            <a:r>
              <a:rPr lang="zh-CN" altLang="en-US" dirty="0"/>
              <a:t>的情况</a:t>
            </a:r>
          </a:p>
          <a:p>
            <a:endParaRPr lang="zh-CN" altLang="en-US" dirty="0"/>
          </a:p>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740" y="5229200"/>
            <a:ext cx="1953817" cy="792088"/>
          </a:xfrm>
          <a:prstGeom prst="rect">
            <a:avLst/>
          </a:prstGeom>
        </p:spPr>
      </p:pic>
      <p:grpSp>
        <p:nvGrpSpPr>
          <p:cNvPr id="10" name="组合 9"/>
          <p:cNvGrpSpPr/>
          <p:nvPr/>
        </p:nvGrpSpPr>
        <p:grpSpPr>
          <a:xfrm>
            <a:off x="2592240" y="2333489"/>
            <a:ext cx="2959388" cy="1152128"/>
            <a:chOff x="3089131" y="4293096"/>
            <a:chExt cx="2959388" cy="1152128"/>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131" y="4293096"/>
              <a:ext cx="2959388" cy="1152128"/>
            </a:xfrm>
            <a:prstGeom prst="rect">
              <a:avLst/>
            </a:prstGeom>
          </p:spPr>
        </p:pic>
        <p:sp>
          <p:nvSpPr>
            <p:cNvPr id="8" name="椭圆 7"/>
            <p:cNvSpPr/>
            <p:nvPr/>
          </p:nvSpPr>
          <p:spPr>
            <a:xfrm>
              <a:off x="5685627" y="4552253"/>
              <a:ext cx="343642" cy="216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757167" y="4772050"/>
              <a:ext cx="343642" cy="216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1008819" y="3512298"/>
            <a:ext cx="7120012" cy="369332"/>
          </a:xfrm>
          <a:prstGeom prst="rect">
            <a:avLst/>
          </a:prstGeom>
          <a:ln>
            <a:solidFill>
              <a:srgbClr val="FF0000"/>
            </a:solidFill>
          </a:ln>
        </p:spPr>
        <p:txBody>
          <a:bodyPr wrap="square">
            <a:spAutoFit/>
          </a:bodyPr>
          <a:lstStyle/>
          <a:p>
            <a:r>
              <a:rPr lang="zh-CN" altLang="en-US" dirty="0"/>
              <a:t>明氏距离是</a:t>
            </a:r>
            <a:r>
              <a:rPr lang="zh-CN" altLang="en-US" b="1" dirty="0">
                <a:solidFill>
                  <a:srgbClr val="FF0000"/>
                </a:solidFill>
              </a:rPr>
              <a:t>欧氏距离的推广</a:t>
            </a:r>
            <a:r>
              <a:rPr lang="zh-CN" altLang="en-US" dirty="0"/>
              <a:t>，是对多个距离度量公式的概括性的表述</a:t>
            </a:r>
          </a:p>
        </p:txBody>
      </p:sp>
      <p:sp>
        <p:nvSpPr>
          <p:cNvPr id="12" name="矩形 11"/>
          <p:cNvSpPr/>
          <p:nvPr/>
        </p:nvSpPr>
        <p:spPr>
          <a:xfrm>
            <a:off x="1230198" y="3881630"/>
            <a:ext cx="6898633" cy="369332"/>
          </a:xfrm>
          <a:prstGeom prst="rect">
            <a:avLst/>
          </a:prstGeom>
          <a:ln>
            <a:solidFill>
              <a:srgbClr val="FF0000"/>
            </a:solidFill>
          </a:ln>
        </p:spPr>
        <p:txBody>
          <a:bodyPr wrap="square">
            <a:spAutoFit/>
          </a:bodyPr>
          <a:lstStyle/>
          <a:p>
            <a:r>
              <a:rPr lang="zh-CN" altLang="en-US" dirty="0"/>
              <a:t>这里的</a:t>
            </a:r>
            <a:r>
              <a:rPr lang="el-GR" altLang="zh-CN" dirty="0"/>
              <a:t>λ</a:t>
            </a:r>
            <a:r>
              <a:rPr lang="zh-CN" altLang="en-US" dirty="0"/>
              <a:t>值是一个变量，当</a:t>
            </a:r>
            <a:r>
              <a:rPr lang="el-GR" altLang="zh-CN" b="1" dirty="0">
                <a:solidFill>
                  <a:srgbClr val="FF0000"/>
                </a:solidFill>
              </a:rPr>
              <a:t>λ </a:t>
            </a:r>
            <a:r>
              <a:rPr lang="en-US" altLang="zh-CN" b="1" dirty="0">
                <a:solidFill>
                  <a:srgbClr val="FF0000"/>
                </a:solidFill>
              </a:rPr>
              <a:t>=2</a:t>
            </a:r>
            <a:r>
              <a:rPr lang="zh-CN" altLang="en-US" b="1" dirty="0">
                <a:solidFill>
                  <a:srgbClr val="FF0000"/>
                </a:solidFill>
              </a:rPr>
              <a:t>的时候就得到了上面的欧氏距离</a:t>
            </a:r>
          </a:p>
        </p:txBody>
      </p:sp>
    </p:spTree>
    <p:extLst>
      <p:ext uri="{BB962C8B-B14F-4D97-AF65-F5344CB8AC3E}">
        <p14:creationId xmlns:p14="http://schemas.microsoft.com/office/powerpoint/2010/main" val="2773454821"/>
      </p:ext>
    </p:extLst>
  </p:cSld>
  <p:clrMapOvr>
    <a:masterClrMapping/>
  </p:clrMapOvr>
  <p:transition>
    <p:blinds dir="vert"/>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如何逼近中心</a:t>
            </a:r>
          </a:p>
        </p:txBody>
      </p:sp>
      <p:sp>
        <p:nvSpPr>
          <p:cNvPr id="3" name="内容占位符 2"/>
          <p:cNvSpPr>
            <a:spLocks noGrp="1"/>
          </p:cNvSpPr>
          <p:nvPr>
            <p:ph idx="1"/>
          </p:nvPr>
        </p:nvSpPr>
        <p:spPr/>
        <p:txBody>
          <a:bodyPr/>
          <a:lstStyle/>
          <a:p>
            <a:r>
              <a:rPr lang="zh-CN" altLang="en-US" dirty="0"/>
              <a:t>这三个公式的求中心点有一些不一样的地方，我们看下图（对于第一个 </a:t>
            </a:r>
            <a:r>
              <a:rPr lang="en-US" altLang="zh-CN" dirty="0"/>
              <a:t>λ </a:t>
            </a:r>
            <a:r>
              <a:rPr lang="zh-CN" altLang="en-US" dirty="0"/>
              <a:t>在 </a:t>
            </a:r>
            <a:r>
              <a:rPr lang="en-US" altLang="zh-CN" dirty="0"/>
              <a:t>0-1</a:t>
            </a:r>
            <a:r>
              <a:rPr lang="zh-CN" altLang="en-US" dirty="0"/>
              <a:t>之间）。</a:t>
            </a:r>
          </a:p>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924367"/>
            <a:ext cx="1914525" cy="191452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529" y="2633854"/>
            <a:ext cx="2486025" cy="24955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6863" y="2957704"/>
            <a:ext cx="1838325" cy="1847850"/>
          </a:xfrm>
          <a:prstGeom prst="rect">
            <a:avLst/>
          </a:prstGeom>
        </p:spPr>
      </p:pic>
      <p:sp>
        <p:nvSpPr>
          <p:cNvPr id="9" name="矩形 8"/>
          <p:cNvSpPr/>
          <p:nvPr/>
        </p:nvSpPr>
        <p:spPr>
          <a:xfrm>
            <a:off x="298450" y="5339752"/>
            <a:ext cx="8738046" cy="369332"/>
          </a:xfrm>
          <a:prstGeom prst="rect">
            <a:avLst/>
          </a:prstGeom>
        </p:spPr>
        <p:txBody>
          <a:bodyPr wrap="square">
            <a:spAutoFit/>
          </a:bodyPr>
          <a:lstStyle/>
          <a:p>
            <a:pPr algn="ctr"/>
            <a:r>
              <a:rPr lang="zh-CN" altLang="en-US" b="1" dirty="0"/>
              <a:t>（</a:t>
            </a:r>
            <a:r>
              <a:rPr lang="en-US" altLang="zh-CN" b="1" dirty="0"/>
              <a:t>1</a:t>
            </a:r>
            <a:r>
              <a:rPr lang="zh-CN" altLang="en-US" b="1" dirty="0"/>
              <a:t>）</a:t>
            </a:r>
            <a:r>
              <a:rPr lang="en-US" altLang="zh-CN" b="1" dirty="0" err="1"/>
              <a:t>Minkowski</a:t>
            </a:r>
            <a:r>
              <a:rPr lang="en-US" altLang="zh-CN" b="1" dirty="0"/>
              <a:t> Distance  2</a:t>
            </a:r>
            <a:r>
              <a:rPr lang="zh-CN" altLang="en-US" b="1" dirty="0"/>
              <a:t>）</a:t>
            </a:r>
            <a:r>
              <a:rPr lang="en-US" altLang="zh-CN" b="1" dirty="0"/>
              <a:t>Euclidean Distance     </a:t>
            </a:r>
            <a:r>
              <a:rPr lang="zh-CN" altLang="en-US" b="1" dirty="0"/>
              <a:t>（</a:t>
            </a:r>
            <a:r>
              <a:rPr lang="en-US" altLang="zh-CN" b="1" dirty="0"/>
              <a:t>3</a:t>
            </a:r>
            <a:r>
              <a:rPr lang="zh-CN" altLang="en-US" b="1" dirty="0"/>
              <a:t>）</a:t>
            </a:r>
            <a:r>
              <a:rPr lang="en-US" altLang="zh-CN" b="1" dirty="0" err="1"/>
              <a:t>CityBlock</a:t>
            </a:r>
            <a:r>
              <a:rPr lang="en-US" altLang="zh-CN" b="1" dirty="0"/>
              <a:t> Distance</a:t>
            </a:r>
            <a:endParaRPr lang="en-US" altLang="zh-CN" dirty="0">
              <a:effectLst/>
            </a:endParaRPr>
          </a:p>
        </p:txBody>
      </p:sp>
      <p:sp>
        <p:nvSpPr>
          <p:cNvPr id="10" name="矩形 9"/>
          <p:cNvSpPr/>
          <p:nvPr/>
        </p:nvSpPr>
        <p:spPr>
          <a:xfrm>
            <a:off x="725860" y="5920116"/>
            <a:ext cx="7920880" cy="646331"/>
          </a:xfrm>
          <a:prstGeom prst="rect">
            <a:avLst/>
          </a:prstGeom>
          <a:ln>
            <a:solidFill>
              <a:srgbClr val="FF0000"/>
            </a:solidFill>
          </a:ln>
        </p:spPr>
        <p:txBody>
          <a:bodyPr wrap="square">
            <a:spAutoFit/>
          </a:bodyPr>
          <a:lstStyle/>
          <a:p>
            <a:r>
              <a:rPr lang="zh-CN" altLang="en-US" dirty="0"/>
              <a:t>上面这几个图的大意是他们是怎么逼近中心的：</a:t>
            </a:r>
            <a:endParaRPr lang="en-US" altLang="zh-CN" dirty="0"/>
          </a:p>
          <a:p>
            <a:r>
              <a:rPr lang="zh-CN" altLang="en-US" dirty="0"/>
              <a:t>第一个图以星形的方式，第二个图以同心圆的方式，第三个图以菱形的方式。</a:t>
            </a:r>
          </a:p>
        </p:txBody>
      </p:sp>
    </p:spTree>
    <p:extLst>
      <p:ext uri="{BB962C8B-B14F-4D97-AF65-F5344CB8AC3E}">
        <p14:creationId xmlns:p14="http://schemas.microsoft.com/office/powerpoint/2010/main" val="3499689381"/>
      </p:ext>
    </p:extLst>
  </p:cSld>
  <p:clrMapOvr>
    <a:masterClrMapping/>
  </p:clrMapOvr>
  <p:transition>
    <p:blinds dir="vert"/>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a:t>
            </a:r>
          </a:p>
        </p:txBody>
      </p:sp>
      <p:sp>
        <p:nvSpPr>
          <p:cNvPr id="3" name="内容占位符 2"/>
          <p:cNvSpPr>
            <a:spLocks noGrp="1"/>
          </p:cNvSpPr>
          <p:nvPr>
            <p:ph idx="1"/>
          </p:nvPr>
        </p:nvSpPr>
        <p:spPr/>
        <p:txBody>
          <a:bodyPr/>
          <a:lstStyle/>
          <a:p>
            <a:pPr marL="0" indent="0">
              <a:buNone/>
            </a:pPr>
            <a:r>
              <a:rPr lang="zh-CN" altLang="en-US" b="1" dirty="0"/>
              <a:t>切比雪夫距离（</a:t>
            </a:r>
            <a:r>
              <a:rPr lang="en-US" altLang="zh-CN" b="1" dirty="0" err="1"/>
              <a:t>Chebyshev</a:t>
            </a:r>
            <a:r>
              <a:rPr lang="en-US" altLang="zh-CN" b="1" dirty="0"/>
              <a:t> Distance</a:t>
            </a:r>
            <a:r>
              <a:rPr lang="zh-CN" altLang="en-US" b="1" dirty="0"/>
              <a:t>）</a:t>
            </a:r>
            <a:endParaRPr lang="en-US" altLang="zh-CN" dirty="0"/>
          </a:p>
          <a:p>
            <a:pPr>
              <a:lnSpc>
                <a:spcPct val="100000"/>
              </a:lnSpc>
            </a:pPr>
            <a:r>
              <a:rPr lang="zh-CN" altLang="en-US" b="1" u="sng" dirty="0"/>
              <a:t>扩展到多维空间，其实切比雪夫距离就是当</a:t>
            </a:r>
            <a:r>
              <a:rPr lang="en-US" altLang="zh-CN" b="1" u="sng" dirty="0"/>
              <a:t>p</a:t>
            </a:r>
            <a:r>
              <a:rPr lang="zh-CN" altLang="en-US" b="1" u="sng" dirty="0"/>
              <a:t>趋向于无穷大时的明氏距离</a:t>
            </a:r>
            <a:r>
              <a:rPr lang="zh-CN" altLang="en-US" dirty="0"/>
              <a:t>：</a:t>
            </a:r>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3485586"/>
            <a:ext cx="6225818" cy="792088"/>
          </a:xfrm>
          <a:prstGeom prst="rect">
            <a:avLst/>
          </a:prstGeom>
        </p:spPr>
      </p:pic>
      <p:sp>
        <p:nvSpPr>
          <p:cNvPr id="6" name="矩形 5"/>
          <p:cNvSpPr/>
          <p:nvPr/>
        </p:nvSpPr>
        <p:spPr>
          <a:xfrm>
            <a:off x="1403648" y="5309743"/>
            <a:ext cx="7200800" cy="646331"/>
          </a:xfrm>
          <a:prstGeom prst="rect">
            <a:avLst/>
          </a:prstGeom>
          <a:ln>
            <a:solidFill>
              <a:srgbClr val="FF0000"/>
            </a:solidFill>
          </a:ln>
        </p:spPr>
        <p:txBody>
          <a:bodyPr wrap="square">
            <a:spAutoFit/>
          </a:bodyPr>
          <a:lstStyle/>
          <a:p>
            <a:r>
              <a:rPr lang="zh-CN" altLang="en-US" dirty="0"/>
              <a:t>其实上面的</a:t>
            </a:r>
            <a:r>
              <a:rPr lang="zh-CN" altLang="en-US" u="sng" dirty="0"/>
              <a:t>曼哈顿距离</a:t>
            </a:r>
            <a:r>
              <a:rPr lang="zh-CN" altLang="en-US" dirty="0"/>
              <a:t>、</a:t>
            </a:r>
            <a:r>
              <a:rPr lang="zh-CN" altLang="en-US" u="sng" dirty="0"/>
              <a:t>欧氏距离</a:t>
            </a:r>
            <a:r>
              <a:rPr lang="zh-CN" altLang="en-US" dirty="0"/>
              <a:t>和</a:t>
            </a:r>
            <a:r>
              <a:rPr lang="zh-CN" altLang="en-US" u="sng" dirty="0"/>
              <a:t>切比雪夫距离</a:t>
            </a:r>
            <a:r>
              <a:rPr lang="zh-CN" altLang="en-US" dirty="0"/>
              <a:t>都是</a:t>
            </a:r>
            <a:r>
              <a:rPr lang="zh-CN" altLang="en-US" b="1" dirty="0">
                <a:solidFill>
                  <a:srgbClr val="FF0000"/>
                </a:solidFill>
              </a:rPr>
              <a:t>明可夫斯基距离在特殊条件下的应用。</a:t>
            </a:r>
            <a:r>
              <a:rPr lang="zh-CN" altLang="en-US" dirty="0"/>
              <a:t>切比雪夫距离也称为</a:t>
            </a:r>
            <a:r>
              <a:rPr lang="en-US" altLang="zh-CN" dirty="0">
                <a:solidFill>
                  <a:srgbClr val="FF0000"/>
                </a:solidFill>
              </a:rPr>
              <a:t>L</a:t>
            </a:r>
            <a:r>
              <a:rPr lang="zh-CN" altLang="en-US" baseline="-25000" dirty="0">
                <a:solidFill>
                  <a:srgbClr val="FF0000"/>
                </a:solidFill>
              </a:rPr>
              <a:t>∞</a:t>
            </a:r>
            <a:r>
              <a:rPr lang="zh-CN" altLang="en-US" dirty="0">
                <a:solidFill>
                  <a:srgbClr val="FF0000"/>
                </a:solidFill>
              </a:rPr>
              <a:t>度量</a:t>
            </a:r>
            <a:r>
              <a:rPr lang="zh-CN" altLang="en-US" dirty="0"/>
              <a:t>。</a:t>
            </a:r>
          </a:p>
        </p:txBody>
      </p:sp>
      <p:sp>
        <p:nvSpPr>
          <p:cNvPr id="8" name="椭圆 7"/>
          <p:cNvSpPr/>
          <p:nvPr/>
        </p:nvSpPr>
        <p:spPr>
          <a:xfrm>
            <a:off x="5724128" y="3356992"/>
            <a:ext cx="2376264"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0810785"/>
      </p:ext>
    </p:extLst>
  </p:cSld>
  <p:clrMapOvr>
    <a:masterClrMapping/>
  </p:clrMapOvr>
  <p:transition>
    <p:blinds dir="vert"/>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K-Means</a:t>
            </a:r>
            <a:r>
              <a:rPr lang="zh-CN" altLang="en-US" dirty="0"/>
              <a:t>主要有两个最重大的缺陷</a:t>
            </a:r>
            <a:br>
              <a:rPr lang="en-US" altLang="zh-CN" dirty="0"/>
            </a:br>
            <a:r>
              <a:rPr lang="en-US" altLang="zh-CN" dirty="0"/>
              <a:t>——</a:t>
            </a:r>
            <a:r>
              <a:rPr lang="zh-CN" altLang="en-US" dirty="0"/>
              <a:t>都和初始值有关：</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a:t> </a:t>
            </a:r>
            <a:r>
              <a:rPr lang="en-US" altLang="zh-CN" b="1" u="sng" dirty="0"/>
              <a:t>K </a:t>
            </a:r>
            <a:r>
              <a:rPr lang="zh-CN" altLang="en-US" b="1" u="sng" dirty="0"/>
              <a:t>是事先给定的，这个 </a:t>
            </a:r>
            <a:r>
              <a:rPr lang="en-US" altLang="zh-CN" b="1" u="sng" dirty="0"/>
              <a:t>K </a:t>
            </a:r>
            <a:r>
              <a:rPr lang="zh-CN" altLang="en-US" b="1" u="sng" dirty="0"/>
              <a:t>值的选定是非常难以估计的</a:t>
            </a:r>
            <a:r>
              <a:rPr lang="zh-CN" altLang="en-US" dirty="0"/>
              <a:t>。很多时候，事先并不知道给定的数据集应该分成多少个类别才最合适。（ </a:t>
            </a:r>
            <a:r>
              <a:rPr lang="en-US" altLang="zh-CN" dirty="0"/>
              <a:t>ISODATA </a:t>
            </a:r>
            <a:r>
              <a:rPr lang="zh-CN" altLang="en-US" dirty="0"/>
              <a:t>算法通过类的自动合并和分裂，得到较为合理的类型数目 </a:t>
            </a:r>
            <a:r>
              <a:rPr lang="en-US" altLang="zh-CN" dirty="0"/>
              <a:t>K</a:t>
            </a:r>
            <a:r>
              <a:rPr lang="zh-CN" altLang="en-US" dirty="0"/>
              <a:t>）</a:t>
            </a:r>
            <a:endParaRPr lang="en-US" altLang="zh-CN" dirty="0"/>
          </a:p>
          <a:p>
            <a:endParaRPr lang="en-US" altLang="zh-CN" dirty="0"/>
          </a:p>
          <a:p>
            <a:r>
              <a:rPr lang="en-US" altLang="zh-CN" dirty="0"/>
              <a:t>K-Means</a:t>
            </a:r>
            <a:r>
              <a:rPr lang="zh-CN" altLang="en-US" dirty="0"/>
              <a:t>算法需要用</a:t>
            </a:r>
            <a:r>
              <a:rPr lang="zh-CN" altLang="en-US" b="1" u="sng" dirty="0"/>
              <a:t>初始随机种子</a:t>
            </a:r>
            <a:r>
              <a:rPr lang="zh-CN" altLang="en-US" dirty="0"/>
              <a:t>点来开始，</a:t>
            </a:r>
            <a:r>
              <a:rPr lang="zh-CN" altLang="en-US" b="1" u="sng" dirty="0"/>
              <a:t>这个随机种子点太重要，不同的随机种子点会有得到完全不同的结果</a:t>
            </a:r>
            <a:r>
              <a:rPr lang="zh-CN" altLang="en-US" dirty="0"/>
              <a:t>。</a:t>
            </a:r>
          </a:p>
        </p:txBody>
      </p:sp>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4181434305"/>
      </p:ext>
    </p:extLst>
  </p:cSld>
  <p:clrMapOvr>
    <a:masterClrMapping/>
  </p:clrMapOvr>
  <p:transition>
    <p:blinds dir="vert"/>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K-Means </a:t>
            </a:r>
            <a:r>
              <a:rPr lang="zh-CN" altLang="en-US" b="1" dirty="0"/>
              <a:t>算法应用</a:t>
            </a:r>
            <a:endParaRPr lang="zh-CN" altLang="en-US" dirty="0"/>
          </a:p>
        </p:txBody>
      </p:sp>
      <p:sp>
        <p:nvSpPr>
          <p:cNvPr id="3" name="内容占位符 2"/>
          <p:cNvSpPr>
            <a:spLocks noGrp="1"/>
          </p:cNvSpPr>
          <p:nvPr>
            <p:ph idx="1"/>
          </p:nvPr>
        </p:nvSpPr>
        <p:spPr/>
        <p:txBody>
          <a:bodyPr/>
          <a:lstStyle/>
          <a:p>
            <a:r>
              <a:rPr lang="en-US" altLang="zh-CN" dirty="0"/>
              <a:t>K-Means</a:t>
            </a:r>
            <a:r>
              <a:rPr lang="zh-CN" altLang="en-US" dirty="0"/>
              <a:t>算法看来很简单，而且，这个算法缺陷很多，还不如人工。</a:t>
            </a:r>
            <a:endParaRPr lang="en-US" altLang="zh-CN" dirty="0"/>
          </a:p>
          <a:p>
            <a:pPr marL="0" indent="0">
              <a:buNone/>
            </a:pPr>
            <a:r>
              <a:rPr lang="en-US" altLang="zh-CN" dirty="0"/>
              <a:t>   1</a:t>
            </a:r>
            <a:r>
              <a:rPr lang="zh-CN" altLang="en-US" dirty="0"/>
              <a:t>）如果不是二维的，是多维的，</a:t>
            </a:r>
            <a:r>
              <a:rPr lang="zh-CN" altLang="en-US" u="sng" dirty="0">
                <a:solidFill>
                  <a:srgbClr val="FF0000"/>
                </a:solidFill>
              </a:rPr>
              <a:t>如</a:t>
            </a:r>
            <a:r>
              <a:rPr lang="en-US" altLang="zh-CN" u="sng" dirty="0">
                <a:solidFill>
                  <a:srgbClr val="FF0000"/>
                </a:solidFill>
              </a:rPr>
              <a:t>5</a:t>
            </a:r>
            <a:r>
              <a:rPr lang="zh-CN" altLang="en-US" u="sng" dirty="0">
                <a:solidFill>
                  <a:srgbClr val="FF0000"/>
                </a:solidFill>
              </a:rPr>
              <a:t>维的，那么，就只能用计算机来计算了</a:t>
            </a:r>
            <a:r>
              <a:rPr lang="zh-CN" altLang="en-US" dirty="0"/>
              <a:t>。</a:t>
            </a:r>
            <a:endParaRPr lang="en-US" altLang="zh-CN" dirty="0"/>
          </a:p>
          <a:p>
            <a:pPr marL="0" indent="0">
              <a:buNone/>
            </a:pPr>
            <a:r>
              <a:rPr lang="en-US" altLang="zh-CN" dirty="0"/>
              <a:t>    2</a:t>
            </a:r>
            <a:r>
              <a:rPr lang="zh-CN" altLang="en-US" dirty="0"/>
              <a:t>）二维坐标点的</a:t>
            </a:r>
            <a:r>
              <a:rPr lang="en-US" altLang="zh-CN" dirty="0"/>
              <a:t>X, Y </a:t>
            </a:r>
            <a:r>
              <a:rPr lang="zh-CN" altLang="en-US" dirty="0"/>
              <a:t>坐标，</a:t>
            </a:r>
            <a:r>
              <a:rPr lang="zh-CN" altLang="en-US" dirty="0">
                <a:solidFill>
                  <a:srgbClr val="FF0000"/>
                </a:solidFill>
              </a:rPr>
              <a:t>其实是一种向量，是一种数学抽象。</a:t>
            </a:r>
            <a:endParaRPr lang="en-US" altLang="zh-CN" dirty="0">
              <a:solidFill>
                <a:srgbClr val="FF0000"/>
              </a:solidFill>
            </a:endParaRPr>
          </a:p>
          <a:p>
            <a:pPr marL="0" indent="0">
              <a:buNone/>
            </a:pPr>
            <a:r>
              <a:rPr lang="en-US" altLang="zh-CN" dirty="0"/>
              <a:t>   </a:t>
            </a:r>
          </a:p>
          <a:p>
            <a:pPr marL="0" indent="0">
              <a:buNone/>
            </a:pPr>
            <a:r>
              <a:rPr lang="en-US" altLang="zh-CN" dirty="0"/>
              <a:t>   </a:t>
            </a:r>
            <a:r>
              <a:rPr lang="zh-CN" altLang="en-US" dirty="0"/>
              <a:t>现实世界中很多属性是</a:t>
            </a:r>
            <a:r>
              <a:rPr lang="zh-CN" altLang="en-US" b="1" u="sng" dirty="0"/>
              <a:t>可以抽象成向量</a:t>
            </a:r>
            <a:r>
              <a:rPr lang="zh-CN" altLang="en-US" dirty="0"/>
              <a:t>的，比如，我们的年龄，我们的喜好，我们的商品，等等，</a:t>
            </a:r>
            <a:r>
              <a:rPr lang="zh-CN" altLang="en-US" b="1" u="sng" dirty="0"/>
              <a:t>能抽象成向量的目的</a:t>
            </a:r>
            <a:r>
              <a:rPr lang="zh-CN" altLang="en-US" dirty="0"/>
              <a:t>就是可以</a:t>
            </a:r>
            <a:r>
              <a:rPr lang="zh-CN" altLang="en-US" u="sng" dirty="0"/>
              <a:t>让计算机知道某两个属性间的距离</a:t>
            </a:r>
            <a:r>
              <a:rPr lang="zh-CN" altLang="en-US" dirty="0"/>
              <a:t>。</a:t>
            </a:r>
          </a:p>
        </p:txBody>
      </p:sp>
      <p:sp>
        <p:nvSpPr>
          <p:cNvPr id="4" name="文本占位符 3"/>
          <p:cNvSpPr>
            <a:spLocks noGrp="1"/>
          </p:cNvSpPr>
          <p:nvPr>
            <p:ph type="body" sz="quarter" idx="14"/>
          </p:nvPr>
        </p:nvSpPr>
        <p:spPr/>
        <p:txBody>
          <a:bodyPr/>
          <a:lstStyle/>
          <a:p>
            <a:endParaRPr lang="zh-CN" altLang="en-US"/>
          </a:p>
        </p:txBody>
      </p:sp>
      <p:sp>
        <p:nvSpPr>
          <p:cNvPr id="5" name="矩形 4"/>
          <p:cNvSpPr/>
          <p:nvPr/>
        </p:nvSpPr>
        <p:spPr>
          <a:xfrm>
            <a:off x="536377" y="5445224"/>
            <a:ext cx="8064896" cy="707886"/>
          </a:xfrm>
          <a:prstGeom prst="rect">
            <a:avLst/>
          </a:prstGeom>
          <a:ln>
            <a:solidFill>
              <a:srgbClr val="FF0000"/>
            </a:solidFill>
          </a:ln>
        </p:spPr>
        <p:txBody>
          <a:bodyPr wrap="square">
            <a:spAutoFit/>
          </a:bodyPr>
          <a:lstStyle/>
          <a:p>
            <a:r>
              <a:rPr lang="zh-CN" altLang="en-US" sz="2000" b="1" dirty="0"/>
              <a:t>只要能把</a:t>
            </a:r>
            <a:r>
              <a:rPr lang="zh-CN" altLang="en-US" sz="2000" b="1" u="sng" dirty="0">
                <a:solidFill>
                  <a:srgbClr val="FF0000"/>
                </a:solidFill>
              </a:rPr>
              <a:t>现实世界的物体的属性抽象成向量</a:t>
            </a:r>
            <a:r>
              <a:rPr lang="zh-CN" altLang="en-US" sz="2000" b="1" dirty="0"/>
              <a:t>，就可以用</a:t>
            </a:r>
            <a:r>
              <a:rPr lang="en-US" altLang="zh-CN" sz="2000" b="1" dirty="0"/>
              <a:t>K-Means</a:t>
            </a:r>
            <a:r>
              <a:rPr lang="zh-CN" altLang="en-US" sz="2000" b="1" dirty="0"/>
              <a:t>算法来归类了</a:t>
            </a:r>
            <a:r>
              <a:rPr lang="zh-CN" altLang="en-US" sz="2000" dirty="0"/>
              <a:t>。</a:t>
            </a:r>
          </a:p>
        </p:txBody>
      </p:sp>
    </p:spTree>
    <p:extLst>
      <p:ext uri="{BB962C8B-B14F-4D97-AF65-F5344CB8AC3E}">
        <p14:creationId xmlns:p14="http://schemas.microsoft.com/office/powerpoint/2010/main" val="322694648"/>
      </p:ext>
    </p:extLst>
  </p:cSld>
  <p:clrMapOvr>
    <a:masterClrMapping/>
  </p:clrMapOvr>
  <p:transition>
    <p:blinds dir="vert"/>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一个很不错的应用例子</a:t>
            </a:r>
          </a:p>
        </p:txBody>
      </p:sp>
      <p:sp>
        <p:nvSpPr>
          <p:cNvPr id="3" name="内容占位符 2"/>
          <p:cNvSpPr>
            <a:spLocks noGrp="1"/>
          </p:cNvSpPr>
          <p:nvPr>
            <p:ph idx="1"/>
          </p:nvPr>
        </p:nvSpPr>
        <p:spPr/>
        <p:txBody>
          <a:bodyPr/>
          <a:lstStyle/>
          <a:p>
            <a:r>
              <a:rPr lang="zh-CN" altLang="en-US" dirty="0"/>
              <a:t>有人用</a:t>
            </a:r>
            <a:r>
              <a:rPr lang="zh-CN" altLang="en-US" u="sng" dirty="0"/>
              <a:t>亚洲</a:t>
            </a:r>
            <a:r>
              <a:rPr lang="en-US" altLang="zh-CN" u="sng" dirty="0"/>
              <a:t>15</a:t>
            </a:r>
            <a:r>
              <a:rPr lang="zh-CN" altLang="en-US" u="sng" dirty="0"/>
              <a:t>支足球队的</a:t>
            </a:r>
            <a:r>
              <a:rPr lang="en-US" altLang="zh-CN" u="sng" dirty="0"/>
              <a:t>2005</a:t>
            </a:r>
            <a:r>
              <a:rPr lang="zh-CN" altLang="en-US" u="sng" dirty="0"/>
              <a:t>年到</a:t>
            </a:r>
            <a:r>
              <a:rPr lang="en-US" altLang="zh-CN" u="sng" dirty="0"/>
              <a:t>2010</a:t>
            </a:r>
            <a:r>
              <a:rPr lang="zh-CN" altLang="en-US" u="sng" dirty="0"/>
              <a:t>年的战绩</a:t>
            </a:r>
            <a:r>
              <a:rPr lang="zh-CN" altLang="en-US" dirty="0"/>
              <a:t>做了一个向量表，然后用</a:t>
            </a:r>
            <a:r>
              <a:rPr lang="en-US" altLang="zh-CN" dirty="0"/>
              <a:t>K-Means</a:t>
            </a:r>
            <a:r>
              <a:rPr lang="zh-CN" altLang="en-US" dirty="0"/>
              <a:t>把球队归类，。</a:t>
            </a:r>
            <a:endParaRPr lang="en-US" altLang="zh-CN" dirty="0"/>
          </a:p>
          <a:p>
            <a:endParaRPr lang="en-US" altLang="zh-CN" dirty="0"/>
          </a:p>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215" y="2564904"/>
            <a:ext cx="6049219" cy="3143689"/>
          </a:xfrm>
          <a:prstGeom prst="rect">
            <a:avLst/>
          </a:prstGeom>
        </p:spPr>
      </p:pic>
    </p:spTree>
    <p:extLst>
      <p:ext uri="{BB962C8B-B14F-4D97-AF65-F5344CB8AC3E}">
        <p14:creationId xmlns:p14="http://schemas.microsoft.com/office/powerpoint/2010/main" val="3894828536"/>
      </p:ext>
    </p:extLst>
  </p:cSld>
  <p:clrMapOvr>
    <a:masterClrMapping/>
  </p:clrMapOvr>
  <p:transition>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1700808"/>
            <a:ext cx="5211543" cy="3465676"/>
          </a:xfrm>
        </p:spPr>
      </p:pic>
      <p:sp>
        <p:nvSpPr>
          <p:cNvPr id="4" name="文本占位符 3"/>
          <p:cNvSpPr>
            <a:spLocks noGrp="1"/>
          </p:cNvSpPr>
          <p:nvPr>
            <p:ph type="body" sz="quarter" idx="14"/>
          </p:nvPr>
        </p:nvSpPr>
        <p:spPr/>
        <p:txBody>
          <a:bodyPr/>
          <a:lstStyle/>
          <a:p>
            <a:endParaRPr lang="zh-CN" altLang="en-US"/>
          </a:p>
        </p:txBody>
      </p:sp>
      <p:sp>
        <p:nvSpPr>
          <p:cNvPr id="5" name="矩形 4"/>
          <p:cNvSpPr/>
          <p:nvPr/>
        </p:nvSpPr>
        <p:spPr>
          <a:xfrm>
            <a:off x="2578536" y="5373216"/>
            <a:ext cx="3980577" cy="369332"/>
          </a:xfrm>
          <a:prstGeom prst="rect">
            <a:avLst/>
          </a:prstGeom>
        </p:spPr>
        <p:txBody>
          <a:bodyPr wrap="none">
            <a:spAutoFit/>
          </a:bodyPr>
          <a:lstStyle/>
          <a:p>
            <a:pPr algn="ctr"/>
            <a:r>
              <a:rPr lang="zh-CN" altLang="en-US" dirty="0">
                <a:solidFill>
                  <a:srgbClr val="3E3E3E"/>
                </a:solidFill>
              </a:rPr>
              <a:t>利用</a:t>
            </a:r>
            <a:r>
              <a:rPr lang="en-US" altLang="zh-CN" dirty="0" err="1">
                <a:solidFill>
                  <a:srgbClr val="3E3E3E"/>
                </a:solidFill>
              </a:rPr>
              <a:t>AutoML</a:t>
            </a:r>
            <a:r>
              <a:rPr lang="zh-CN" altLang="en-US" dirty="0">
                <a:solidFill>
                  <a:srgbClr val="3E3E3E"/>
                </a:solidFill>
              </a:rPr>
              <a:t>发现的网络进行对象检测</a:t>
            </a:r>
            <a:endParaRPr lang="zh-CN" altLang="en-US" dirty="0">
              <a:solidFill>
                <a:srgbClr val="3E3E3E"/>
              </a:solidFill>
              <a:effectLst/>
            </a:endParaRPr>
          </a:p>
        </p:txBody>
      </p:sp>
      <p:sp>
        <p:nvSpPr>
          <p:cNvPr id="7" name="标题 1"/>
          <p:cNvSpPr>
            <a:spLocks noGrp="1"/>
          </p:cNvSpPr>
          <p:nvPr>
            <p:ph type="title"/>
          </p:nvPr>
        </p:nvSpPr>
        <p:spPr>
          <a:xfrm>
            <a:off x="298450" y="392509"/>
            <a:ext cx="8540750" cy="821913"/>
          </a:xfrm>
        </p:spPr>
        <p:txBody>
          <a:bodyPr>
            <a:normAutofit/>
          </a:bodyPr>
          <a:lstStyle/>
          <a:p>
            <a:r>
              <a:rPr lang="en-US" altLang="zh-CN" b="1" dirty="0"/>
              <a:t>Google Brain</a:t>
            </a:r>
            <a:r>
              <a:rPr lang="zh-CN" altLang="en-US" b="1" dirty="0"/>
              <a:t>团队</a:t>
            </a:r>
            <a:r>
              <a:rPr lang="en-US" altLang="zh-CN" b="1" dirty="0"/>
              <a:t>2017</a:t>
            </a:r>
            <a:r>
              <a:rPr lang="zh-CN" altLang="en-US" b="1" dirty="0"/>
              <a:t>成绩单</a:t>
            </a:r>
            <a:endParaRPr lang="zh-CN" altLang="en-US" dirty="0"/>
          </a:p>
        </p:txBody>
      </p:sp>
    </p:spTree>
    <p:extLst>
      <p:ext uri="{BB962C8B-B14F-4D97-AF65-F5344CB8AC3E}">
        <p14:creationId xmlns:p14="http://schemas.microsoft.com/office/powerpoint/2010/main" val="152770190"/>
      </p:ext>
    </p:extLst>
  </p:cSld>
  <p:clrMapOvr>
    <a:masterClrMapping/>
  </p:clrMapOvr>
  <p:transition>
    <p:blinds dir="vert"/>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    对</a:t>
            </a:r>
            <a:r>
              <a:rPr lang="zh-CN" altLang="en-US" u="sng" dirty="0"/>
              <a:t>数据进行</a:t>
            </a:r>
            <a:r>
              <a:rPr lang="en-US" altLang="zh-CN" u="sng" dirty="0"/>
              <a:t>[0,1]</a:t>
            </a:r>
            <a:r>
              <a:rPr lang="zh-CN" altLang="en-US" u="sng" dirty="0"/>
              <a:t>规格化</a:t>
            </a:r>
            <a:r>
              <a:rPr lang="zh-CN" altLang="en-US" dirty="0"/>
              <a:t>，下面是规格化后的数据：</a:t>
            </a:r>
          </a:p>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132856"/>
            <a:ext cx="6787028" cy="3528392"/>
          </a:xfrm>
          <a:prstGeom prst="rect">
            <a:avLst/>
          </a:prstGeom>
        </p:spPr>
      </p:pic>
    </p:spTree>
    <p:extLst>
      <p:ext uri="{BB962C8B-B14F-4D97-AF65-F5344CB8AC3E}">
        <p14:creationId xmlns:p14="http://schemas.microsoft.com/office/powerpoint/2010/main" val="1362128538"/>
      </p:ext>
    </p:extLst>
  </p:cSld>
  <p:clrMapOvr>
    <a:masterClrMapping/>
  </p:clrMapOvr>
  <p:transition>
    <p:blinds dir="vert"/>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1560" y="1328645"/>
            <a:ext cx="8153400" cy="4762910"/>
          </a:xfrm>
        </p:spPr>
        <p:txBody>
          <a:bodyPr/>
          <a:lstStyle/>
          <a:p>
            <a:r>
              <a:rPr lang="zh-CN" altLang="en-US" dirty="0"/>
              <a:t>  接着用</a:t>
            </a:r>
            <a:r>
              <a:rPr lang="en-US" altLang="zh-CN" u="sng" dirty="0"/>
              <a:t>k-means</a:t>
            </a:r>
            <a:r>
              <a:rPr lang="zh-CN" altLang="en-US" u="sng" dirty="0"/>
              <a:t>算法进行聚类</a:t>
            </a:r>
            <a:r>
              <a:rPr lang="zh-CN" altLang="en-US" dirty="0"/>
              <a:t>。设</a:t>
            </a:r>
            <a:r>
              <a:rPr lang="en-US" altLang="zh-CN" dirty="0">
                <a:solidFill>
                  <a:srgbClr val="FF0000"/>
                </a:solidFill>
              </a:rPr>
              <a:t>k=3</a:t>
            </a:r>
            <a:r>
              <a:rPr lang="zh-CN" altLang="en-US" dirty="0"/>
              <a:t>，即将这</a:t>
            </a:r>
            <a:r>
              <a:rPr lang="en-US" altLang="zh-CN" dirty="0"/>
              <a:t>15</a:t>
            </a:r>
            <a:r>
              <a:rPr lang="zh-CN" altLang="en-US" dirty="0"/>
              <a:t>支球队分成三个集团。</a:t>
            </a:r>
            <a:endParaRPr lang="en-US" altLang="zh-CN" dirty="0"/>
          </a:p>
        </p:txBody>
      </p:sp>
      <p:sp>
        <p:nvSpPr>
          <p:cNvPr id="4" name="文本占位符 3"/>
          <p:cNvSpPr>
            <a:spLocks noGrp="1"/>
          </p:cNvSpPr>
          <p:nvPr>
            <p:ph type="body" sz="quarter" idx="14"/>
          </p:nvPr>
        </p:nvSpPr>
        <p:spPr/>
        <p:txBody>
          <a:bodyPr/>
          <a:lstStyle/>
          <a:p>
            <a:endParaRPr lang="zh-CN" altLang="en-US"/>
          </a:p>
        </p:txBody>
      </p:sp>
      <p:sp>
        <p:nvSpPr>
          <p:cNvPr id="5" name="矩形 4"/>
          <p:cNvSpPr/>
          <p:nvPr/>
        </p:nvSpPr>
        <p:spPr>
          <a:xfrm>
            <a:off x="1012727" y="2589177"/>
            <a:ext cx="7939608" cy="1631216"/>
          </a:xfrm>
          <a:prstGeom prst="rect">
            <a:avLst/>
          </a:prstGeom>
          <a:ln>
            <a:solidFill>
              <a:srgbClr val="FF0000"/>
            </a:solidFill>
          </a:ln>
        </p:spPr>
        <p:txBody>
          <a:bodyPr wrap="square">
            <a:spAutoFit/>
          </a:bodyPr>
          <a:lstStyle/>
          <a:p>
            <a:r>
              <a:rPr lang="zh-CN" altLang="en-US" sz="2000" dirty="0"/>
              <a:t>最终聚类结果：</a:t>
            </a:r>
          </a:p>
          <a:p>
            <a:r>
              <a:rPr lang="zh-CN" altLang="en-US" sz="2000" dirty="0"/>
              <a:t>      </a:t>
            </a:r>
            <a:r>
              <a:rPr lang="zh-CN" altLang="en-US" sz="2000" b="1" dirty="0"/>
              <a:t>亚洲一流：日本，韩国，伊朗，沙特</a:t>
            </a:r>
          </a:p>
          <a:p>
            <a:r>
              <a:rPr lang="zh-CN" altLang="en-US" sz="2000" dirty="0"/>
              <a:t>      亚洲二流：乌兹别克斯坦，巴林，朝鲜</a:t>
            </a:r>
          </a:p>
          <a:p>
            <a:r>
              <a:rPr lang="zh-CN" altLang="en-US" sz="2000" dirty="0"/>
              <a:t>      </a:t>
            </a:r>
            <a:r>
              <a:rPr lang="zh-CN" altLang="en-US" sz="2000" b="1" dirty="0"/>
              <a:t>亚洲三流</a:t>
            </a:r>
            <a:r>
              <a:rPr lang="zh-CN" altLang="en-US" sz="2000" dirty="0"/>
              <a:t>：</a:t>
            </a:r>
            <a:r>
              <a:rPr lang="zh-CN" altLang="en-US" sz="2000" b="1" dirty="0">
                <a:solidFill>
                  <a:srgbClr val="FF0000"/>
                </a:solidFill>
              </a:rPr>
              <a:t>中国</a:t>
            </a:r>
            <a:r>
              <a:rPr lang="zh-CN" altLang="en-US" sz="2000" dirty="0"/>
              <a:t>，伊拉克，卡塔尔，阿联酋，泰国，越南，阿曼，印尼</a:t>
            </a:r>
          </a:p>
        </p:txBody>
      </p:sp>
      <p:sp>
        <p:nvSpPr>
          <p:cNvPr id="6" name="矩形 5"/>
          <p:cNvSpPr/>
          <p:nvPr/>
        </p:nvSpPr>
        <p:spPr>
          <a:xfrm>
            <a:off x="1547664" y="4980664"/>
            <a:ext cx="670861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t> </a:t>
            </a:r>
            <a:r>
              <a:rPr lang="zh-CN" altLang="en-US" u="sng" dirty="0"/>
              <a:t>数据告诉我们，说国足在亚洲三流水平真的是没有冤枉他们</a:t>
            </a:r>
            <a:r>
              <a:rPr lang="zh-CN" altLang="en-US" dirty="0"/>
              <a:t>，至少从国际杯赛战绩是这样的。</a:t>
            </a:r>
          </a:p>
        </p:txBody>
      </p:sp>
    </p:spTree>
    <p:extLst>
      <p:ext uri="{BB962C8B-B14F-4D97-AF65-F5344CB8AC3E}">
        <p14:creationId xmlns:p14="http://schemas.microsoft.com/office/powerpoint/2010/main" val="424026338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5.5.2 k-</a:t>
            </a:r>
            <a:r>
              <a:rPr lang="zh-CN" altLang="en-US" dirty="0"/>
              <a:t>近邻算法 （</a:t>
            </a:r>
            <a:r>
              <a:rPr lang="en-US" altLang="zh-CN" dirty="0"/>
              <a:t>k Nearest neighbor, </a:t>
            </a:r>
            <a:r>
              <a:rPr lang="en-US" altLang="zh-CN" dirty="0" err="1"/>
              <a:t>kNN</a:t>
            </a:r>
            <a:r>
              <a:rPr lang="zh-CN" altLang="en-US" dirty="0"/>
              <a:t>）</a:t>
            </a:r>
          </a:p>
        </p:txBody>
      </p:sp>
      <p:sp>
        <p:nvSpPr>
          <p:cNvPr id="3" name="内容占位符 2"/>
          <p:cNvSpPr>
            <a:spLocks noGrp="1"/>
          </p:cNvSpPr>
          <p:nvPr>
            <p:ph idx="1"/>
          </p:nvPr>
        </p:nvSpPr>
        <p:spPr>
          <a:xfrm>
            <a:off x="609600" y="2166552"/>
            <a:ext cx="7677176" cy="4762910"/>
          </a:xfrm>
        </p:spPr>
        <p:txBody>
          <a:bodyPr/>
          <a:lstStyle/>
          <a:p>
            <a:pPr marL="0" indent="0">
              <a:buNone/>
            </a:pPr>
            <a:r>
              <a:rPr lang="en-US" sz="2800" b="1" i="1" dirty="0"/>
              <a:t>k</a:t>
            </a:r>
            <a:r>
              <a:rPr lang="en-US" sz="2800" b="1" dirty="0"/>
              <a:t>-</a:t>
            </a:r>
            <a:r>
              <a:rPr lang="zh-CN" altLang="en-US" sz="2800" b="1" dirty="0"/>
              <a:t>近邻算法</a:t>
            </a:r>
            <a:r>
              <a:rPr lang="zh-CN" altLang="en-US" sz="2800" dirty="0"/>
              <a:t>主要解决的</a:t>
            </a:r>
            <a:r>
              <a:rPr lang="zh-CN" altLang="en-US" sz="2800" u="sng" dirty="0"/>
              <a:t>是在训练样本集中的每个样本的</a:t>
            </a:r>
            <a:r>
              <a:rPr lang="zh-CN" altLang="en-US" sz="2800" b="1" u="sng" dirty="0"/>
              <a:t>分类标签为已知</a:t>
            </a:r>
            <a:r>
              <a:rPr lang="zh-CN" altLang="en-US" sz="2800" u="sng" dirty="0"/>
              <a:t>的条件下</a:t>
            </a:r>
            <a:r>
              <a:rPr lang="zh-CN" altLang="en-US" sz="2800" dirty="0"/>
              <a:t>，如何为一个新增数据找出其分类标签。</a:t>
            </a:r>
            <a:r>
              <a:rPr lang="en-US" sz="2800" i="1" dirty="0"/>
              <a:t>k</a:t>
            </a:r>
            <a:r>
              <a:rPr lang="en-US" sz="2800" dirty="0"/>
              <a:t>-</a:t>
            </a:r>
            <a:r>
              <a:rPr lang="zh-CN" altLang="en-US" sz="2800" dirty="0"/>
              <a:t>近邻算法的计算过程下图所示。</a:t>
            </a:r>
          </a:p>
          <a:p>
            <a:endParaRPr lang="zh-CN" altLang="en-US"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
        <p:nvSpPr>
          <p:cNvPr id="5" name="矩形 4"/>
          <p:cNvSpPr/>
          <p:nvPr/>
        </p:nvSpPr>
        <p:spPr>
          <a:xfrm>
            <a:off x="609600" y="1321155"/>
            <a:ext cx="5570756" cy="523220"/>
          </a:xfrm>
          <a:prstGeom prst="rect">
            <a:avLst/>
          </a:prstGeom>
        </p:spPr>
        <p:txBody>
          <a:bodyPr wrap="none">
            <a:spAutoFit/>
          </a:bodyPr>
          <a:lstStyle/>
          <a:p>
            <a:r>
              <a:rPr lang="zh-CN" altLang="en-US" sz="2800" b="1" dirty="0"/>
              <a:t>机器学习里面一个比较经典的算法</a:t>
            </a:r>
          </a:p>
        </p:txBody>
      </p:sp>
    </p:spTree>
  </p:cSld>
  <p:clrMapOvr>
    <a:masterClrMapping/>
  </p:clrMapOvr>
  <p:transition>
    <p:blinds dir="vert"/>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
        <p:nvSpPr>
          <p:cNvPr id="256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2714612" y="6179269"/>
            <a:ext cx="335758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-23 </a:t>
            </a:r>
            <a:r>
              <a:rPr lang="en-US" i="1" dirty="0"/>
              <a:t>k</a:t>
            </a:r>
            <a:r>
              <a:rPr lang="en-US" dirty="0"/>
              <a:t>-</a:t>
            </a:r>
            <a:r>
              <a:rPr lang="zh-CN" altLang="en-US" dirty="0"/>
              <a:t>近邻算法的基本步骤</a:t>
            </a:r>
          </a:p>
        </p:txBody>
      </p:sp>
      <p:pic>
        <p:nvPicPr>
          <p:cNvPr id="2" name="Picture 2"/>
          <p:cNvPicPr>
            <a:picLocks noChangeAspect="1" noChangeArrowheads="1"/>
          </p:cNvPicPr>
          <p:nvPr/>
        </p:nvPicPr>
        <p:blipFill>
          <a:blip r:embed="rId2"/>
          <a:srcRect/>
          <a:stretch>
            <a:fillRect/>
          </a:stretch>
        </p:blipFill>
        <p:spPr bwMode="auto">
          <a:xfrm>
            <a:off x="1259632" y="328631"/>
            <a:ext cx="5857875" cy="5743575"/>
          </a:xfrm>
          <a:prstGeom prst="rect">
            <a:avLst/>
          </a:prstGeom>
          <a:noFill/>
          <a:ln w="9525">
            <a:noFill/>
            <a:miter lim="800000"/>
            <a:headEnd/>
            <a:tailEnd/>
          </a:ln>
          <a:effectLst/>
        </p:spPr>
      </p:pic>
      <p:cxnSp>
        <p:nvCxnSpPr>
          <p:cNvPr id="5" name="直接连接符 4"/>
          <p:cNvCxnSpPr/>
          <p:nvPr/>
        </p:nvCxnSpPr>
        <p:spPr>
          <a:xfrm>
            <a:off x="2532385" y="3717032"/>
            <a:ext cx="38884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604393" y="4149080"/>
            <a:ext cx="38884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532385" y="4725144"/>
            <a:ext cx="38884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117507" y="3407203"/>
            <a:ext cx="1368152" cy="369332"/>
          </a:xfrm>
          <a:prstGeom prst="rect">
            <a:avLst/>
          </a:prstGeom>
          <a:noFill/>
          <a:ln>
            <a:solidFill>
              <a:srgbClr val="FF0000"/>
            </a:solidFill>
          </a:ln>
        </p:spPr>
        <p:txBody>
          <a:bodyPr wrap="square" rtlCol="0">
            <a:spAutoFit/>
          </a:bodyPr>
          <a:lstStyle/>
          <a:p>
            <a:r>
              <a:rPr lang="zh-CN" altLang="en-US" dirty="0"/>
              <a:t>计算相似度</a:t>
            </a:r>
          </a:p>
        </p:txBody>
      </p:sp>
      <p:sp>
        <p:nvSpPr>
          <p:cNvPr id="11" name="文本框 10"/>
          <p:cNvSpPr txBox="1"/>
          <p:nvPr/>
        </p:nvSpPr>
        <p:spPr>
          <a:xfrm>
            <a:off x="6703919" y="3810526"/>
            <a:ext cx="2267334" cy="338554"/>
          </a:xfrm>
          <a:prstGeom prst="rect">
            <a:avLst/>
          </a:prstGeom>
          <a:noFill/>
          <a:ln>
            <a:solidFill>
              <a:srgbClr val="FF0000"/>
            </a:solidFill>
          </a:ln>
        </p:spPr>
        <p:txBody>
          <a:bodyPr wrap="square" rtlCol="0">
            <a:spAutoFit/>
          </a:bodyPr>
          <a:lstStyle/>
          <a:p>
            <a:r>
              <a:rPr lang="zh-CN" altLang="en-US" sz="1600" dirty="0"/>
              <a:t>找到</a:t>
            </a:r>
            <a:r>
              <a:rPr lang="en-US" altLang="zh-CN" sz="1600" dirty="0"/>
              <a:t>K</a:t>
            </a:r>
            <a:r>
              <a:rPr lang="zh-CN" altLang="en-US" sz="1600" dirty="0"/>
              <a:t>个相似度最高的</a:t>
            </a:r>
          </a:p>
        </p:txBody>
      </p:sp>
      <p:sp>
        <p:nvSpPr>
          <p:cNvPr id="12" name="文本框 11"/>
          <p:cNvSpPr txBox="1"/>
          <p:nvPr/>
        </p:nvSpPr>
        <p:spPr>
          <a:xfrm>
            <a:off x="6703919" y="4477710"/>
            <a:ext cx="2267334" cy="584775"/>
          </a:xfrm>
          <a:prstGeom prst="rect">
            <a:avLst/>
          </a:prstGeom>
          <a:noFill/>
          <a:ln>
            <a:solidFill>
              <a:srgbClr val="FF0000"/>
            </a:solidFill>
          </a:ln>
        </p:spPr>
        <p:txBody>
          <a:bodyPr wrap="square" rtlCol="0">
            <a:spAutoFit/>
          </a:bodyPr>
          <a:lstStyle/>
          <a:p>
            <a:r>
              <a:rPr lang="en-US" altLang="zh-CN" sz="1600" dirty="0"/>
              <a:t>K</a:t>
            </a:r>
            <a:r>
              <a:rPr lang="zh-CN" altLang="en-US" sz="1600" dirty="0"/>
              <a:t>个近邻中次数最多的分类</a:t>
            </a:r>
          </a:p>
        </p:txBody>
      </p:sp>
    </p:spTree>
    <p:extLst>
      <p:ext uri="{BB962C8B-B14F-4D97-AF65-F5344CB8AC3E}">
        <p14:creationId xmlns:p14="http://schemas.microsoft.com/office/powerpoint/2010/main" val="3034234121"/>
      </p:ext>
    </p:extLst>
  </p:cSld>
  <p:clrMapOvr>
    <a:masterClrMapping/>
  </p:clrMapOvr>
  <p:transition>
    <p:blinds dir="vert"/>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857232"/>
            <a:ext cx="7572428" cy="5572164"/>
          </a:xfrm>
        </p:spPr>
        <p:txBody>
          <a:bodyPr/>
          <a:lstStyle/>
          <a:p>
            <a:r>
              <a:rPr lang="zh-CN" altLang="en-US" dirty="0"/>
              <a:t>从图</a:t>
            </a:r>
            <a:r>
              <a:rPr lang="en-US" altLang="zh-CN" dirty="0"/>
              <a:t>5</a:t>
            </a:r>
            <a:r>
              <a:rPr lang="en-US" dirty="0"/>
              <a:t>-23</a:t>
            </a:r>
            <a:r>
              <a:rPr lang="zh-CN" altLang="en-US" dirty="0"/>
              <a:t>可以看出，</a:t>
            </a:r>
            <a:r>
              <a:rPr lang="en-US" b="1" i="1" u="sng" dirty="0"/>
              <a:t>k</a:t>
            </a:r>
            <a:r>
              <a:rPr lang="en-US" b="1" u="sng" dirty="0"/>
              <a:t>-</a:t>
            </a:r>
            <a:r>
              <a:rPr lang="zh-CN" altLang="en-US" b="1" u="sng" dirty="0"/>
              <a:t>近邻算法的基本原理如下</a:t>
            </a:r>
            <a:r>
              <a:rPr lang="zh-CN" altLang="en-US" dirty="0"/>
              <a:t>：</a:t>
            </a:r>
            <a:endParaRPr lang="en-US" altLang="zh-CN" dirty="0"/>
          </a:p>
          <a:p>
            <a:pPr marL="0" indent="0">
              <a:buNone/>
            </a:pPr>
            <a:r>
              <a:rPr lang="en-US" altLang="zh-CN" dirty="0"/>
              <a:t>    </a:t>
            </a:r>
            <a:r>
              <a:rPr lang="zh-CN" altLang="en-US" dirty="0"/>
              <a:t>在训练集及其每个样本的分类标签信息为</a:t>
            </a:r>
            <a:r>
              <a:rPr lang="zh-CN" altLang="en-US" u="sng" dirty="0"/>
              <a:t>已知前提条件</a:t>
            </a:r>
            <a:r>
              <a:rPr lang="zh-CN" altLang="en-US" dirty="0"/>
              <a:t>下，</a:t>
            </a:r>
            <a:r>
              <a:rPr lang="zh-CN" altLang="en-US" u="sng" dirty="0"/>
              <a:t>当输入</a:t>
            </a:r>
            <a:r>
              <a:rPr lang="zh-CN" altLang="en-US" dirty="0"/>
              <a:t>一个分类标签为</a:t>
            </a:r>
            <a:r>
              <a:rPr lang="zh-CN" altLang="en-US" u="sng" dirty="0"/>
              <a:t>未知的新增数据</a:t>
            </a:r>
            <a:r>
              <a:rPr lang="zh-CN" altLang="en-US" dirty="0"/>
              <a:t>时，将</a:t>
            </a:r>
            <a:r>
              <a:rPr lang="zh-CN" altLang="en-US" u="sng" dirty="0"/>
              <a:t>新增数据的特征与样本集中的样本特征进行对比分析</a:t>
            </a:r>
            <a:r>
              <a:rPr lang="zh-CN" altLang="en-US" dirty="0"/>
              <a:t>，并</a:t>
            </a:r>
            <a:r>
              <a:rPr lang="zh-CN" altLang="en-US" u="sng" dirty="0"/>
              <a:t>计算出特征</a:t>
            </a:r>
            <a:r>
              <a:rPr lang="zh-CN" altLang="en-US" b="1" u="sng" dirty="0"/>
              <a:t>最为相似的</a:t>
            </a:r>
            <a:r>
              <a:rPr lang="en-US" b="1" u="sng" dirty="0"/>
              <a:t>k</a:t>
            </a:r>
            <a:r>
              <a:rPr lang="zh-CN" altLang="en-US" b="1" u="sng" dirty="0"/>
              <a:t>个样本</a:t>
            </a:r>
            <a:r>
              <a:rPr lang="zh-CN" altLang="en-US" dirty="0"/>
              <a:t>（即</a:t>
            </a:r>
            <a:r>
              <a:rPr lang="en-US" b="1" u="sng" dirty="0"/>
              <a:t>k</a:t>
            </a:r>
            <a:r>
              <a:rPr lang="zh-CN" altLang="en-US" b="1" u="sng" dirty="0"/>
              <a:t>个近邻</a:t>
            </a:r>
            <a:r>
              <a:rPr lang="zh-CN" altLang="en-US" dirty="0"/>
              <a:t>）。</a:t>
            </a:r>
            <a:endParaRPr lang="en-US" altLang="zh-CN" dirty="0"/>
          </a:p>
          <a:p>
            <a:pPr marL="0" indent="0">
              <a:buNone/>
            </a:pPr>
            <a:r>
              <a:rPr lang="zh-CN" altLang="en-US" dirty="0"/>
              <a:t>   最后，</a:t>
            </a:r>
            <a:r>
              <a:rPr lang="zh-CN" altLang="en-US" b="1" u="sng" dirty="0"/>
              <a:t>选择</a:t>
            </a:r>
            <a:r>
              <a:rPr lang="en-US" b="1" i="1" u="sng" dirty="0"/>
              <a:t>k</a:t>
            </a:r>
            <a:r>
              <a:rPr lang="zh-CN" altLang="en-US" b="1" u="sng" dirty="0"/>
              <a:t>个最相似样本数据</a:t>
            </a:r>
            <a:r>
              <a:rPr lang="zh-CN" altLang="en-US" dirty="0"/>
              <a:t>中</a:t>
            </a:r>
            <a:r>
              <a:rPr lang="zh-CN" altLang="en-US" b="1" u="sng" dirty="0"/>
              <a:t>出现最多</a:t>
            </a:r>
            <a:r>
              <a:rPr lang="zh-CN" altLang="en-US" dirty="0"/>
              <a:t>的</a:t>
            </a:r>
            <a:r>
              <a:rPr lang="zh-CN" altLang="en-US" u="sng" dirty="0"/>
              <a:t>分类标签</a:t>
            </a:r>
            <a:r>
              <a:rPr lang="zh-CN" altLang="en-US" dirty="0"/>
              <a:t>作为新增数据的分类标签。</a:t>
            </a:r>
          </a:p>
          <a:p>
            <a:r>
              <a:rPr lang="zh-CN" altLang="en-US" dirty="0"/>
              <a:t>可见，</a:t>
            </a:r>
            <a:r>
              <a:rPr lang="en-US" i="1" dirty="0"/>
              <a:t>k</a:t>
            </a:r>
            <a:r>
              <a:rPr lang="en-US" dirty="0"/>
              <a:t>-</a:t>
            </a:r>
            <a:r>
              <a:rPr lang="zh-CN" altLang="en-US" dirty="0"/>
              <a:t>近邻算法的</a:t>
            </a:r>
            <a:r>
              <a:rPr lang="zh-CN" altLang="en-US" b="1" u="sng" dirty="0">
                <a:solidFill>
                  <a:srgbClr val="FF0000"/>
                </a:solidFill>
              </a:rPr>
              <a:t>关键在于</a:t>
            </a:r>
            <a:r>
              <a:rPr lang="en-US" u="sng" dirty="0"/>
              <a:t>“</a:t>
            </a:r>
            <a:r>
              <a:rPr lang="zh-CN" altLang="en-US" u="sng" dirty="0">
                <a:solidFill>
                  <a:srgbClr val="FF0000"/>
                </a:solidFill>
              </a:rPr>
              <a:t>计算新增数据特征与已有样本特征之间的相似度</a:t>
            </a:r>
            <a:r>
              <a:rPr lang="en-US" u="sng" dirty="0"/>
              <a:t>”</a:t>
            </a:r>
            <a:r>
              <a:rPr lang="zh-CN" altLang="en-US" u="sng" dirty="0"/>
              <a:t>。</a:t>
            </a:r>
            <a:endParaRPr lang="en-US" altLang="zh-CN" u="sng" dirty="0"/>
          </a:p>
          <a:p>
            <a:r>
              <a:rPr lang="zh-CN" altLang="en-US" dirty="0"/>
              <a:t>计算特征之间的相似度的方法有很多，最基本且最常用的方法就是</a:t>
            </a:r>
            <a:r>
              <a:rPr lang="zh-CN" altLang="en-US" b="1" u="sng" dirty="0"/>
              <a:t>欧氏距离法</a:t>
            </a:r>
            <a:r>
              <a:rPr lang="zh-CN" altLang="en-US" dirty="0"/>
              <a:t>。 通常，</a:t>
            </a:r>
            <a:r>
              <a:rPr lang="en-US" u="sng" dirty="0"/>
              <a:t>k</a:t>
            </a:r>
            <a:r>
              <a:rPr lang="zh-CN" altLang="en-US" u="sng" dirty="0"/>
              <a:t>为不大于</a:t>
            </a:r>
            <a:r>
              <a:rPr lang="en-US" u="sng" dirty="0"/>
              <a:t>20</a:t>
            </a:r>
            <a:r>
              <a:rPr lang="zh-CN" altLang="en-US" u="sng" dirty="0"/>
              <a:t>的整数</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Tree>
  </p:cSld>
  <p:clrMapOvr>
    <a:masterClrMapping/>
  </p:clrMapOvr>
  <p:transition>
    <p:blinds dir="vert"/>
  </p:transition>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71634" y="1071546"/>
            <a:ext cx="6233346" cy="4314631"/>
          </a:xfrm>
        </p:spPr>
        <p:txBody>
          <a:bodyPr>
            <a:normAutofit/>
          </a:bodyPr>
          <a:lstStyle/>
          <a:p>
            <a:pPr>
              <a:buNone/>
            </a:pPr>
            <a:r>
              <a:rPr lang="zh-CN" altLang="en-US" sz="2000" dirty="0"/>
              <a:t>假如，我们把任意的实例</a:t>
            </a:r>
            <a:r>
              <a:rPr lang="en-US" sz="2000" i="1" dirty="0"/>
              <a:t>x</a:t>
            </a:r>
            <a:r>
              <a:rPr lang="zh-CN" altLang="en-US" sz="2000" dirty="0"/>
              <a:t>表示为下面的特征向量：</a:t>
            </a:r>
            <a:endParaRPr lang="en-US" altLang="zh-CN" sz="2000" dirty="0"/>
          </a:p>
          <a:p>
            <a:pPr>
              <a:buNone/>
            </a:pPr>
            <a:endParaRPr lang="zh-CN" altLang="en-US" sz="2000" dirty="0"/>
          </a:p>
          <a:p>
            <a:pPr algn="ctr">
              <a:buNone/>
            </a:pPr>
            <a:r>
              <a:rPr lang="en-US" sz="2000" dirty="0"/>
              <a:t>&lt;</a:t>
            </a:r>
            <a:r>
              <a:rPr lang="en-US" sz="2000" i="1" dirty="0"/>
              <a:t>a</a:t>
            </a:r>
            <a:r>
              <a:rPr lang="en-US" sz="2000" baseline="-25000" dirty="0"/>
              <a:t>1</a:t>
            </a:r>
            <a:r>
              <a:rPr lang="en-US" sz="2000" dirty="0"/>
              <a:t>(</a:t>
            </a:r>
            <a:r>
              <a:rPr lang="en-US" sz="2000" i="1" dirty="0"/>
              <a:t>x</a:t>
            </a:r>
            <a:r>
              <a:rPr lang="en-US" sz="2000" dirty="0"/>
              <a:t>)</a:t>
            </a:r>
            <a:r>
              <a:rPr lang="zh-CN" altLang="en-US" sz="2000" dirty="0"/>
              <a:t>，</a:t>
            </a:r>
            <a:r>
              <a:rPr lang="en-US" sz="2000" i="1" dirty="0"/>
              <a:t>a</a:t>
            </a:r>
            <a:r>
              <a:rPr lang="en-US" sz="2000" baseline="-25000" dirty="0"/>
              <a:t>2</a:t>
            </a:r>
            <a:r>
              <a:rPr lang="en-US" sz="2000" dirty="0"/>
              <a:t>(</a:t>
            </a:r>
            <a:r>
              <a:rPr lang="en-US" sz="2000" i="1" dirty="0"/>
              <a:t>x</a:t>
            </a:r>
            <a:r>
              <a:rPr lang="en-US" sz="2000" dirty="0"/>
              <a:t>)</a:t>
            </a:r>
            <a:r>
              <a:rPr lang="zh-CN" altLang="en-US" sz="2000" dirty="0"/>
              <a:t>，</a:t>
            </a:r>
            <a:r>
              <a:rPr lang="en-US" sz="2000" dirty="0">
                <a:sym typeface="Symbol"/>
              </a:rPr>
              <a:t></a:t>
            </a:r>
            <a:r>
              <a:rPr lang="en-US" sz="2000" i="1" dirty="0"/>
              <a:t>a</a:t>
            </a:r>
            <a:r>
              <a:rPr lang="en-US" sz="2000" i="1" baseline="-25000" dirty="0"/>
              <a:t>n</a:t>
            </a:r>
            <a:r>
              <a:rPr lang="en-US" sz="2000" dirty="0"/>
              <a:t>(</a:t>
            </a:r>
            <a:r>
              <a:rPr lang="en-US" sz="2000" i="1" dirty="0"/>
              <a:t>x</a:t>
            </a:r>
            <a:r>
              <a:rPr lang="en-US" sz="2000" dirty="0"/>
              <a:t>)&gt;</a:t>
            </a:r>
          </a:p>
          <a:p>
            <a:pPr algn="ctr">
              <a:buNone/>
            </a:pPr>
            <a:endParaRPr lang="zh-CN" altLang="en-US" sz="2000" dirty="0"/>
          </a:p>
          <a:p>
            <a:pPr>
              <a:buNone/>
            </a:pPr>
            <a:r>
              <a:rPr lang="zh-CN" altLang="en-US" sz="2000" dirty="0"/>
              <a:t>  式中，</a:t>
            </a:r>
            <a:r>
              <a:rPr lang="en-US" sz="2000" i="1" dirty="0" err="1"/>
              <a:t>a</a:t>
            </a:r>
            <a:r>
              <a:rPr lang="en-US" sz="2000" i="1" baseline="-25000" dirty="0" err="1"/>
              <a:t>r</a:t>
            </a:r>
            <a:r>
              <a:rPr lang="en-US" sz="2000" dirty="0"/>
              <a:t>(</a:t>
            </a:r>
            <a:r>
              <a:rPr lang="en-US" sz="2000" i="1" dirty="0"/>
              <a:t>x</a:t>
            </a:r>
            <a:r>
              <a:rPr lang="en-US" sz="2000" dirty="0"/>
              <a:t>)</a:t>
            </a:r>
            <a:r>
              <a:rPr lang="zh-CN" altLang="en-US" sz="2000" dirty="0"/>
              <a:t>表示实例</a:t>
            </a:r>
            <a:r>
              <a:rPr lang="en-US" sz="2000" i="1" dirty="0"/>
              <a:t>x</a:t>
            </a:r>
            <a:r>
              <a:rPr lang="zh-CN" altLang="en-US" sz="2000" dirty="0"/>
              <a:t>的第</a:t>
            </a:r>
            <a:r>
              <a:rPr lang="en-US" sz="2000" i="1" dirty="0"/>
              <a:t>r</a:t>
            </a:r>
            <a:r>
              <a:rPr lang="zh-CN" altLang="en-US" sz="2000" dirty="0"/>
              <a:t>个属性值。</a:t>
            </a:r>
          </a:p>
          <a:p>
            <a:pPr>
              <a:buNone/>
            </a:pPr>
            <a:endParaRPr lang="en-US" altLang="zh-CN" sz="2000" dirty="0"/>
          </a:p>
          <a:p>
            <a:pPr>
              <a:buNone/>
            </a:pPr>
            <a:r>
              <a:rPr lang="zh-CN" altLang="en-US" sz="2000" dirty="0"/>
              <a:t>那么，两个实例</a:t>
            </a:r>
            <a:r>
              <a:rPr lang="en-US" sz="2000" i="1" dirty="0"/>
              <a:t>x</a:t>
            </a:r>
            <a:r>
              <a:rPr lang="en-US" sz="2000" i="1" baseline="-25000" dirty="0"/>
              <a:t>i</a:t>
            </a:r>
            <a:r>
              <a:rPr lang="zh-CN" altLang="en-US" sz="2000" dirty="0"/>
              <a:t>和</a:t>
            </a:r>
            <a:r>
              <a:rPr lang="en-US" sz="2000" i="1" dirty="0" err="1"/>
              <a:t>x</a:t>
            </a:r>
            <a:r>
              <a:rPr lang="en-US" sz="2000" i="1" baseline="-25000" dirty="0" err="1"/>
              <a:t>j</a:t>
            </a:r>
            <a:r>
              <a:rPr lang="zh-CN" altLang="en-US" sz="2000" dirty="0"/>
              <a:t>间的距离定义为</a:t>
            </a:r>
            <a:r>
              <a:rPr lang="en-US" sz="2000" i="1" dirty="0"/>
              <a:t>d</a:t>
            </a:r>
            <a:r>
              <a:rPr lang="en-US" sz="2000" dirty="0"/>
              <a:t>(</a:t>
            </a:r>
            <a:r>
              <a:rPr lang="en-US" sz="2000" i="1" dirty="0"/>
              <a:t>x</a:t>
            </a:r>
            <a:r>
              <a:rPr lang="en-US" sz="2000" i="1" baseline="-25000" dirty="0"/>
              <a:t>i</a:t>
            </a:r>
            <a:r>
              <a:rPr lang="en-US" sz="2000" dirty="0"/>
              <a:t>, </a:t>
            </a:r>
            <a:r>
              <a:rPr lang="en-US" sz="2000" i="1" dirty="0" err="1"/>
              <a:t>x</a:t>
            </a:r>
            <a:r>
              <a:rPr lang="en-US" sz="2000" i="1" baseline="-25000" dirty="0" err="1"/>
              <a:t>j</a:t>
            </a:r>
            <a:r>
              <a:rPr lang="en-US" sz="2000" dirty="0"/>
              <a:t>)</a:t>
            </a:r>
            <a:r>
              <a:rPr lang="zh-CN" altLang="en-US" sz="2000" dirty="0"/>
              <a:t>，其中：</a:t>
            </a:r>
          </a:p>
          <a:p>
            <a:pPr>
              <a:buNone/>
            </a:pPr>
            <a:endParaRPr lang="en-US" sz="2000" i="1" dirty="0"/>
          </a:p>
          <a:p>
            <a:pPr>
              <a:buNone/>
            </a:pPr>
            <a:r>
              <a:rPr lang="en-US" sz="2000" i="1" dirty="0"/>
              <a:t>	          d</a:t>
            </a:r>
            <a:r>
              <a:rPr lang="en-US" sz="2000" dirty="0"/>
              <a:t>(</a:t>
            </a:r>
            <a:r>
              <a:rPr lang="en-US" sz="2000" i="1" dirty="0"/>
              <a:t>x</a:t>
            </a:r>
            <a:r>
              <a:rPr lang="en-US" sz="2000" i="1" baseline="-25000" dirty="0"/>
              <a:t>i</a:t>
            </a:r>
            <a:r>
              <a:rPr lang="en-US" sz="2000" dirty="0"/>
              <a:t>, </a:t>
            </a:r>
            <a:r>
              <a:rPr lang="en-US" sz="2000" i="1" dirty="0" err="1"/>
              <a:t>x</a:t>
            </a:r>
            <a:r>
              <a:rPr lang="en-US" sz="2000" i="1" baseline="-25000" dirty="0" err="1"/>
              <a:t>j</a:t>
            </a:r>
            <a:r>
              <a:rPr lang="en-US" sz="2000" dirty="0"/>
              <a:t>)</a:t>
            </a:r>
            <a:r>
              <a:rPr lang="en-US" sz="2000" dirty="0">
                <a:sym typeface="Symbol"/>
              </a:rPr>
              <a:t></a:t>
            </a:r>
            <a:r>
              <a:rPr lang="en-US" sz="2000" dirty="0"/>
              <a:t> </a:t>
            </a:r>
            <a:endParaRPr lang="zh-CN" altLang="en-US" sz="2000" dirty="0"/>
          </a:p>
          <a:p>
            <a:endParaRPr lang="zh-CN" altLang="en-US" sz="2000"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
        <p:nvSpPr>
          <p:cNvPr id="261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1121" name="Object 1"/>
          <p:cNvGraphicFramePr>
            <a:graphicFrameLocks noChangeAspect="1"/>
          </p:cNvGraphicFramePr>
          <p:nvPr>
            <p:extLst>
              <p:ext uri="{D42A27DB-BD31-4B8C-83A1-F6EECF244321}">
                <p14:modId xmlns:p14="http://schemas.microsoft.com/office/powerpoint/2010/main" val="1769554390"/>
              </p:ext>
            </p:extLst>
          </p:nvPr>
        </p:nvGraphicFramePr>
        <p:xfrm>
          <a:off x="2987824" y="3861048"/>
          <a:ext cx="2293426" cy="771620"/>
        </p:xfrm>
        <a:graphic>
          <a:graphicData uri="http://schemas.openxmlformats.org/presentationml/2006/ole">
            <mc:AlternateContent xmlns:mc="http://schemas.openxmlformats.org/markup-compatibility/2006">
              <mc:Choice xmlns:v="urn:schemas-microsoft-com:vml" Requires="v">
                <p:oleObj spid="_x0000_s26629" name="Equation" r:id="rId3" imgW="1447172" imgH="482391" progId="">
                  <p:embed/>
                </p:oleObj>
              </mc:Choice>
              <mc:Fallback>
                <p:oleObj name="Equation" r:id="rId3" imgW="1447172" imgH="482391"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3861048"/>
                        <a:ext cx="2293426" cy="771620"/>
                      </a:xfrm>
                      <a:prstGeom prst="rect">
                        <a:avLst/>
                      </a:prstGeom>
                      <a:noFill/>
                    </p:spPr>
                  </p:pic>
                </p:oleObj>
              </mc:Fallback>
            </mc:AlternateContent>
          </a:graphicData>
        </a:graphic>
      </p:graphicFrame>
      <p:sp>
        <p:nvSpPr>
          <p:cNvPr id="6" name="文本框 5"/>
          <p:cNvSpPr txBox="1"/>
          <p:nvPr/>
        </p:nvSpPr>
        <p:spPr>
          <a:xfrm>
            <a:off x="1572332" y="5155344"/>
            <a:ext cx="5832648" cy="461665"/>
          </a:xfrm>
          <a:prstGeom prst="rect">
            <a:avLst/>
          </a:prstGeom>
          <a:noFill/>
          <a:ln>
            <a:solidFill>
              <a:srgbClr val="FF0000"/>
            </a:solidFill>
          </a:ln>
        </p:spPr>
        <p:txBody>
          <a:bodyPr wrap="square" rtlCol="0">
            <a:spAutoFit/>
          </a:bodyPr>
          <a:lstStyle/>
          <a:p>
            <a:r>
              <a:rPr lang="en-US" altLang="zh-CN" sz="2400" dirty="0"/>
              <a:t>Q:</a:t>
            </a:r>
            <a:r>
              <a:rPr lang="zh-CN" altLang="en-US" sz="2400" dirty="0"/>
              <a:t>能否用一句话概括</a:t>
            </a:r>
            <a:r>
              <a:rPr lang="en-US" altLang="zh-CN" sz="2400" dirty="0" err="1"/>
              <a:t>kNN</a:t>
            </a:r>
            <a:r>
              <a:rPr lang="zh-CN" altLang="en-US" sz="2400" dirty="0"/>
              <a:t>算法的基本原理？</a:t>
            </a:r>
          </a:p>
        </p:txBody>
      </p:sp>
      <p:sp>
        <p:nvSpPr>
          <p:cNvPr id="2" name="文本框 1"/>
          <p:cNvSpPr txBox="1"/>
          <p:nvPr/>
        </p:nvSpPr>
        <p:spPr>
          <a:xfrm>
            <a:off x="642910" y="291127"/>
            <a:ext cx="3168352" cy="523220"/>
          </a:xfrm>
          <a:prstGeom prst="rect">
            <a:avLst/>
          </a:prstGeom>
          <a:noFill/>
        </p:spPr>
        <p:txBody>
          <a:bodyPr wrap="square" rtlCol="0">
            <a:spAutoFit/>
          </a:bodyPr>
          <a:lstStyle/>
          <a:p>
            <a:r>
              <a:rPr lang="zh-CN" altLang="en-US" sz="2800" dirty="0"/>
              <a:t>多维属性距离计算：</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KNN</a:t>
            </a:r>
            <a:r>
              <a:rPr lang="zh-CN" altLang="en-US" dirty="0"/>
              <a:t>算法与</a:t>
            </a:r>
            <a:r>
              <a:rPr lang="en-US" altLang="zh-CN" dirty="0"/>
              <a:t>k-Means</a:t>
            </a:r>
            <a:r>
              <a:rPr lang="zh-CN" altLang="en-US" dirty="0"/>
              <a:t>算法不同</a:t>
            </a:r>
          </a:p>
        </p:txBody>
      </p:sp>
      <p:sp>
        <p:nvSpPr>
          <p:cNvPr id="3" name="内容占位符 2"/>
          <p:cNvSpPr>
            <a:spLocks noGrp="1"/>
          </p:cNvSpPr>
          <p:nvPr>
            <p:ph idx="1"/>
          </p:nvPr>
        </p:nvSpPr>
        <p:spPr>
          <a:xfrm>
            <a:off x="609600" y="2166552"/>
            <a:ext cx="7677176" cy="3008759"/>
          </a:xfrm>
        </p:spPr>
        <p:txBody>
          <a:bodyPr/>
          <a:lstStyle/>
          <a:p>
            <a:pPr marL="0" indent="0">
              <a:buNone/>
            </a:pPr>
            <a:r>
              <a:rPr lang="en-US" altLang="zh-CN" sz="2800" dirty="0"/>
              <a:t>KNN</a:t>
            </a:r>
            <a:r>
              <a:rPr lang="zh-CN" altLang="en-US" sz="2800" dirty="0"/>
              <a:t>算法与</a:t>
            </a:r>
            <a:r>
              <a:rPr lang="en-US" altLang="zh-CN" sz="2800" dirty="0"/>
              <a:t>k-Means</a:t>
            </a:r>
            <a:r>
              <a:rPr lang="zh-CN" altLang="en-US" sz="2800" dirty="0"/>
              <a:t>算法不同：</a:t>
            </a:r>
            <a:endParaRPr lang="en-US" altLang="zh-CN" sz="2800" dirty="0"/>
          </a:p>
          <a:p>
            <a:pPr marL="0" indent="0">
              <a:buNone/>
            </a:pPr>
            <a:r>
              <a:rPr lang="en-US" altLang="zh-CN" dirty="0"/>
              <a:t>K-Means</a:t>
            </a:r>
            <a:r>
              <a:rPr lang="zh-CN" altLang="en-US" dirty="0"/>
              <a:t>算法用来</a:t>
            </a:r>
            <a:r>
              <a:rPr lang="zh-CN" altLang="en-US" b="1" dirty="0">
                <a:solidFill>
                  <a:srgbClr val="FF0000"/>
                </a:solidFill>
              </a:rPr>
              <a:t>聚类：</a:t>
            </a:r>
            <a:r>
              <a:rPr lang="zh-CN" altLang="en-US" dirty="0"/>
              <a:t>用来</a:t>
            </a:r>
            <a:r>
              <a:rPr lang="zh-CN" altLang="en-US" u="sng" dirty="0"/>
              <a:t>判断哪些东西是一个比较相近的类型</a:t>
            </a:r>
            <a:r>
              <a:rPr lang="zh-CN" altLang="en-US" dirty="0"/>
              <a:t>。</a:t>
            </a:r>
            <a:endParaRPr lang="en-US" altLang="zh-CN" dirty="0"/>
          </a:p>
          <a:p>
            <a:pPr marL="0" indent="0">
              <a:lnSpc>
                <a:spcPct val="100000"/>
              </a:lnSpc>
              <a:buNone/>
            </a:pPr>
            <a:r>
              <a:rPr lang="en-US" altLang="zh-CN" dirty="0"/>
              <a:t>KNN</a:t>
            </a:r>
            <a:r>
              <a:rPr lang="zh-CN" altLang="en-US" dirty="0"/>
              <a:t>算法是用来做</a:t>
            </a:r>
            <a:r>
              <a:rPr lang="zh-CN" altLang="en-US" b="1" dirty="0">
                <a:solidFill>
                  <a:srgbClr val="FF0000"/>
                </a:solidFill>
              </a:rPr>
              <a:t>归类：</a:t>
            </a:r>
            <a:r>
              <a:rPr lang="zh-CN" altLang="en-US" dirty="0"/>
              <a:t>一个样本空间里的</a:t>
            </a:r>
            <a:r>
              <a:rPr lang="zh-CN" altLang="en-US" u="sng" dirty="0"/>
              <a:t>样本分成很几个类型</a:t>
            </a:r>
            <a:r>
              <a:rPr lang="zh-CN" altLang="en-US" dirty="0"/>
              <a:t>，然后，</a:t>
            </a:r>
            <a:r>
              <a:rPr lang="zh-CN" altLang="en-US" u="sng" dirty="0"/>
              <a:t>给定一个待分类的数据</a:t>
            </a:r>
            <a:r>
              <a:rPr lang="zh-CN" altLang="en-US" dirty="0"/>
              <a:t>，</a:t>
            </a:r>
            <a:r>
              <a:rPr lang="zh-CN" altLang="en-US" b="1" i="1" u="sng" dirty="0"/>
              <a:t>通过计算接近自己最近的</a:t>
            </a:r>
            <a:r>
              <a:rPr lang="en-US" altLang="zh-CN" b="1" i="1" u="sng" dirty="0"/>
              <a:t>K</a:t>
            </a:r>
            <a:r>
              <a:rPr lang="zh-CN" altLang="en-US" b="1" i="1" u="sng" dirty="0"/>
              <a:t>个样本</a:t>
            </a:r>
            <a:r>
              <a:rPr lang="zh-CN" altLang="en-US" dirty="0"/>
              <a:t>来</a:t>
            </a:r>
            <a:r>
              <a:rPr lang="zh-CN" altLang="en-US" b="1" u="sng" dirty="0"/>
              <a:t>判断</a:t>
            </a:r>
            <a:r>
              <a:rPr lang="zh-CN" altLang="en-US" dirty="0"/>
              <a:t>这个</a:t>
            </a:r>
            <a:r>
              <a:rPr lang="zh-CN" altLang="en-US" b="1" u="sng" dirty="0"/>
              <a:t>待分类数据属于</a:t>
            </a:r>
            <a:r>
              <a:rPr lang="zh-CN" altLang="en-US" dirty="0"/>
              <a:t>哪个分类。</a:t>
            </a:r>
            <a:endParaRPr lang="en-US" altLang="zh-CN" dirty="0"/>
          </a:p>
          <a:p>
            <a:pPr marL="0" indent="0">
              <a:buNone/>
            </a:pPr>
            <a:endParaRPr lang="en-US" altLang="zh-CN"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
        <p:nvSpPr>
          <p:cNvPr id="5" name="矩形 4"/>
          <p:cNvSpPr/>
          <p:nvPr/>
        </p:nvSpPr>
        <p:spPr>
          <a:xfrm>
            <a:off x="609600" y="1321155"/>
            <a:ext cx="5570756" cy="523220"/>
          </a:xfrm>
          <a:prstGeom prst="rect">
            <a:avLst/>
          </a:prstGeom>
        </p:spPr>
        <p:txBody>
          <a:bodyPr wrap="none">
            <a:spAutoFit/>
          </a:bodyPr>
          <a:lstStyle/>
          <a:p>
            <a:r>
              <a:rPr lang="zh-CN" altLang="en-US" sz="2800" b="1" dirty="0"/>
              <a:t>机器学习里面一个比较经典的算法</a:t>
            </a:r>
          </a:p>
        </p:txBody>
      </p:sp>
      <p:sp>
        <p:nvSpPr>
          <p:cNvPr id="6" name="矩形 5"/>
          <p:cNvSpPr/>
          <p:nvPr/>
        </p:nvSpPr>
        <p:spPr>
          <a:xfrm>
            <a:off x="1259632" y="5263345"/>
            <a:ext cx="6146870" cy="864096"/>
          </a:xfrm>
          <a:prstGeom prst="rect">
            <a:avLst/>
          </a:prstGeom>
          <a:ln>
            <a:solidFill>
              <a:srgbClr val="FF0000"/>
            </a:solidFill>
          </a:ln>
        </p:spPr>
        <p:txBody>
          <a:bodyPr wrap="square">
            <a:spAutoFit/>
          </a:bodyPr>
          <a:lstStyle/>
          <a:p>
            <a:r>
              <a:rPr lang="en-US" altLang="zh-CN" sz="2400" b="1" dirty="0" err="1"/>
              <a:t>kNN</a:t>
            </a:r>
            <a:r>
              <a:rPr lang="zh-CN" altLang="en-US" sz="2400" b="1" dirty="0"/>
              <a:t>可以简单的理解</a:t>
            </a:r>
            <a:r>
              <a:rPr lang="zh-CN" altLang="en-US" sz="2400" b="1" u="sng" dirty="0">
                <a:solidFill>
                  <a:srgbClr val="FF0000"/>
                </a:solidFill>
              </a:rPr>
              <a:t>为由那离自己最近的</a:t>
            </a:r>
            <a:r>
              <a:rPr lang="en-US" altLang="zh-CN" sz="2400" b="1" u="sng" dirty="0">
                <a:solidFill>
                  <a:srgbClr val="FF0000"/>
                </a:solidFill>
              </a:rPr>
              <a:t>K</a:t>
            </a:r>
            <a:r>
              <a:rPr lang="zh-CN" altLang="en-US" sz="2400" b="1" u="sng" dirty="0">
                <a:solidFill>
                  <a:srgbClr val="FF0000"/>
                </a:solidFill>
              </a:rPr>
              <a:t>个点来投票决定待分类数据</a:t>
            </a:r>
            <a:r>
              <a:rPr lang="zh-CN" altLang="en-US" sz="2400" b="1" dirty="0"/>
              <a:t>归为哪一类。</a:t>
            </a:r>
            <a:endParaRPr lang="zh-CN" altLang="en-US" sz="2400" dirty="0"/>
          </a:p>
        </p:txBody>
      </p:sp>
    </p:spTree>
    <p:extLst>
      <p:ext uri="{BB962C8B-B14F-4D97-AF65-F5344CB8AC3E}">
        <p14:creationId xmlns:p14="http://schemas.microsoft.com/office/powerpoint/2010/main" val="3193993443"/>
      </p:ext>
    </p:extLst>
  </p:cSld>
  <p:clrMapOvr>
    <a:masterClrMapping/>
  </p:clrMapOvr>
  <p:transition>
    <p:blinds dir="vert"/>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3913510" cy="832384"/>
          </a:xfrm>
        </p:spPr>
        <p:txBody>
          <a:bodyPr/>
          <a:lstStyle/>
          <a:p>
            <a:r>
              <a:rPr lang="en-US" altLang="zh-CN" dirty="0" err="1"/>
              <a:t>kNN</a:t>
            </a:r>
            <a:r>
              <a:rPr lang="zh-CN" altLang="en-US" dirty="0"/>
              <a:t>经典的图解释</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1840" y="1124744"/>
            <a:ext cx="2510710" cy="2271051"/>
          </a:xfrm>
        </p:spPr>
      </p:pic>
      <p:sp>
        <p:nvSpPr>
          <p:cNvPr id="4" name="文本占位符 3"/>
          <p:cNvSpPr>
            <a:spLocks noGrp="1"/>
          </p:cNvSpPr>
          <p:nvPr>
            <p:ph type="body" sz="quarter" idx="14"/>
          </p:nvPr>
        </p:nvSpPr>
        <p:spPr/>
        <p:txBody>
          <a:bodyPr/>
          <a:lstStyle/>
          <a:p>
            <a:endParaRPr lang="zh-CN" altLang="en-US"/>
          </a:p>
        </p:txBody>
      </p:sp>
      <p:sp>
        <p:nvSpPr>
          <p:cNvPr id="6" name="矩形 5"/>
          <p:cNvSpPr/>
          <p:nvPr/>
        </p:nvSpPr>
        <p:spPr>
          <a:xfrm>
            <a:off x="670056" y="3477488"/>
            <a:ext cx="7672334" cy="2308324"/>
          </a:xfrm>
          <a:prstGeom prst="rect">
            <a:avLst/>
          </a:prstGeom>
        </p:spPr>
        <p:txBody>
          <a:bodyPr wrap="square">
            <a:spAutoFit/>
          </a:bodyPr>
          <a:lstStyle/>
          <a:p>
            <a:r>
              <a:rPr lang="zh-CN" altLang="en-US" dirty="0"/>
              <a:t>从上图中我们可以看到，图中的有</a:t>
            </a:r>
            <a:r>
              <a:rPr lang="zh-CN" altLang="en-US" b="1" u="sng" dirty="0"/>
              <a:t>两个类型的样本数据</a:t>
            </a:r>
            <a:r>
              <a:rPr lang="zh-CN" altLang="en-US" dirty="0"/>
              <a:t>，一类是</a:t>
            </a:r>
            <a:r>
              <a:rPr lang="zh-CN" altLang="en-US" b="1" dirty="0">
                <a:solidFill>
                  <a:schemeClr val="accent5"/>
                </a:solidFill>
              </a:rPr>
              <a:t>蓝色的正方形</a:t>
            </a:r>
            <a:r>
              <a:rPr lang="zh-CN" altLang="en-US" dirty="0"/>
              <a:t>，另一类是</a:t>
            </a:r>
            <a:r>
              <a:rPr lang="zh-CN" altLang="en-US" b="1" dirty="0">
                <a:solidFill>
                  <a:srgbClr val="FF0000"/>
                </a:solidFill>
              </a:rPr>
              <a:t>红色的三角形</a:t>
            </a:r>
            <a:r>
              <a:rPr lang="zh-CN" altLang="en-US" dirty="0"/>
              <a:t>。而那个</a:t>
            </a:r>
            <a:r>
              <a:rPr lang="zh-CN" altLang="en-US" b="1" u="sng" dirty="0">
                <a:solidFill>
                  <a:srgbClr val="009900"/>
                </a:solidFill>
              </a:rPr>
              <a:t>绿色的圆形</a:t>
            </a:r>
            <a:r>
              <a:rPr lang="zh-CN" altLang="en-US" u="sng" dirty="0"/>
              <a:t>是</a:t>
            </a:r>
            <a:r>
              <a:rPr lang="zh-CN" altLang="en-US" b="1" u="sng" dirty="0"/>
              <a:t>待分类的数据</a:t>
            </a:r>
            <a:r>
              <a:rPr lang="zh-CN" altLang="en-US" dirty="0"/>
              <a:t>。</a:t>
            </a:r>
            <a:endParaRPr lang="en-US" altLang="zh-CN" dirty="0"/>
          </a:p>
          <a:p>
            <a:endParaRPr lang="zh-CN" altLang="en-US" dirty="0"/>
          </a:p>
          <a:p>
            <a:pPr>
              <a:buFont typeface="Arial" panose="020B0604020202020204" pitchFamily="34" charset="0"/>
              <a:buChar char="•"/>
            </a:pPr>
            <a:r>
              <a:rPr lang="zh-CN" altLang="en-US" b="1" dirty="0"/>
              <a:t>如果</a:t>
            </a:r>
            <a:r>
              <a:rPr lang="en-US" altLang="zh-CN" b="1" dirty="0"/>
              <a:t>K=3</a:t>
            </a:r>
            <a:r>
              <a:rPr lang="zh-CN" altLang="en-US" dirty="0"/>
              <a:t>，那么</a:t>
            </a:r>
            <a:r>
              <a:rPr lang="zh-CN" altLang="en-US" b="1" dirty="0">
                <a:solidFill>
                  <a:srgbClr val="009900"/>
                </a:solidFill>
              </a:rPr>
              <a:t>离绿色点最近</a:t>
            </a:r>
            <a:r>
              <a:rPr lang="zh-CN" altLang="en-US" dirty="0"/>
              <a:t>的有</a:t>
            </a:r>
            <a:r>
              <a:rPr lang="en-US" altLang="zh-CN" b="1" dirty="0">
                <a:solidFill>
                  <a:srgbClr val="FF0000"/>
                </a:solidFill>
              </a:rPr>
              <a:t>2</a:t>
            </a:r>
            <a:r>
              <a:rPr lang="zh-CN" altLang="en-US" b="1" dirty="0">
                <a:solidFill>
                  <a:srgbClr val="FF0000"/>
                </a:solidFill>
              </a:rPr>
              <a:t>个红色三角形</a:t>
            </a:r>
            <a:r>
              <a:rPr lang="zh-CN" altLang="en-US" dirty="0"/>
              <a:t>和</a:t>
            </a:r>
            <a:r>
              <a:rPr lang="en-US" altLang="zh-CN" b="1" dirty="0">
                <a:solidFill>
                  <a:schemeClr val="accent5"/>
                </a:solidFill>
              </a:rPr>
              <a:t>1</a:t>
            </a:r>
            <a:r>
              <a:rPr lang="zh-CN" altLang="en-US" b="1" dirty="0">
                <a:solidFill>
                  <a:schemeClr val="accent5"/>
                </a:solidFill>
              </a:rPr>
              <a:t>个蓝色的正方形。</a:t>
            </a:r>
            <a:endParaRPr lang="en-US" altLang="zh-CN" b="1" dirty="0">
              <a:solidFill>
                <a:schemeClr val="accent5"/>
              </a:solidFill>
            </a:endParaRPr>
          </a:p>
          <a:p>
            <a:r>
              <a:rPr lang="en-US" altLang="zh-CN" b="1" dirty="0">
                <a:solidFill>
                  <a:schemeClr val="accent5"/>
                </a:solidFill>
              </a:rPr>
              <a:t>                  </a:t>
            </a:r>
            <a:r>
              <a:rPr lang="zh-CN" altLang="en-US" b="1" u="sng" dirty="0"/>
              <a:t>这</a:t>
            </a:r>
            <a:r>
              <a:rPr lang="en-US" altLang="zh-CN" b="1" u="sng" dirty="0"/>
              <a:t>3</a:t>
            </a:r>
            <a:r>
              <a:rPr lang="zh-CN" altLang="en-US" b="1" u="sng" dirty="0"/>
              <a:t>个点投票</a:t>
            </a:r>
            <a:r>
              <a:rPr lang="zh-CN" altLang="en-US" dirty="0"/>
              <a:t>，于是</a:t>
            </a:r>
            <a:r>
              <a:rPr lang="zh-CN" altLang="en-US" b="1" dirty="0">
                <a:solidFill>
                  <a:srgbClr val="009900"/>
                </a:solidFill>
              </a:rPr>
              <a:t>绿色的这个待分类</a:t>
            </a:r>
            <a:r>
              <a:rPr lang="zh-CN" altLang="en-US" dirty="0"/>
              <a:t>点</a:t>
            </a:r>
            <a:r>
              <a:rPr lang="zh-CN" altLang="en-US" b="1" u="sng" dirty="0">
                <a:solidFill>
                  <a:srgbClr val="FF0000"/>
                </a:solidFill>
              </a:rPr>
              <a:t>属于红色的三角形</a:t>
            </a:r>
            <a:r>
              <a:rPr lang="zh-CN" altLang="en-US" dirty="0"/>
              <a:t>。</a:t>
            </a:r>
            <a:endParaRPr lang="en-US" altLang="zh-CN" dirty="0"/>
          </a:p>
          <a:p>
            <a:pPr>
              <a:buFont typeface="Arial" panose="020B0604020202020204" pitchFamily="34" charset="0"/>
              <a:buChar char="•"/>
            </a:pPr>
            <a:endParaRPr lang="zh-CN" altLang="en-US" dirty="0"/>
          </a:p>
          <a:p>
            <a:pPr>
              <a:buFont typeface="Arial" panose="020B0604020202020204" pitchFamily="34" charset="0"/>
              <a:buChar char="•"/>
            </a:pPr>
            <a:r>
              <a:rPr lang="zh-CN" altLang="en-US" b="1" dirty="0"/>
              <a:t>如果</a:t>
            </a:r>
            <a:r>
              <a:rPr lang="en-US" altLang="zh-CN" b="1" dirty="0"/>
              <a:t>K=5</a:t>
            </a:r>
            <a:r>
              <a:rPr lang="zh-CN" altLang="en-US" dirty="0"/>
              <a:t>，那么</a:t>
            </a:r>
            <a:r>
              <a:rPr lang="zh-CN" altLang="en-US" b="1" dirty="0">
                <a:solidFill>
                  <a:srgbClr val="009900"/>
                </a:solidFill>
              </a:rPr>
              <a:t>离绿色点最近</a:t>
            </a:r>
            <a:r>
              <a:rPr lang="zh-CN" altLang="en-US" dirty="0"/>
              <a:t>的有</a:t>
            </a:r>
            <a:r>
              <a:rPr lang="en-US" altLang="zh-CN" b="1" dirty="0">
                <a:solidFill>
                  <a:srgbClr val="FF0000"/>
                </a:solidFill>
              </a:rPr>
              <a:t>2</a:t>
            </a:r>
            <a:r>
              <a:rPr lang="zh-CN" altLang="en-US" b="1" dirty="0">
                <a:solidFill>
                  <a:srgbClr val="FF0000"/>
                </a:solidFill>
              </a:rPr>
              <a:t>个红色三角形</a:t>
            </a:r>
            <a:r>
              <a:rPr lang="zh-CN" altLang="en-US" dirty="0"/>
              <a:t>和</a:t>
            </a:r>
            <a:r>
              <a:rPr lang="en-US" altLang="zh-CN" b="1" dirty="0">
                <a:solidFill>
                  <a:schemeClr val="accent5"/>
                </a:solidFill>
              </a:rPr>
              <a:t>3</a:t>
            </a:r>
            <a:r>
              <a:rPr lang="zh-CN" altLang="en-US" b="1" dirty="0">
                <a:solidFill>
                  <a:schemeClr val="accent5"/>
                </a:solidFill>
              </a:rPr>
              <a:t>个蓝色的正方形。</a:t>
            </a:r>
            <a:endParaRPr lang="en-US" altLang="zh-CN" b="1" dirty="0">
              <a:solidFill>
                <a:schemeClr val="accent5"/>
              </a:solidFill>
            </a:endParaRPr>
          </a:p>
          <a:p>
            <a:r>
              <a:rPr lang="en-US" altLang="zh-CN" b="1" dirty="0">
                <a:solidFill>
                  <a:schemeClr val="accent5"/>
                </a:solidFill>
              </a:rPr>
              <a:t>                  </a:t>
            </a:r>
            <a:r>
              <a:rPr lang="zh-CN" altLang="en-US" b="1" u="sng" dirty="0"/>
              <a:t>这</a:t>
            </a:r>
            <a:r>
              <a:rPr lang="en-US" altLang="zh-CN" b="1" u="sng" dirty="0"/>
              <a:t>5</a:t>
            </a:r>
            <a:r>
              <a:rPr lang="zh-CN" altLang="en-US" b="1" u="sng" dirty="0"/>
              <a:t>个点投票</a:t>
            </a:r>
            <a:r>
              <a:rPr lang="zh-CN" altLang="en-US" dirty="0"/>
              <a:t>，于是</a:t>
            </a:r>
            <a:r>
              <a:rPr lang="zh-CN" altLang="en-US" b="1" dirty="0">
                <a:solidFill>
                  <a:srgbClr val="009900"/>
                </a:solidFill>
              </a:rPr>
              <a:t>绿色的这个待分类点</a:t>
            </a:r>
            <a:r>
              <a:rPr lang="zh-CN" altLang="en-US" b="1" u="sng" dirty="0">
                <a:solidFill>
                  <a:schemeClr val="accent5"/>
                </a:solidFill>
              </a:rPr>
              <a:t>属于蓝色的正方形</a:t>
            </a:r>
            <a:r>
              <a:rPr lang="zh-CN" altLang="en-US" dirty="0"/>
              <a:t>。</a:t>
            </a:r>
          </a:p>
        </p:txBody>
      </p:sp>
      <p:sp>
        <p:nvSpPr>
          <p:cNvPr id="7" name="文本框 6"/>
          <p:cNvSpPr txBox="1"/>
          <p:nvPr/>
        </p:nvSpPr>
        <p:spPr>
          <a:xfrm>
            <a:off x="4211960" y="2708920"/>
            <a:ext cx="576064" cy="338554"/>
          </a:xfrm>
          <a:prstGeom prst="rect">
            <a:avLst/>
          </a:prstGeom>
          <a:noFill/>
        </p:spPr>
        <p:txBody>
          <a:bodyPr wrap="square" rtlCol="0">
            <a:spAutoFit/>
          </a:bodyPr>
          <a:lstStyle/>
          <a:p>
            <a:r>
              <a:rPr lang="en-US" altLang="zh-CN" sz="1600" dirty="0"/>
              <a:t>K=3</a:t>
            </a:r>
            <a:endParaRPr lang="zh-CN" altLang="en-US" sz="1600" dirty="0"/>
          </a:p>
        </p:txBody>
      </p:sp>
      <p:sp>
        <p:nvSpPr>
          <p:cNvPr id="8" name="文本框 7"/>
          <p:cNvSpPr txBox="1"/>
          <p:nvPr/>
        </p:nvSpPr>
        <p:spPr>
          <a:xfrm>
            <a:off x="5148064" y="2198209"/>
            <a:ext cx="576064" cy="338554"/>
          </a:xfrm>
          <a:prstGeom prst="rect">
            <a:avLst/>
          </a:prstGeom>
          <a:noFill/>
        </p:spPr>
        <p:txBody>
          <a:bodyPr wrap="square" rtlCol="0">
            <a:spAutoFit/>
          </a:bodyPr>
          <a:lstStyle/>
          <a:p>
            <a:r>
              <a:rPr lang="en-US" altLang="zh-CN" sz="1600" dirty="0"/>
              <a:t>K=5</a:t>
            </a:r>
            <a:endParaRPr lang="zh-CN" altLang="en-US" sz="1600" dirty="0"/>
          </a:p>
        </p:txBody>
      </p:sp>
      <p:sp>
        <p:nvSpPr>
          <p:cNvPr id="9" name="文本框 8"/>
          <p:cNvSpPr txBox="1"/>
          <p:nvPr/>
        </p:nvSpPr>
        <p:spPr>
          <a:xfrm>
            <a:off x="1115616" y="6033481"/>
            <a:ext cx="6768752" cy="461665"/>
          </a:xfrm>
          <a:prstGeom prst="rect">
            <a:avLst/>
          </a:prstGeom>
          <a:noFill/>
          <a:ln>
            <a:solidFill>
              <a:srgbClr val="FF0000"/>
            </a:solidFill>
          </a:ln>
        </p:spPr>
        <p:txBody>
          <a:bodyPr wrap="square" rtlCol="0">
            <a:spAutoFit/>
          </a:bodyPr>
          <a:lstStyle/>
          <a:p>
            <a:r>
              <a:rPr lang="zh-CN" altLang="en-US" sz="2400" dirty="0">
                <a:solidFill>
                  <a:srgbClr val="FF0000"/>
                </a:solidFill>
              </a:rPr>
              <a:t>一个待分类点会随着</a:t>
            </a:r>
            <a:r>
              <a:rPr lang="en-US" altLang="zh-CN" sz="2400" dirty="0">
                <a:solidFill>
                  <a:srgbClr val="FF0000"/>
                </a:solidFill>
              </a:rPr>
              <a:t>k</a:t>
            </a:r>
            <a:r>
              <a:rPr lang="zh-CN" altLang="en-US" sz="2400" dirty="0">
                <a:solidFill>
                  <a:srgbClr val="FF0000"/>
                </a:solidFill>
              </a:rPr>
              <a:t>的不同取值，而归不同的类。</a:t>
            </a:r>
          </a:p>
        </p:txBody>
      </p:sp>
      <p:sp>
        <p:nvSpPr>
          <p:cNvPr id="3" name="文本框 2"/>
          <p:cNvSpPr txBox="1"/>
          <p:nvPr/>
        </p:nvSpPr>
        <p:spPr>
          <a:xfrm>
            <a:off x="5724128" y="2179164"/>
            <a:ext cx="1646614" cy="376643"/>
          </a:xfrm>
          <a:prstGeom prst="rect">
            <a:avLst/>
          </a:prstGeom>
          <a:noFill/>
          <a:ln>
            <a:solidFill>
              <a:srgbClr val="FF0000"/>
            </a:solidFill>
          </a:ln>
        </p:spPr>
        <p:txBody>
          <a:bodyPr wrap="square" rtlCol="0">
            <a:spAutoFit/>
          </a:bodyPr>
          <a:lstStyle/>
          <a:p>
            <a:r>
              <a:rPr lang="en-US" altLang="zh-CN" dirty="0"/>
              <a:t>Your turn: k=5</a:t>
            </a:r>
            <a:endParaRPr lang="zh-CN" altLang="en-US" dirty="0"/>
          </a:p>
        </p:txBody>
      </p:sp>
    </p:spTree>
    <p:extLst>
      <p:ext uri="{BB962C8B-B14F-4D97-AF65-F5344CB8AC3E}">
        <p14:creationId xmlns:p14="http://schemas.microsoft.com/office/powerpoint/2010/main" val="341958167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785794"/>
            <a:ext cx="8153400" cy="4762910"/>
          </a:xfrm>
        </p:spPr>
        <p:txBody>
          <a:bodyPr/>
          <a:lstStyle/>
          <a:p>
            <a:r>
              <a:rPr lang="en-US" b="1" dirty="0"/>
              <a:t>k-</a:t>
            </a:r>
            <a:r>
              <a:rPr lang="zh-CN" altLang="en-US" b="1" dirty="0"/>
              <a:t>近邻算法广泛</a:t>
            </a:r>
            <a:r>
              <a:rPr lang="zh-CN" altLang="en-US" b="1" u="sng" dirty="0"/>
              <a:t>应用于相似性推荐中</a:t>
            </a:r>
            <a:r>
              <a:rPr lang="zh-CN" altLang="en-US" dirty="0"/>
              <a:t>。例如，我们可以</a:t>
            </a:r>
            <a:r>
              <a:rPr lang="zh-CN" altLang="en-US" u="sng" dirty="0"/>
              <a:t>采用</a:t>
            </a:r>
            <a:r>
              <a:rPr lang="en-US" u="sng" dirty="0"/>
              <a:t>k</a:t>
            </a:r>
            <a:r>
              <a:rPr lang="zh-CN" altLang="en-US" u="sng" dirty="0"/>
              <a:t>近邻算法，通过对电影中出现的亲吻或打斗次数</a:t>
            </a:r>
            <a:r>
              <a:rPr lang="zh-CN" altLang="en-US" dirty="0"/>
              <a:t>，自动划分新上映电影的题材类型。</a:t>
            </a:r>
            <a:endParaRPr lang="en-US" altLang="zh-CN" dirty="0"/>
          </a:p>
          <a:p>
            <a:r>
              <a:rPr lang="zh-CN" altLang="en-US" dirty="0"/>
              <a:t>假如，</a:t>
            </a:r>
            <a:r>
              <a:rPr lang="zh-CN" altLang="en-US" b="1" u="sng" dirty="0"/>
              <a:t>我们已知</a:t>
            </a:r>
            <a:r>
              <a:rPr lang="en-US" b="1" u="sng" dirty="0"/>
              <a:t>6</a:t>
            </a:r>
            <a:r>
              <a:rPr lang="zh-CN" altLang="en-US" b="1" u="sng" dirty="0"/>
              <a:t>部电影的类型</a:t>
            </a:r>
            <a:r>
              <a:rPr lang="zh-CN" altLang="en-US" dirty="0"/>
              <a:t>（</a:t>
            </a:r>
            <a:r>
              <a:rPr lang="zh-CN" altLang="en-US" b="1" dirty="0"/>
              <a:t>样本集及每个样本的分类标签</a:t>
            </a:r>
            <a:r>
              <a:rPr lang="zh-CN" altLang="en-US" dirty="0"/>
              <a:t>）及其中出现的</a:t>
            </a:r>
            <a:r>
              <a:rPr lang="zh-CN" altLang="en-US" b="1" u="sng" dirty="0"/>
              <a:t>亲吻次数和打斗次数（特征信息），</a:t>
            </a:r>
            <a:r>
              <a:rPr lang="zh-CN" altLang="en-US" dirty="0"/>
              <a:t>如表</a:t>
            </a:r>
            <a:r>
              <a:rPr lang="en-US" altLang="zh-CN" dirty="0"/>
              <a:t>5</a:t>
            </a:r>
            <a:r>
              <a:rPr lang="en-US" dirty="0"/>
              <a:t>-4</a:t>
            </a:r>
            <a:r>
              <a:rPr lang="zh-CN" altLang="en-US" dirty="0"/>
              <a:t>所示。</a:t>
            </a:r>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080463372"/>
              </p:ext>
            </p:extLst>
          </p:nvPr>
        </p:nvGraphicFramePr>
        <p:xfrm>
          <a:off x="1071538" y="3895564"/>
          <a:ext cx="6929486" cy="2557772"/>
        </p:xfrm>
        <a:graphic>
          <a:graphicData uri="http://schemas.openxmlformats.org/drawingml/2006/table">
            <a:tbl>
              <a:tblPr/>
              <a:tblGrid>
                <a:gridCol w="3118405">
                  <a:extLst>
                    <a:ext uri="{9D8B030D-6E8A-4147-A177-3AD203B41FA5}">
                      <a16:colId xmlns:a16="http://schemas.microsoft.com/office/drawing/2014/main" val="20000"/>
                    </a:ext>
                  </a:extLst>
                </a:gridCol>
                <a:gridCol w="1275757">
                  <a:extLst>
                    <a:ext uri="{9D8B030D-6E8A-4147-A177-3AD203B41FA5}">
                      <a16:colId xmlns:a16="http://schemas.microsoft.com/office/drawing/2014/main" val="20001"/>
                    </a:ext>
                  </a:extLst>
                </a:gridCol>
                <a:gridCol w="1249440">
                  <a:extLst>
                    <a:ext uri="{9D8B030D-6E8A-4147-A177-3AD203B41FA5}">
                      <a16:colId xmlns:a16="http://schemas.microsoft.com/office/drawing/2014/main" val="20002"/>
                    </a:ext>
                  </a:extLst>
                </a:gridCol>
                <a:gridCol w="1285884">
                  <a:extLst>
                    <a:ext uri="{9D8B030D-6E8A-4147-A177-3AD203B41FA5}">
                      <a16:colId xmlns:a16="http://schemas.microsoft.com/office/drawing/2014/main" val="20003"/>
                    </a:ext>
                  </a:extLst>
                </a:gridCol>
              </a:tblGrid>
              <a:tr h="492075">
                <a:tc>
                  <a:txBody>
                    <a:bodyPr/>
                    <a:lstStyle/>
                    <a:p>
                      <a:pPr indent="397510" algn="just">
                        <a:spcAft>
                          <a:spcPts val="0"/>
                        </a:spcAft>
                      </a:pPr>
                      <a:r>
                        <a:rPr lang="zh-CN" sz="2000" b="1" kern="100" dirty="0">
                          <a:solidFill>
                            <a:srgbClr val="FF0000"/>
                          </a:solidFill>
                          <a:latin typeface="Times New Roman"/>
                          <a:ea typeface="宋体"/>
                          <a:cs typeface="Times New Roman"/>
                        </a:rPr>
                        <a:t>电影名称</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just">
                        <a:spcAft>
                          <a:spcPts val="0"/>
                        </a:spcAft>
                      </a:pPr>
                      <a:r>
                        <a:rPr lang="zh-CN" sz="2000" b="1" kern="100">
                          <a:solidFill>
                            <a:srgbClr val="FF0000"/>
                          </a:solidFill>
                          <a:latin typeface="Times New Roman"/>
                          <a:ea typeface="宋体"/>
                          <a:cs typeface="Times New Roman"/>
                        </a:rPr>
                        <a:t>打斗镜头</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just">
                        <a:spcAft>
                          <a:spcPts val="0"/>
                        </a:spcAft>
                      </a:pPr>
                      <a:r>
                        <a:rPr lang="zh-CN" sz="2000" b="1" kern="100" dirty="0">
                          <a:solidFill>
                            <a:srgbClr val="FF0000"/>
                          </a:solidFill>
                          <a:latin typeface="Times New Roman"/>
                          <a:ea typeface="宋体"/>
                          <a:cs typeface="Times New Roman"/>
                        </a:rPr>
                        <a:t>接吻镜头</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just">
                        <a:spcAft>
                          <a:spcPts val="0"/>
                        </a:spcAft>
                      </a:pPr>
                      <a:r>
                        <a:rPr lang="zh-CN" sz="2000" b="1" kern="100" dirty="0">
                          <a:solidFill>
                            <a:srgbClr val="FF0000"/>
                          </a:solidFill>
                          <a:latin typeface="Times New Roman"/>
                          <a:ea typeface="宋体"/>
                          <a:cs typeface="Times New Roman"/>
                        </a:rPr>
                        <a:t>电影类型</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365181">
                <a:tc>
                  <a:txBody>
                    <a:bodyPr/>
                    <a:lstStyle/>
                    <a:p>
                      <a:pPr algn="just">
                        <a:spcAft>
                          <a:spcPts val="0"/>
                        </a:spcAft>
                      </a:pPr>
                      <a:r>
                        <a:rPr lang="en-US" sz="2000" b="1" kern="100" dirty="0">
                          <a:solidFill>
                            <a:srgbClr val="FF0000"/>
                          </a:solidFill>
                          <a:latin typeface="Times New Roman"/>
                          <a:ea typeface="宋体"/>
                          <a:cs typeface="Times New Roman"/>
                        </a:rPr>
                        <a:t>California Man </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000" kern="100">
                          <a:solidFill>
                            <a:srgbClr val="FF0000"/>
                          </a:solidFill>
                          <a:latin typeface="Times New Roman"/>
                          <a:ea typeface="宋体"/>
                          <a:cs typeface="Times New Roman"/>
                        </a:rPr>
                        <a:t>3</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000" kern="100">
                          <a:solidFill>
                            <a:srgbClr val="FF0000"/>
                          </a:solidFill>
                          <a:latin typeface="Times New Roman"/>
                          <a:ea typeface="宋体"/>
                          <a:cs typeface="Times New Roman"/>
                        </a:rPr>
                        <a:t>104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solidFill>
                            <a:srgbClr val="FF0000"/>
                          </a:solidFill>
                          <a:latin typeface="Times New Roman"/>
                          <a:ea typeface="宋体"/>
                          <a:cs typeface="Times New Roman"/>
                        </a:rPr>
                        <a:t>爱情片</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7190">
                <a:tc>
                  <a:txBody>
                    <a:bodyPr/>
                    <a:lstStyle/>
                    <a:p>
                      <a:pPr algn="just">
                        <a:spcAft>
                          <a:spcPts val="0"/>
                        </a:spcAft>
                      </a:pPr>
                      <a:r>
                        <a:rPr lang="en-US" sz="2000" b="1" kern="100">
                          <a:solidFill>
                            <a:srgbClr val="FF0000"/>
                          </a:solidFill>
                          <a:latin typeface="Times New Roman"/>
                          <a:ea typeface="宋体"/>
                          <a:cs typeface="Times New Roman"/>
                        </a:rPr>
                        <a:t>He’s Not Really into Dudes</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solidFill>
                            <a:srgbClr val="FF0000"/>
                          </a:solidFill>
                          <a:latin typeface="Times New Roman"/>
                          <a:ea typeface="宋体"/>
                          <a:cs typeface="Times New Roman"/>
                        </a:rPr>
                        <a:t>2</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solidFill>
                            <a:srgbClr val="FF0000"/>
                          </a:solidFill>
                          <a:latin typeface="Times New Roman"/>
                          <a:ea typeface="宋体"/>
                          <a:cs typeface="Times New Roman"/>
                        </a:rPr>
                        <a:t>100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solidFill>
                            <a:srgbClr val="FF0000"/>
                          </a:solidFill>
                          <a:latin typeface="Times New Roman"/>
                          <a:ea typeface="宋体"/>
                          <a:cs typeface="Times New Roman"/>
                        </a:rPr>
                        <a:t>爱情片</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7190">
                <a:tc>
                  <a:txBody>
                    <a:bodyPr/>
                    <a:lstStyle/>
                    <a:p>
                      <a:pPr algn="just">
                        <a:spcAft>
                          <a:spcPts val="0"/>
                        </a:spcAft>
                      </a:pPr>
                      <a:r>
                        <a:rPr lang="en-US" sz="2000" b="1" kern="100" dirty="0">
                          <a:solidFill>
                            <a:srgbClr val="FF0000"/>
                          </a:solidFill>
                          <a:latin typeface="Times New Roman"/>
                          <a:ea typeface="宋体"/>
                          <a:cs typeface="Times New Roman"/>
                        </a:rPr>
                        <a:t>Beautiful Woman</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solidFill>
                            <a:srgbClr val="FF0000"/>
                          </a:solidFill>
                          <a:latin typeface="Times New Roman"/>
                          <a:ea typeface="宋体"/>
                          <a:cs typeface="Times New Roman"/>
                        </a:rPr>
                        <a:t>1</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solidFill>
                            <a:srgbClr val="FF0000"/>
                          </a:solidFill>
                          <a:latin typeface="Times New Roman"/>
                          <a:ea typeface="宋体"/>
                          <a:cs typeface="Times New Roman"/>
                        </a:rPr>
                        <a:t>81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solidFill>
                            <a:srgbClr val="FF0000"/>
                          </a:solidFill>
                          <a:latin typeface="Times New Roman"/>
                          <a:ea typeface="宋体"/>
                          <a:cs typeface="Times New Roman"/>
                        </a:rPr>
                        <a:t>爱情片</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5752">
                <a:tc>
                  <a:txBody>
                    <a:bodyPr/>
                    <a:lstStyle/>
                    <a:p>
                      <a:pPr algn="just">
                        <a:spcAft>
                          <a:spcPts val="0"/>
                        </a:spcAft>
                      </a:pPr>
                      <a:r>
                        <a:rPr lang="en-US" sz="2000" b="1" kern="100" dirty="0">
                          <a:solidFill>
                            <a:srgbClr val="FF0000"/>
                          </a:solidFill>
                          <a:latin typeface="Times New Roman"/>
                          <a:ea typeface="宋体"/>
                          <a:cs typeface="Times New Roman"/>
                        </a:rPr>
                        <a:t>Kevin </a:t>
                      </a:r>
                      <a:r>
                        <a:rPr lang="en-US" sz="2000" b="1" kern="100" dirty="0" err="1">
                          <a:solidFill>
                            <a:srgbClr val="FF0000"/>
                          </a:solidFill>
                          <a:latin typeface="Times New Roman"/>
                          <a:ea typeface="宋体"/>
                          <a:cs typeface="Times New Roman"/>
                        </a:rPr>
                        <a:t>Longblade</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solidFill>
                            <a:srgbClr val="FF0000"/>
                          </a:solidFill>
                          <a:latin typeface="Times New Roman"/>
                          <a:ea typeface="宋体"/>
                          <a:cs typeface="Times New Roman"/>
                        </a:rPr>
                        <a:t>101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solidFill>
                            <a:srgbClr val="FF0000"/>
                          </a:solidFill>
                          <a:latin typeface="Times New Roman"/>
                          <a:ea typeface="宋体"/>
                          <a:cs typeface="Times New Roman"/>
                        </a:rPr>
                        <a:t>10</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solidFill>
                            <a:srgbClr val="FF0000"/>
                          </a:solidFill>
                          <a:latin typeface="Times New Roman"/>
                          <a:ea typeface="宋体"/>
                          <a:cs typeface="Times New Roman"/>
                        </a:rPr>
                        <a:t>动作片</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0668">
                <a:tc>
                  <a:txBody>
                    <a:bodyPr/>
                    <a:lstStyle/>
                    <a:p>
                      <a:pPr algn="just">
                        <a:spcAft>
                          <a:spcPts val="0"/>
                        </a:spcAft>
                      </a:pPr>
                      <a:r>
                        <a:rPr lang="en-US" sz="2000" b="1" kern="100">
                          <a:solidFill>
                            <a:srgbClr val="FF0000"/>
                          </a:solidFill>
                          <a:latin typeface="Times New Roman"/>
                          <a:ea typeface="宋体"/>
                          <a:cs typeface="Times New Roman"/>
                        </a:rPr>
                        <a:t>Robo Slayer 3000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solidFill>
                            <a:srgbClr val="FF0000"/>
                          </a:solidFill>
                          <a:latin typeface="Times New Roman"/>
                          <a:ea typeface="宋体"/>
                          <a:cs typeface="Times New Roman"/>
                        </a:rPr>
                        <a:t>99</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solidFill>
                            <a:srgbClr val="FF0000"/>
                          </a:solidFill>
                          <a:latin typeface="Times New Roman"/>
                          <a:ea typeface="宋体"/>
                          <a:cs typeface="Times New Roman"/>
                        </a:rPr>
                        <a:t>5</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solidFill>
                            <a:srgbClr val="FF0000"/>
                          </a:solidFill>
                          <a:latin typeface="Times New Roman"/>
                          <a:ea typeface="宋体"/>
                          <a:cs typeface="Times New Roman"/>
                        </a:rPr>
                        <a:t>动作片</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0668">
                <a:tc>
                  <a:txBody>
                    <a:bodyPr/>
                    <a:lstStyle/>
                    <a:p>
                      <a:pPr algn="just">
                        <a:spcAft>
                          <a:spcPts val="0"/>
                        </a:spcAft>
                      </a:pPr>
                      <a:r>
                        <a:rPr lang="en-US" sz="2000" b="1" kern="100" dirty="0">
                          <a:solidFill>
                            <a:srgbClr val="FF0000"/>
                          </a:solidFill>
                          <a:latin typeface="Times New Roman"/>
                          <a:ea typeface="宋体"/>
                          <a:cs typeface="Times New Roman"/>
                        </a:rPr>
                        <a:t>Amped II</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solidFill>
                            <a:srgbClr val="FF0000"/>
                          </a:solidFill>
                          <a:latin typeface="Times New Roman"/>
                          <a:ea typeface="宋体"/>
                          <a:cs typeface="Times New Roman"/>
                        </a:rPr>
                        <a:t>98</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solidFill>
                            <a:srgbClr val="FF0000"/>
                          </a:solidFill>
                          <a:latin typeface="Times New Roman"/>
                          <a:ea typeface="宋体"/>
                          <a:cs typeface="Times New Roman"/>
                        </a:rPr>
                        <a:t>2</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solidFill>
                            <a:srgbClr val="FF0000"/>
                          </a:solidFill>
                          <a:latin typeface="Times New Roman"/>
                          <a:ea typeface="宋体"/>
                          <a:cs typeface="Times New Roman"/>
                        </a:rPr>
                        <a:t>动作片</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5"/>
          <p:cNvSpPr txBox="1"/>
          <p:nvPr/>
        </p:nvSpPr>
        <p:spPr>
          <a:xfrm>
            <a:off x="1357290" y="3324060"/>
            <a:ext cx="628654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表</a:t>
            </a:r>
            <a:r>
              <a:rPr lang="en-US" altLang="zh-CN" dirty="0"/>
              <a:t>5</a:t>
            </a:r>
            <a:r>
              <a:rPr lang="en-US" dirty="0"/>
              <a:t>-4 </a:t>
            </a:r>
            <a:r>
              <a:rPr lang="zh-CN" altLang="en-US" dirty="0"/>
              <a:t>已知</a:t>
            </a:r>
            <a:r>
              <a:rPr lang="en-US" dirty="0"/>
              <a:t>6</a:t>
            </a:r>
            <a:r>
              <a:rPr lang="zh-CN" altLang="en-US" dirty="0"/>
              <a:t>部电影的类型及其中出现的亲吻次数和打斗次数</a:t>
            </a:r>
          </a:p>
        </p:txBody>
      </p:sp>
    </p:spTree>
  </p:cSld>
  <p:clrMapOvr>
    <a:masterClrMapping/>
  </p:clrMapOvr>
  <p:transition>
    <p:blinds dir="vert"/>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714356"/>
            <a:ext cx="8153400" cy="4762910"/>
          </a:xfrm>
        </p:spPr>
        <p:txBody>
          <a:bodyPr/>
          <a:lstStyle/>
          <a:p>
            <a:pPr marL="0" indent="0">
              <a:buNone/>
            </a:pPr>
            <a:r>
              <a:rPr lang="zh-CN" altLang="en-US" dirty="0"/>
              <a:t>那么，</a:t>
            </a:r>
            <a:r>
              <a:rPr lang="zh-CN" altLang="en-US" b="1" u="sng" dirty="0"/>
              <a:t>当遇到一部未看过的电影</a:t>
            </a:r>
            <a:r>
              <a:rPr lang="zh-CN" altLang="en-US" dirty="0"/>
              <a:t>（不知道剧情，但知道</a:t>
            </a:r>
            <a:r>
              <a:rPr lang="zh-CN" altLang="en-US" u="sng" dirty="0">
                <a:solidFill>
                  <a:srgbClr val="FF0000"/>
                </a:solidFill>
              </a:rPr>
              <a:t>其中的打斗次数和接吻次数分别为</a:t>
            </a:r>
            <a:r>
              <a:rPr lang="en-US" u="sng" dirty="0">
                <a:solidFill>
                  <a:srgbClr val="FF0000"/>
                </a:solidFill>
              </a:rPr>
              <a:t>18</a:t>
            </a:r>
            <a:r>
              <a:rPr lang="zh-CN" altLang="en-US" u="sng" dirty="0">
                <a:solidFill>
                  <a:srgbClr val="FF0000"/>
                </a:solidFill>
              </a:rPr>
              <a:t>和</a:t>
            </a:r>
            <a:r>
              <a:rPr lang="en-US" u="sng" dirty="0">
                <a:solidFill>
                  <a:srgbClr val="FF0000"/>
                </a:solidFill>
              </a:rPr>
              <a:t>90</a:t>
            </a:r>
            <a:r>
              <a:rPr lang="zh-CN" altLang="en-US" dirty="0"/>
              <a:t>）时，</a:t>
            </a:r>
            <a:r>
              <a:rPr lang="zh-CN" altLang="en-US" b="1" u="sng" dirty="0"/>
              <a:t>如何知道它是爱情片还是动作片？</a:t>
            </a:r>
            <a:r>
              <a:rPr lang="zh-CN" altLang="en-US" dirty="0"/>
              <a:t>我们可以</a:t>
            </a:r>
            <a:r>
              <a:rPr lang="en-US" dirty="0"/>
              <a:t>k-</a:t>
            </a:r>
            <a:r>
              <a:rPr lang="zh-CN" altLang="en-US" dirty="0"/>
              <a:t>近邻算法找出该片的类型，具体方法如下：</a:t>
            </a:r>
          </a:p>
          <a:p>
            <a:r>
              <a:rPr lang="zh-CN" altLang="en-US" dirty="0"/>
              <a:t>首先，</a:t>
            </a:r>
            <a:r>
              <a:rPr lang="zh-CN" altLang="en-US" b="1" u="sng" dirty="0"/>
              <a:t>计算未知电影与样本集中的其他电影之间的欧式距离</a:t>
            </a:r>
            <a:r>
              <a:rPr lang="zh-CN" altLang="en-US" dirty="0"/>
              <a:t>，计算结果如表</a:t>
            </a:r>
            <a:r>
              <a:rPr lang="en-US" dirty="0"/>
              <a:t>4-5</a:t>
            </a:r>
            <a:r>
              <a:rPr lang="zh-CN" altLang="en-US" dirty="0"/>
              <a:t>所示。</a:t>
            </a:r>
            <a:endParaRPr lang="en-US" altLang="zh-CN" dirty="0"/>
          </a:p>
          <a:p>
            <a:pPr marL="0" indent="0">
              <a:buNone/>
            </a:pPr>
            <a:r>
              <a:rPr lang="zh-CN" altLang="en-US" u="sng" dirty="0"/>
              <a:t>例如，未知电影（</a:t>
            </a:r>
            <a:r>
              <a:rPr lang="en-US" u="sng" dirty="0"/>
              <a:t>18</a:t>
            </a:r>
            <a:r>
              <a:rPr lang="zh-CN" altLang="en-US" u="sng" dirty="0"/>
              <a:t>，</a:t>
            </a:r>
            <a:r>
              <a:rPr lang="en-US" u="sng" dirty="0"/>
              <a:t>90</a:t>
            </a:r>
            <a:r>
              <a:rPr lang="zh-CN" altLang="en-US" u="sng" dirty="0"/>
              <a:t>）与电影</a:t>
            </a:r>
            <a:r>
              <a:rPr lang="en-US" u="sng" dirty="0"/>
              <a:t>California Man</a:t>
            </a:r>
            <a:r>
              <a:rPr lang="zh-CN" altLang="en-US" u="sng" dirty="0"/>
              <a:t>（</a:t>
            </a:r>
            <a:r>
              <a:rPr lang="en-US" u="sng" dirty="0"/>
              <a:t>3</a:t>
            </a:r>
            <a:r>
              <a:rPr lang="zh-CN" altLang="en-US" u="sng" dirty="0"/>
              <a:t>，</a:t>
            </a:r>
            <a:r>
              <a:rPr lang="en-US" u="sng" dirty="0"/>
              <a:t>104</a:t>
            </a:r>
            <a:r>
              <a:rPr lang="zh-CN" altLang="en-US" u="sng" dirty="0"/>
              <a:t>）之间的距离的计算公式</a:t>
            </a:r>
            <a:r>
              <a:rPr lang="zh-CN" altLang="en-US" dirty="0"/>
              <a:t>为：</a:t>
            </a:r>
            <a:endParaRPr lang="en-US" altLang="zh-CN" dirty="0">
              <a:solidFill>
                <a:schemeClr val="tx2"/>
              </a:solidFill>
            </a:endParaRPr>
          </a:p>
          <a:p>
            <a:endParaRPr lang="en-US" altLang="zh-CN" dirty="0">
              <a:solidFill>
                <a:schemeClr val="tx2"/>
              </a:solidFill>
            </a:endParaRPr>
          </a:p>
          <a:p>
            <a:pPr>
              <a:buNone/>
            </a:pPr>
            <a:r>
              <a:rPr lang="en-US" altLang="zh-CN" dirty="0">
                <a:solidFill>
                  <a:schemeClr val="tx2"/>
                </a:solidFill>
              </a:rPr>
              <a:t>                                               =                              =              </a:t>
            </a:r>
            <a:r>
              <a:rPr lang="en-US" dirty="0">
                <a:solidFill>
                  <a:schemeClr val="tx2"/>
                </a:solidFill>
              </a:rPr>
              <a:t>=20.5</a:t>
            </a:r>
            <a:endParaRPr lang="en-US" altLang="zh-CN" dirty="0">
              <a:solidFill>
                <a:schemeClr val="tx2"/>
              </a:solidFill>
            </a:endParaRPr>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
        <p:nvSpPr>
          <p:cNvPr id="263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3171" name="Object 3"/>
          <p:cNvGraphicFramePr>
            <a:graphicFrameLocks noChangeAspect="1"/>
          </p:cNvGraphicFramePr>
          <p:nvPr>
            <p:extLst>
              <p:ext uri="{D42A27DB-BD31-4B8C-83A1-F6EECF244321}">
                <p14:modId xmlns:p14="http://schemas.microsoft.com/office/powerpoint/2010/main" val="3907279479"/>
              </p:ext>
            </p:extLst>
          </p:nvPr>
        </p:nvGraphicFramePr>
        <p:xfrm>
          <a:off x="-396552" y="3757820"/>
          <a:ext cx="4675021" cy="998548"/>
        </p:xfrm>
        <a:graphic>
          <a:graphicData uri="http://schemas.openxmlformats.org/presentationml/2006/ole">
            <mc:AlternateContent xmlns:mc="http://schemas.openxmlformats.org/markup-compatibility/2006">
              <mc:Choice xmlns:v="urn:schemas-microsoft-com:vml" Requires="v">
                <p:oleObj spid="_x0000_s27659" name="文档" r:id="rId3" imgW="2778726" imgH="595419" progId="Word.Document.12">
                  <p:embed/>
                </p:oleObj>
              </mc:Choice>
              <mc:Fallback>
                <p:oleObj name="文档" r:id="rId3" imgW="2778726" imgH="595419" progId="Word.Document.12">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552" y="3757820"/>
                        <a:ext cx="4675021" cy="99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3172" name="Object 4"/>
          <p:cNvGraphicFramePr>
            <a:graphicFrameLocks noChangeAspect="1"/>
          </p:cNvGraphicFramePr>
          <p:nvPr>
            <p:extLst>
              <p:ext uri="{D42A27DB-BD31-4B8C-83A1-F6EECF244321}">
                <p14:modId xmlns:p14="http://schemas.microsoft.com/office/powerpoint/2010/main" val="707131800"/>
              </p:ext>
            </p:extLst>
          </p:nvPr>
        </p:nvGraphicFramePr>
        <p:xfrm>
          <a:off x="3552731" y="3899904"/>
          <a:ext cx="2972131" cy="714380"/>
        </p:xfrm>
        <a:graphic>
          <a:graphicData uri="http://schemas.openxmlformats.org/presentationml/2006/ole">
            <mc:AlternateContent xmlns:mc="http://schemas.openxmlformats.org/markup-compatibility/2006">
              <mc:Choice xmlns:v="urn:schemas-microsoft-com:vml" Requires="v">
                <p:oleObj spid="_x0000_s27660" name="文档" r:id="rId5" imgW="1235709" imgH="296990" progId="Word.Document.12">
                  <p:embed/>
                </p:oleObj>
              </mc:Choice>
              <mc:Fallback>
                <p:oleObj name="文档" r:id="rId5" imgW="1235709" imgH="296990" progId="Word.Document.12">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2731" y="3899904"/>
                        <a:ext cx="2972131" cy="71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3173" name="Object 5"/>
          <p:cNvGraphicFramePr>
            <a:graphicFrameLocks noChangeAspect="1"/>
          </p:cNvGraphicFramePr>
          <p:nvPr>
            <p:extLst>
              <p:ext uri="{D42A27DB-BD31-4B8C-83A1-F6EECF244321}">
                <p14:modId xmlns:p14="http://schemas.microsoft.com/office/powerpoint/2010/main" val="1858944879"/>
              </p:ext>
            </p:extLst>
          </p:nvPr>
        </p:nvGraphicFramePr>
        <p:xfrm>
          <a:off x="6192273" y="3844432"/>
          <a:ext cx="1164020" cy="785819"/>
        </p:xfrm>
        <a:graphic>
          <a:graphicData uri="http://schemas.openxmlformats.org/presentationml/2006/ole">
            <mc:AlternateContent xmlns:mc="http://schemas.openxmlformats.org/markup-compatibility/2006">
              <mc:Choice xmlns:v="urn:schemas-microsoft-com:vml" Requires="v">
                <p:oleObj spid="_x0000_s27661" name="文档" r:id="rId7" imgW="440451" imgH="297349" progId="Word.Document.12">
                  <p:embed/>
                </p:oleObj>
              </mc:Choice>
              <mc:Fallback>
                <p:oleObj name="文档" r:id="rId7" imgW="440451" imgH="297349" progId="Word.Document.12">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2273" y="3844432"/>
                        <a:ext cx="1164020" cy="785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Google Brain</a:t>
            </a:r>
            <a:r>
              <a:rPr lang="zh-CN" altLang="en-US" b="1" dirty="0"/>
              <a:t>团队</a:t>
            </a:r>
            <a:r>
              <a:rPr lang="en-US" altLang="zh-CN" b="1" dirty="0"/>
              <a:t>2017</a:t>
            </a:r>
            <a:r>
              <a:rPr lang="zh-CN" altLang="en-US" b="1" dirty="0"/>
              <a:t>成绩单</a:t>
            </a:r>
            <a:endParaRPr lang="zh-CN" altLang="en-US" dirty="0"/>
          </a:p>
        </p:txBody>
      </p:sp>
      <p:sp>
        <p:nvSpPr>
          <p:cNvPr id="3" name="内容占位符 2"/>
          <p:cNvSpPr>
            <a:spLocks noGrp="1"/>
          </p:cNvSpPr>
          <p:nvPr>
            <p:ph idx="1"/>
          </p:nvPr>
        </p:nvSpPr>
        <p:spPr>
          <a:xfrm>
            <a:off x="226485" y="1223491"/>
            <a:ext cx="8153400" cy="4762910"/>
          </a:xfrm>
        </p:spPr>
        <p:txBody>
          <a:bodyPr/>
          <a:lstStyle/>
          <a:p>
            <a:pPr marL="0" indent="0">
              <a:buNone/>
            </a:pPr>
            <a:r>
              <a:rPr lang="zh-CN" altLang="en-US" b="1" dirty="0"/>
              <a:t>二、话语理解与生成技术，词错率降低</a:t>
            </a:r>
            <a:r>
              <a:rPr lang="en-US" altLang="zh-CN" b="1" dirty="0"/>
              <a:t>16%</a:t>
            </a:r>
            <a:r>
              <a:rPr lang="zh-CN" altLang="en-US" b="1" dirty="0"/>
              <a:t>！</a:t>
            </a:r>
            <a:endParaRPr lang="en-US" altLang="zh-CN" b="1" dirty="0"/>
          </a:p>
          <a:p>
            <a:pPr marL="0" indent="0">
              <a:buNone/>
            </a:pPr>
            <a:r>
              <a:rPr lang="zh-CN" altLang="en-US" dirty="0">
                <a:latin typeface="+mn-ea"/>
              </a:rPr>
              <a:t>  </a:t>
            </a:r>
            <a:r>
              <a:rPr lang="zh-CN" altLang="en-US" sz="2000" dirty="0">
                <a:latin typeface="+mn-ea"/>
              </a:rPr>
              <a:t>开发新的技术来提高计算机理解和生成人类语言的能力，包括我们与</a:t>
            </a:r>
            <a:r>
              <a:rPr lang="en-US" altLang="zh-CN" sz="2000" dirty="0">
                <a:latin typeface="+mn-ea"/>
              </a:rPr>
              <a:t>Google speech</a:t>
            </a:r>
            <a:r>
              <a:rPr lang="zh-CN" altLang="en-US" sz="2000" dirty="0">
                <a:latin typeface="+mn-ea"/>
              </a:rPr>
              <a:t>团队合作，对谷歌的端到端语音识别方法进行了一系列改进，</a:t>
            </a:r>
            <a:r>
              <a:rPr lang="zh-CN" altLang="en-US" sz="2000" b="1" dirty="0">
                <a:latin typeface="+mn-ea"/>
              </a:rPr>
              <a:t>将谷歌的语音识别系统的相对词错率降低了</a:t>
            </a:r>
            <a:r>
              <a:rPr lang="en-US" altLang="zh-CN" sz="2000" b="1" dirty="0">
                <a:latin typeface="+mn-ea"/>
              </a:rPr>
              <a:t>16</a:t>
            </a:r>
            <a:r>
              <a:rPr lang="zh-CN" altLang="en-US" sz="2000" b="1" dirty="0">
                <a:latin typeface="+mn-ea"/>
              </a:rPr>
              <a:t>％</a:t>
            </a:r>
            <a:r>
              <a:rPr lang="zh-CN" altLang="en-US" sz="2000" dirty="0">
                <a:latin typeface="+mn-ea"/>
              </a:rPr>
              <a:t>。</a:t>
            </a:r>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564904"/>
            <a:ext cx="1981200" cy="3133725"/>
          </a:xfrm>
          <a:prstGeom prst="rect">
            <a:avLst/>
          </a:prstGeom>
        </p:spPr>
      </p:pic>
      <p:sp>
        <p:nvSpPr>
          <p:cNvPr id="6" name="矩形 5"/>
          <p:cNvSpPr/>
          <p:nvPr/>
        </p:nvSpPr>
        <p:spPr>
          <a:xfrm>
            <a:off x="214674" y="5807122"/>
            <a:ext cx="3421222" cy="646331"/>
          </a:xfrm>
          <a:prstGeom prst="rect">
            <a:avLst/>
          </a:prstGeom>
        </p:spPr>
        <p:txBody>
          <a:bodyPr wrap="square">
            <a:spAutoFit/>
          </a:bodyPr>
          <a:lstStyle/>
          <a:p>
            <a:pPr algn="ctr"/>
            <a:r>
              <a:rPr lang="zh-CN" altLang="en-US" dirty="0">
                <a:solidFill>
                  <a:srgbClr val="3E3E3E"/>
                </a:solidFill>
              </a:rPr>
              <a:t>用于语音识别的</a:t>
            </a:r>
            <a:r>
              <a:rPr lang="en-US" altLang="zh-CN" dirty="0">
                <a:solidFill>
                  <a:srgbClr val="3E3E3E"/>
                </a:solidFill>
              </a:rPr>
              <a:t>Listen-Attend-Spell</a:t>
            </a:r>
            <a:r>
              <a:rPr lang="zh-CN" altLang="en-US" dirty="0">
                <a:solidFill>
                  <a:srgbClr val="3E3E3E"/>
                </a:solidFill>
              </a:rPr>
              <a:t>端到端模型的组件</a:t>
            </a:r>
            <a:endParaRPr lang="zh-CN" altLang="en-US" dirty="0">
              <a:solidFill>
                <a:srgbClr val="3E3E3E"/>
              </a:solidFill>
              <a:effectLst/>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2442" y="2996952"/>
            <a:ext cx="4482952" cy="2528665"/>
          </a:xfrm>
          <a:prstGeom prst="rect">
            <a:avLst/>
          </a:prstGeom>
        </p:spPr>
      </p:pic>
      <p:sp>
        <p:nvSpPr>
          <p:cNvPr id="8" name="矩形 7"/>
          <p:cNvSpPr/>
          <p:nvPr/>
        </p:nvSpPr>
        <p:spPr>
          <a:xfrm>
            <a:off x="3972442" y="5945621"/>
            <a:ext cx="4724435" cy="369332"/>
          </a:xfrm>
          <a:prstGeom prst="rect">
            <a:avLst/>
          </a:prstGeom>
        </p:spPr>
        <p:txBody>
          <a:bodyPr wrap="none">
            <a:spAutoFit/>
          </a:bodyPr>
          <a:lstStyle/>
          <a:p>
            <a:r>
              <a:rPr lang="zh-CN" altLang="en-US" dirty="0"/>
              <a:t>一种新的文本到语音生成方法（</a:t>
            </a:r>
            <a:r>
              <a:rPr lang="en-US" altLang="zh-CN" dirty="0" err="1"/>
              <a:t>Tacotron</a:t>
            </a:r>
            <a:r>
              <a:rPr lang="en-US" altLang="zh-CN" dirty="0"/>
              <a:t> 2</a:t>
            </a:r>
            <a:r>
              <a:rPr lang="zh-CN" altLang="en-US" dirty="0"/>
              <a:t>）</a:t>
            </a:r>
          </a:p>
        </p:txBody>
      </p:sp>
      <p:pic>
        <p:nvPicPr>
          <p:cNvPr id="9" name="图片 8"/>
          <p:cNvPicPr>
            <a:picLocks noChangeAspect="1"/>
          </p:cNvPicPr>
          <p:nvPr/>
        </p:nvPicPr>
        <p:blipFill>
          <a:blip r:embed="rId4"/>
          <a:stretch>
            <a:fillRect/>
          </a:stretch>
        </p:blipFill>
        <p:spPr>
          <a:xfrm>
            <a:off x="0" y="1690209"/>
            <a:ext cx="9059783" cy="4763244"/>
          </a:xfrm>
          <a:prstGeom prst="rect">
            <a:avLst/>
          </a:prstGeom>
        </p:spPr>
      </p:pic>
    </p:spTree>
    <p:extLst>
      <p:ext uri="{BB962C8B-B14F-4D97-AF65-F5344CB8AC3E}">
        <p14:creationId xmlns:p14="http://schemas.microsoft.com/office/powerpoint/2010/main" val="12276020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graphicFrame>
        <p:nvGraphicFramePr>
          <p:cNvPr id="262145" name="Object 1"/>
          <p:cNvGraphicFramePr>
            <a:graphicFrameLocks noChangeAspect="1"/>
          </p:cNvGraphicFramePr>
          <p:nvPr>
            <p:extLst>
              <p:ext uri="{D42A27DB-BD31-4B8C-83A1-F6EECF244321}">
                <p14:modId xmlns:p14="http://schemas.microsoft.com/office/powerpoint/2010/main" val="4218428408"/>
              </p:ext>
            </p:extLst>
          </p:nvPr>
        </p:nvGraphicFramePr>
        <p:xfrm>
          <a:off x="-7735" y="1772816"/>
          <a:ext cx="9180513" cy="4964113"/>
        </p:xfrm>
        <a:graphic>
          <a:graphicData uri="http://schemas.openxmlformats.org/presentationml/2006/ole">
            <mc:AlternateContent xmlns:mc="http://schemas.openxmlformats.org/markup-compatibility/2006">
              <mc:Choice xmlns:v="urn:schemas-microsoft-com:vml" Requires="v">
                <p:oleObj spid="_x0000_s28677" name="文档" r:id="rId3" imgW="9351788" imgH="4973976" progId="Word.Document.12">
                  <p:embed/>
                </p:oleObj>
              </mc:Choice>
              <mc:Fallback>
                <p:oleObj name="文档" r:id="rId3" imgW="9351788" imgH="4973976" progId="Word.Document.12">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5" y="1772816"/>
                        <a:ext cx="9180513"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2571736" y="928670"/>
            <a:ext cx="364333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表</a:t>
            </a:r>
            <a:r>
              <a:rPr lang="en-US" altLang="zh-CN" dirty="0"/>
              <a:t>5</a:t>
            </a:r>
            <a:r>
              <a:rPr lang="en-US" dirty="0"/>
              <a:t>-5 </a:t>
            </a:r>
            <a:r>
              <a:rPr lang="zh-CN" altLang="en-US" dirty="0"/>
              <a:t>已知电影与未知电影的距离</a:t>
            </a:r>
          </a:p>
        </p:txBody>
      </p:sp>
      <p:sp>
        <p:nvSpPr>
          <p:cNvPr id="2" name="矩形 1"/>
          <p:cNvSpPr/>
          <p:nvPr/>
        </p:nvSpPr>
        <p:spPr>
          <a:xfrm>
            <a:off x="7020272" y="1267264"/>
            <a:ext cx="575799" cy="369332"/>
          </a:xfrm>
          <a:prstGeom prst="rect">
            <a:avLst/>
          </a:prstGeom>
          <a:noFill/>
          <a:ln>
            <a:solidFill>
              <a:srgbClr val="FF0000"/>
            </a:solidFill>
          </a:ln>
        </p:spPr>
        <p:txBody>
          <a:bodyPr wrap="none">
            <a:spAutoFit/>
          </a:bodyPr>
          <a:lstStyle/>
          <a:p>
            <a:r>
              <a:rPr lang="en-US" altLang="zh-CN" b="1" dirty="0"/>
              <a:t>k=4</a:t>
            </a:r>
            <a:endParaRPr lang="zh-CN" altLang="en-US" b="1" dirty="0"/>
          </a:p>
        </p:txBody>
      </p:sp>
      <p:sp>
        <p:nvSpPr>
          <p:cNvPr id="3" name="矩形 2"/>
          <p:cNvSpPr/>
          <p:nvPr/>
        </p:nvSpPr>
        <p:spPr>
          <a:xfrm>
            <a:off x="7011637" y="2458546"/>
            <a:ext cx="440683" cy="584775"/>
          </a:xfrm>
          <a:prstGeom prst="rect">
            <a:avLst/>
          </a:prstGeom>
        </p:spPr>
        <p:txBody>
          <a:bodyPr wrap="square">
            <a:spAutoFit/>
          </a:bodyPr>
          <a:lstStyle/>
          <a:p>
            <a:r>
              <a:rPr lang="en-US" altLang="zh-CN" sz="3200" dirty="0">
                <a:sym typeface="Wingdings" panose="05000000000000000000" pitchFamily="2" charset="2"/>
              </a:rPr>
              <a:t></a:t>
            </a:r>
            <a:endParaRPr lang="zh-CN" altLang="en-US" sz="3200" dirty="0"/>
          </a:p>
        </p:txBody>
      </p:sp>
      <p:sp>
        <p:nvSpPr>
          <p:cNvPr id="7" name="矩形 6"/>
          <p:cNvSpPr/>
          <p:nvPr/>
        </p:nvSpPr>
        <p:spPr>
          <a:xfrm>
            <a:off x="7011636" y="3079135"/>
            <a:ext cx="440683" cy="584775"/>
          </a:xfrm>
          <a:prstGeom prst="rect">
            <a:avLst/>
          </a:prstGeom>
        </p:spPr>
        <p:txBody>
          <a:bodyPr wrap="square">
            <a:spAutoFit/>
          </a:bodyPr>
          <a:lstStyle/>
          <a:p>
            <a:r>
              <a:rPr lang="en-US" altLang="zh-CN" sz="3200" dirty="0">
                <a:sym typeface="Wingdings" panose="05000000000000000000" pitchFamily="2" charset="2"/>
              </a:rPr>
              <a:t></a:t>
            </a:r>
            <a:endParaRPr lang="zh-CN" altLang="en-US" sz="3200" dirty="0"/>
          </a:p>
        </p:txBody>
      </p:sp>
      <p:sp>
        <p:nvSpPr>
          <p:cNvPr id="8" name="矩形 7"/>
          <p:cNvSpPr/>
          <p:nvPr/>
        </p:nvSpPr>
        <p:spPr>
          <a:xfrm>
            <a:off x="7020272" y="3702668"/>
            <a:ext cx="440683" cy="584775"/>
          </a:xfrm>
          <a:prstGeom prst="rect">
            <a:avLst/>
          </a:prstGeom>
        </p:spPr>
        <p:txBody>
          <a:bodyPr wrap="square">
            <a:spAutoFit/>
          </a:bodyPr>
          <a:lstStyle/>
          <a:p>
            <a:r>
              <a:rPr lang="en-US" altLang="zh-CN" sz="3200" dirty="0">
                <a:sym typeface="Wingdings" panose="05000000000000000000" pitchFamily="2" charset="2"/>
              </a:rPr>
              <a:t></a:t>
            </a:r>
            <a:endParaRPr lang="zh-CN" altLang="en-US" sz="3200" dirty="0"/>
          </a:p>
        </p:txBody>
      </p:sp>
      <p:sp>
        <p:nvSpPr>
          <p:cNvPr id="9" name="矩形 8"/>
          <p:cNvSpPr/>
          <p:nvPr/>
        </p:nvSpPr>
        <p:spPr>
          <a:xfrm>
            <a:off x="7020272" y="4323257"/>
            <a:ext cx="440683" cy="584775"/>
          </a:xfrm>
          <a:prstGeom prst="rect">
            <a:avLst/>
          </a:prstGeom>
        </p:spPr>
        <p:txBody>
          <a:bodyPr wrap="square">
            <a:spAutoFit/>
          </a:bodyPr>
          <a:lstStyle/>
          <a:p>
            <a:r>
              <a:rPr lang="en-US" altLang="zh-CN" sz="3200" dirty="0">
                <a:sym typeface="Wingdings" panose="05000000000000000000" pitchFamily="2" charset="2"/>
              </a:rPr>
              <a:t></a:t>
            </a:r>
            <a:endParaRPr lang="zh-CN" altLang="en-US" sz="3200" dirty="0"/>
          </a:p>
        </p:txBody>
      </p:sp>
    </p:spTree>
  </p:cSld>
  <p:clrMapOvr>
    <a:masterClrMapping/>
  </p:clrMapOvr>
  <p:transition>
    <p:blinds dir="vert"/>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928670"/>
            <a:ext cx="7962928" cy="4762910"/>
          </a:xfrm>
        </p:spPr>
        <p:txBody>
          <a:bodyPr/>
          <a:lstStyle/>
          <a:p>
            <a:pPr lvl="0"/>
            <a:r>
              <a:rPr lang="zh-CN" altLang="en-US" dirty="0"/>
              <a:t>其次，</a:t>
            </a:r>
            <a:r>
              <a:rPr lang="zh-CN" altLang="en-US" u="sng" dirty="0"/>
              <a:t>按照距离</a:t>
            </a:r>
            <a:r>
              <a:rPr lang="zh-CN" altLang="en-US" b="1" u="sng" dirty="0">
                <a:solidFill>
                  <a:srgbClr val="FF0000"/>
                </a:solidFill>
              </a:rPr>
              <a:t>递增</a:t>
            </a:r>
            <a:r>
              <a:rPr lang="zh-CN" altLang="en-US" b="1" u="sng" dirty="0"/>
              <a:t>排序</a:t>
            </a:r>
            <a:r>
              <a:rPr lang="zh-CN" altLang="en-US" u="sng" dirty="0"/>
              <a:t>，并找到</a:t>
            </a:r>
            <a:r>
              <a:rPr lang="en-US" b="1" u="sng" dirty="0">
                <a:solidFill>
                  <a:srgbClr val="FF0000"/>
                </a:solidFill>
              </a:rPr>
              <a:t>k</a:t>
            </a:r>
            <a:r>
              <a:rPr lang="zh-CN" altLang="en-US" b="1" u="sng" dirty="0"/>
              <a:t>个距离最近的电影</a:t>
            </a:r>
            <a:r>
              <a:rPr lang="zh-CN" altLang="en-US" dirty="0"/>
              <a:t>。例如，</a:t>
            </a:r>
            <a:r>
              <a:rPr lang="en-US" dirty="0"/>
              <a:t>k=4</a:t>
            </a:r>
            <a:r>
              <a:rPr lang="zh-CN" altLang="en-US" dirty="0"/>
              <a:t>，则最靠近的电影依次是</a:t>
            </a:r>
            <a:r>
              <a:rPr lang="en-US" dirty="0"/>
              <a:t>He’s Not Really into Dudes</a:t>
            </a:r>
            <a:r>
              <a:rPr lang="zh-CN" altLang="en-US" dirty="0"/>
              <a:t>、</a:t>
            </a:r>
            <a:r>
              <a:rPr lang="en-US" dirty="0"/>
              <a:t> Beautiful Woman</a:t>
            </a:r>
            <a:r>
              <a:rPr lang="zh-CN" altLang="en-US" dirty="0"/>
              <a:t>、</a:t>
            </a:r>
            <a:r>
              <a:rPr lang="en-US" dirty="0"/>
              <a:t>California Man</a:t>
            </a:r>
            <a:r>
              <a:rPr lang="zh-CN" altLang="en-US" dirty="0"/>
              <a:t>和</a:t>
            </a:r>
            <a:r>
              <a:rPr lang="en-US" dirty="0"/>
              <a:t>Kevin </a:t>
            </a:r>
            <a:r>
              <a:rPr lang="en-US" dirty="0" err="1"/>
              <a:t>Longblade</a:t>
            </a:r>
            <a:r>
              <a:rPr lang="zh-CN" altLang="en-US" dirty="0"/>
              <a:t>。</a:t>
            </a:r>
            <a:endParaRPr lang="en-US" altLang="zh-CN" dirty="0"/>
          </a:p>
          <a:p>
            <a:pPr lvl="0"/>
            <a:endParaRPr lang="zh-CN" altLang="en-US" dirty="0"/>
          </a:p>
          <a:p>
            <a:pPr lvl="0"/>
            <a:r>
              <a:rPr lang="zh-CN" altLang="en-US" dirty="0"/>
              <a:t>接着，按照</a:t>
            </a:r>
            <a:r>
              <a:rPr lang="en-US" dirty="0"/>
              <a:t>k-</a:t>
            </a:r>
            <a:r>
              <a:rPr lang="zh-CN" altLang="en-US" dirty="0"/>
              <a:t>近邻算法，确定未知电影的类型。因为这</a:t>
            </a:r>
            <a:r>
              <a:rPr lang="zh-CN" altLang="en-US" u="sng" dirty="0"/>
              <a:t>四部电影中</a:t>
            </a:r>
            <a:r>
              <a:rPr lang="zh-CN" altLang="en-US" b="1" u="sng" dirty="0"/>
              <a:t>出现最多的分类标签为爱情片（</a:t>
            </a:r>
            <a:r>
              <a:rPr lang="en-US" b="1" u="sng" dirty="0"/>
              <a:t>3</a:t>
            </a:r>
            <a:r>
              <a:rPr lang="zh-CN" altLang="en-US" b="1" u="sng" dirty="0"/>
              <a:t>次），</a:t>
            </a:r>
            <a:r>
              <a:rPr lang="zh-CN" altLang="en-US" dirty="0"/>
              <a:t>所以，我们可以</a:t>
            </a:r>
            <a:r>
              <a:rPr lang="zh-CN" altLang="en-US" u="sng" dirty="0"/>
              <a:t>推断未知电影也是爱情片</a:t>
            </a:r>
            <a:r>
              <a:rPr lang="zh-CN" altLang="en-US" dirty="0"/>
              <a:t>。</a:t>
            </a:r>
            <a:endParaRPr lang="en-US" altLang="zh-CN" dirty="0"/>
          </a:p>
          <a:p>
            <a:pPr lvl="0"/>
            <a:endParaRPr lang="zh-CN" altLang="en-US" dirty="0"/>
          </a:p>
          <a:p>
            <a:pPr lvl="0"/>
            <a:r>
              <a:rPr lang="zh-CN" altLang="en-US" dirty="0"/>
              <a:t>最后，给出</a:t>
            </a:r>
            <a:r>
              <a:rPr lang="zh-CN" altLang="en-US" b="1" u="sng" dirty="0"/>
              <a:t>未知电影的类型</a:t>
            </a:r>
            <a:r>
              <a:rPr lang="en-US" b="1" u="sng" dirty="0"/>
              <a:t>——</a:t>
            </a:r>
            <a:r>
              <a:rPr lang="zh-CN" altLang="en-US" b="1" u="sng" dirty="0"/>
              <a:t>爱情片</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Tree>
  </p:cSld>
  <p:clrMapOvr>
    <a:masterClrMapping/>
  </p:clrMapOvr>
  <p:transition>
    <p:blinds dir="vert"/>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kNN</a:t>
            </a:r>
            <a:r>
              <a:rPr lang="zh-CN" altLang="en-US" dirty="0"/>
              <a:t>用于</a:t>
            </a:r>
            <a:r>
              <a:rPr lang="zh-CN" altLang="en-US" b="1" dirty="0"/>
              <a:t>预测</a:t>
            </a:r>
            <a:r>
              <a:rPr lang="zh-CN" altLang="en-US" dirty="0"/>
              <a:t>实例</a:t>
            </a:r>
          </a:p>
        </p:txBody>
      </p:sp>
      <p:sp>
        <p:nvSpPr>
          <p:cNvPr id="3" name="内容占位符 2"/>
          <p:cNvSpPr>
            <a:spLocks noGrp="1"/>
          </p:cNvSpPr>
          <p:nvPr>
            <p:ph idx="1"/>
          </p:nvPr>
        </p:nvSpPr>
        <p:spPr>
          <a:xfrm>
            <a:off x="609600" y="1500175"/>
            <a:ext cx="7746302" cy="920713"/>
          </a:xfrm>
        </p:spPr>
        <p:txBody>
          <a:bodyPr/>
          <a:lstStyle/>
          <a:p>
            <a:r>
              <a:rPr lang="zh-CN" altLang="en-US" dirty="0"/>
              <a:t>假设我们有下面一组数据，</a:t>
            </a:r>
            <a:r>
              <a:rPr lang="zh-CN" altLang="en-US" u="sng" dirty="0"/>
              <a:t>假设</a:t>
            </a:r>
            <a:r>
              <a:rPr lang="en-US" altLang="zh-CN" u="sng" dirty="0"/>
              <a:t>X</a:t>
            </a:r>
            <a:r>
              <a:rPr lang="zh-CN" altLang="en-US" u="sng" dirty="0"/>
              <a:t>是流逝的秒数，</a:t>
            </a:r>
            <a:r>
              <a:rPr lang="en-US" altLang="zh-CN" u="sng" dirty="0"/>
              <a:t>Y</a:t>
            </a:r>
            <a:r>
              <a:rPr lang="zh-CN" altLang="en-US" u="sng" dirty="0"/>
              <a:t>值是随时间变换的一个数值</a:t>
            </a:r>
            <a:r>
              <a:rPr lang="zh-CN" altLang="en-US" dirty="0"/>
              <a:t>（你可以想像是股票值）</a:t>
            </a:r>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348880"/>
            <a:ext cx="3096344" cy="3031499"/>
          </a:xfrm>
          <a:prstGeom prst="rect">
            <a:avLst/>
          </a:prstGeom>
        </p:spPr>
      </p:pic>
      <p:sp>
        <p:nvSpPr>
          <p:cNvPr id="6" name="矩形 5"/>
          <p:cNvSpPr/>
          <p:nvPr/>
        </p:nvSpPr>
        <p:spPr>
          <a:xfrm>
            <a:off x="1475656" y="5589240"/>
            <a:ext cx="7272808" cy="1015663"/>
          </a:xfrm>
          <a:prstGeom prst="rect">
            <a:avLst/>
          </a:prstGeom>
        </p:spPr>
        <p:txBody>
          <a:bodyPr wrap="square">
            <a:spAutoFit/>
          </a:bodyPr>
          <a:lstStyle/>
          <a:p>
            <a:r>
              <a:rPr lang="en-US" altLang="zh-CN" sz="2000" b="1" dirty="0"/>
              <a:t>Question: </a:t>
            </a:r>
            <a:r>
              <a:rPr lang="zh-CN" altLang="en-US" sz="2000" b="1" dirty="0"/>
              <a:t>当时间是</a:t>
            </a:r>
            <a:r>
              <a:rPr lang="en-US" altLang="zh-CN" sz="2000" b="1" dirty="0"/>
              <a:t>6.5</a:t>
            </a:r>
            <a:r>
              <a:rPr lang="zh-CN" altLang="en-US" sz="2000" b="1" dirty="0"/>
              <a:t>秒的时候，</a:t>
            </a:r>
            <a:r>
              <a:rPr lang="en-US" altLang="zh-CN" sz="2000" b="1" dirty="0"/>
              <a:t>Y</a:t>
            </a:r>
            <a:r>
              <a:rPr lang="zh-CN" altLang="en-US" sz="2000" b="1" dirty="0"/>
              <a:t>值会是多少？</a:t>
            </a:r>
            <a:endParaRPr lang="en-US" altLang="zh-CN" sz="2000" b="1" dirty="0"/>
          </a:p>
          <a:p>
            <a:endParaRPr lang="en-US" altLang="zh-CN" sz="2000" dirty="0"/>
          </a:p>
          <a:p>
            <a:r>
              <a:rPr lang="zh-CN" altLang="en-US" sz="2000" dirty="0">
                <a:solidFill>
                  <a:srgbClr val="FF0000"/>
                </a:solidFill>
              </a:rPr>
              <a:t>可以用</a:t>
            </a:r>
            <a:r>
              <a:rPr lang="en-US" altLang="zh-CN" sz="2000" dirty="0">
                <a:solidFill>
                  <a:srgbClr val="FF0000"/>
                </a:solidFill>
              </a:rPr>
              <a:t>KNN</a:t>
            </a:r>
            <a:r>
              <a:rPr lang="zh-CN" altLang="en-US" sz="2000" dirty="0">
                <a:solidFill>
                  <a:srgbClr val="FF0000"/>
                </a:solidFill>
              </a:rPr>
              <a:t>算法来预测之。（找靠近的点对应的值作为预测值）</a:t>
            </a:r>
          </a:p>
        </p:txBody>
      </p:sp>
    </p:spTree>
    <p:extLst>
      <p:ext uri="{BB962C8B-B14F-4D97-AF65-F5344CB8AC3E}">
        <p14:creationId xmlns:p14="http://schemas.microsoft.com/office/powerpoint/2010/main" val="848697651"/>
      </p:ext>
    </p:extLst>
  </p:cSld>
  <p:clrMapOvr>
    <a:masterClrMapping/>
  </p:clrMapOvr>
  <p:transition>
    <p:blinds dir="vert"/>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假设</a:t>
            </a:r>
            <a:r>
              <a:rPr lang="en-US" altLang="zh-CN" dirty="0">
                <a:solidFill>
                  <a:srgbClr val="FF0000"/>
                </a:solidFill>
              </a:rPr>
              <a:t>K=2</a:t>
            </a:r>
            <a:r>
              <a:rPr lang="zh-CN" altLang="en-US" dirty="0"/>
              <a:t>，于是我们可以计算所有</a:t>
            </a:r>
            <a:r>
              <a:rPr lang="en-US" altLang="zh-CN" dirty="0"/>
              <a:t>X</a:t>
            </a:r>
            <a:r>
              <a:rPr lang="zh-CN" altLang="en-US" dirty="0"/>
              <a:t>点到</a:t>
            </a:r>
            <a:r>
              <a:rPr lang="en-US" altLang="zh-CN" dirty="0"/>
              <a:t>6.5</a:t>
            </a:r>
            <a:r>
              <a:rPr lang="zh-CN" altLang="en-US" dirty="0"/>
              <a:t>的距离。</a:t>
            </a:r>
            <a:endParaRPr lang="en-US" altLang="zh-CN" dirty="0"/>
          </a:p>
          <a:p>
            <a:r>
              <a:rPr lang="zh-CN" altLang="en-US" dirty="0"/>
              <a:t>如：</a:t>
            </a:r>
            <a:r>
              <a:rPr lang="en-US" altLang="zh-CN" dirty="0">
                <a:solidFill>
                  <a:srgbClr val="FF0000"/>
                </a:solidFill>
              </a:rPr>
              <a:t>X=5.1</a:t>
            </a:r>
            <a:r>
              <a:rPr lang="zh-CN" altLang="en-US" dirty="0">
                <a:solidFill>
                  <a:srgbClr val="FF0000"/>
                </a:solidFill>
              </a:rPr>
              <a:t>，距离是 </a:t>
            </a:r>
            <a:r>
              <a:rPr lang="en-US" altLang="zh-CN" dirty="0">
                <a:solidFill>
                  <a:srgbClr val="FF0000"/>
                </a:solidFill>
              </a:rPr>
              <a:t>| 6.5 – 5.1 | = 1.4</a:t>
            </a:r>
            <a:r>
              <a:rPr lang="zh-CN" altLang="en-US" dirty="0"/>
              <a:t>， </a:t>
            </a:r>
            <a:endParaRPr lang="en-US" altLang="zh-CN" dirty="0"/>
          </a:p>
          <a:p>
            <a:pPr marL="0" indent="0">
              <a:buNone/>
            </a:pPr>
            <a:r>
              <a:rPr lang="en-US" altLang="zh-CN" dirty="0"/>
              <a:t>           </a:t>
            </a:r>
            <a:r>
              <a:rPr lang="en-US" altLang="zh-CN" dirty="0">
                <a:solidFill>
                  <a:srgbClr val="FF0000"/>
                </a:solidFill>
              </a:rPr>
              <a:t>X = 1.2 </a:t>
            </a:r>
            <a:r>
              <a:rPr lang="zh-CN" altLang="en-US" dirty="0">
                <a:solidFill>
                  <a:srgbClr val="FF0000"/>
                </a:solidFill>
              </a:rPr>
              <a:t>那么距离是 </a:t>
            </a:r>
            <a:r>
              <a:rPr lang="en-US" altLang="zh-CN" dirty="0">
                <a:solidFill>
                  <a:srgbClr val="FF0000"/>
                </a:solidFill>
              </a:rPr>
              <a:t>| 6.5 – 1.2 | = 5.3 </a:t>
            </a:r>
            <a:r>
              <a:rPr lang="zh-CN" altLang="en-US" dirty="0"/>
              <a:t>。</a:t>
            </a:r>
            <a:endParaRPr lang="en-US" altLang="zh-CN" dirty="0"/>
          </a:p>
          <a:p>
            <a:pPr marL="0" indent="0">
              <a:buNone/>
            </a:pPr>
            <a:r>
              <a:rPr lang="zh-CN" altLang="en-US" dirty="0"/>
              <a:t>于是我们得到下面的表：</a:t>
            </a:r>
          </a:p>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954" y="3284984"/>
            <a:ext cx="4867741" cy="1872208"/>
          </a:xfrm>
          <a:prstGeom prst="rect">
            <a:avLst/>
          </a:prstGeom>
        </p:spPr>
      </p:pic>
      <p:sp>
        <p:nvSpPr>
          <p:cNvPr id="7" name="矩形 6"/>
          <p:cNvSpPr/>
          <p:nvPr/>
        </p:nvSpPr>
        <p:spPr>
          <a:xfrm>
            <a:off x="683568" y="5517232"/>
            <a:ext cx="7560840" cy="1015663"/>
          </a:xfrm>
          <a:prstGeom prst="rect">
            <a:avLst/>
          </a:prstGeom>
        </p:spPr>
        <p:txBody>
          <a:bodyPr wrap="square">
            <a:spAutoFit/>
          </a:bodyPr>
          <a:lstStyle/>
          <a:p>
            <a:r>
              <a:rPr lang="zh-CN" altLang="en-US" sz="2000" dirty="0"/>
              <a:t>注意，上图中因为</a:t>
            </a:r>
            <a:r>
              <a:rPr lang="en-US" altLang="zh-CN" sz="2000" dirty="0"/>
              <a:t>K=2</a:t>
            </a:r>
            <a:r>
              <a:rPr lang="zh-CN" altLang="en-US" sz="2000" dirty="0"/>
              <a:t>，所以得到</a:t>
            </a:r>
            <a:r>
              <a:rPr lang="en-US" altLang="zh-CN" sz="2000" dirty="0"/>
              <a:t>X=4 </a:t>
            </a:r>
            <a:r>
              <a:rPr lang="zh-CN" altLang="en-US" sz="2000" dirty="0"/>
              <a:t>和 </a:t>
            </a:r>
            <a:r>
              <a:rPr lang="en-US" altLang="zh-CN" sz="2000" dirty="0"/>
              <a:t>X =5.1</a:t>
            </a:r>
            <a:r>
              <a:rPr lang="zh-CN" altLang="en-US" sz="2000" dirty="0"/>
              <a:t>的点最近，得到的</a:t>
            </a:r>
            <a:r>
              <a:rPr lang="en-US" altLang="zh-CN" sz="2000" dirty="0"/>
              <a:t>Y</a:t>
            </a:r>
            <a:r>
              <a:rPr lang="zh-CN" altLang="en-US" sz="2000" dirty="0"/>
              <a:t>的值分别为</a:t>
            </a:r>
            <a:r>
              <a:rPr lang="en-US" altLang="zh-CN" sz="2000" dirty="0"/>
              <a:t>27</a:t>
            </a:r>
            <a:r>
              <a:rPr lang="zh-CN" altLang="en-US" sz="2000" dirty="0"/>
              <a:t>和</a:t>
            </a:r>
            <a:r>
              <a:rPr lang="en-US" altLang="zh-CN" sz="2000" dirty="0"/>
              <a:t>8</a:t>
            </a:r>
            <a:r>
              <a:rPr lang="zh-CN" altLang="en-US" sz="2000" dirty="0"/>
              <a:t>，在这种情况下，我们</a:t>
            </a:r>
            <a:r>
              <a:rPr lang="zh-CN" altLang="en-US" sz="2000" b="1" u="sng" dirty="0"/>
              <a:t>可以简单的使用平均值</a:t>
            </a:r>
            <a:r>
              <a:rPr lang="zh-CN" altLang="en-US" sz="2000" dirty="0"/>
              <a:t>来计算：</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6158313"/>
            <a:ext cx="986308" cy="464812"/>
          </a:xfrm>
          <a:prstGeom prst="rect">
            <a:avLst/>
          </a:prstGeom>
        </p:spPr>
      </p:pic>
      <p:sp>
        <p:nvSpPr>
          <p:cNvPr id="5" name="矩形 4"/>
          <p:cNvSpPr/>
          <p:nvPr/>
        </p:nvSpPr>
        <p:spPr>
          <a:xfrm>
            <a:off x="2134954" y="4653136"/>
            <a:ext cx="538937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12026" y="4746501"/>
            <a:ext cx="1381338" cy="369332"/>
          </a:xfrm>
          <a:prstGeom prst="rect">
            <a:avLst/>
          </a:prstGeom>
          <a:noFill/>
        </p:spPr>
        <p:txBody>
          <a:bodyPr wrap="square" rtlCol="0">
            <a:spAutoFit/>
          </a:bodyPr>
          <a:lstStyle/>
          <a:p>
            <a:r>
              <a:rPr lang="zh-CN" altLang="en-US" dirty="0"/>
              <a:t>最近的</a:t>
            </a:r>
            <a:r>
              <a:rPr lang="en-US" altLang="zh-CN" dirty="0"/>
              <a:t>2</a:t>
            </a:r>
            <a:r>
              <a:rPr lang="zh-CN" altLang="en-US" dirty="0"/>
              <a:t>个</a:t>
            </a:r>
          </a:p>
        </p:txBody>
      </p:sp>
    </p:spTree>
    <p:extLst>
      <p:ext uri="{BB962C8B-B14F-4D97-AF65-F5344CB8AC3E}">
        <p14:creationId xmlns:p14="http://schemas.microsoft.com/office/powerpoint/2010/main" val="2048430270"/>
      </p:ext>
    </p:extLst>
  </p:cSld>
  <p:clrMapOvr>
    <a:masterClrMapping/>
  </p:clrMapOvr>
  <p:transition>
    <p:blinds dir="vert"/>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9362" y="117325"/>
            <a:ext cx="8540750" cy="821913"/>
          </a:xfrm>
        </p:spPr>
        <p:txBody>
          <a:bodyPr/>
          <a:lstStyle/>
          <a:p>
            <a:endParaRPr lang="zh-CN" altLang="en-US" dirty="0"/>
          </a:p>
        </p:txBody>
      </p:sp>
      <p:sp>
        <p:nvSpPr>
          <p:cNvPr id="3" name="内容占位符 2"/>
          <p:cNvSpPr>
            <a:spLocks noGrp="1"/>
          </p:cNvSpPr>
          <p:nvPr>
            <p:ph idx="1"/>
          </p:nvPr>
        </p:nvSpPr>
        <p:spPr>
          <a:xfrm>
            <a:off x="467544" y="939238"/>
            <a:ext cx="6786409" cy="486422"/>
          </a:xfrm>
        </p:spPr>
        <p:txBody>
          <a:bodyPr/>
          <a:lstStyle/>
          <a:p>
            <a:r>
              <a:rPr lang="zh-CN" altLang="en-US" dirty="0"/>
              <a:t>最终预测的数值为：</a:t>
            </a:r>
            <a:r>
              <a:rPr lang="en-US" altLang="zh-CN" dirty="0"/>
              <a:t>17.5</a:t>
            </a:r>
          </a:p>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416351"/>
            <a:ext cx="4851428" cy="3680810"/>
          </a:xfrm>
          <a:prstGeom prst="rect">
            <a:avLst/>
          </a:prstGeom>
        </p:spPr>
      </p:pic>
      <p:sp>
        <p:nvSpPr>
          <p:cNvPr id="6" name="矩形 5"/>
          <p:cNvSpPr/>
          <p:nvPr/>
        </p:nvSpPr>
        <p:spPr>
          <a:xfrm>
            <a:off x="665824" y="5301208"/>
            <a:ext cx="8164201" cy="1231106"/>
          </a:xfrm>
          <a:prstGeom prst="rect">
            <a:avLst/>
          </a:prstGeom>
          <a:ln>
            <a:solidFill>
              <a:srgbClr val="FF0000"/>
            </a:solidFill>
          </a:ln>
        </p:spPr>
        <p:txBody>
          <a:bodyPr wrap="square">
            <a:spAutoFit/>
          </a:bodyPr>
          <a:lstStyle/>
          <a:p>
            <a:r>
              <a:rPr lang="zh-CN" altLang="en-US" sz="2000" b="1" dirty="0">
                <a:solidFill>
                  <a:srgbClr val="FF0000"/>
                </a:solidFill>
              </a:rPr>
              <a:t>小总结</a:t>
            </a:r>
            <a:r>
              <a:rPr lang="zh-CN" altLang="en-US" dirty="0"/>
              <a:t>：</a:t>
            </a:r>
            <a:r>
              <a:rPr lang="en-US" altLang="zh-CN" dirty="0"/>
              <a:t>1</a:t>
            </a:r>
            <a:r>
              <a:rPr lang="zh-CN" altLang="en-US" dirty="0"/>
              <a:t>）</a:t>
            </a:r>
            <a:r>
              <a:rPr lang="zh-CN" altLang="en-US" b="1" u="sng" dirty="0"/>
              <a:t>机器学习，</a:t>
            </a:r>
            <a:r>
              <a:rPr lang="zh-CN" altLang="en-US" b="1" u="sng" dirty="0">
                <a:solidFill>
                  <a:srgbClr val="FF0000"/>
                </a:solidFill>
              </a:rPr>
              <a:t>算法</a:t>
            </a:r>
            <a:r>
              <a:rPr lang="zh-CN" altLang="en-US" b="1" u="sng" dirty="0"/>
              <a:t>基本上都比较</a:t>
            </a:r>
            <a:r>
              <a:rPr lang="zh-CN" altLang="en-US" b="1" u="sng" dirty="0">
                <a:solidFill>
                  <a:srgbClr val="FF0000"/>
                </a:solidFill>
              </a:rPr>
              <a:t>简单</a:t>
            </a:r>
            <a:r>
              <a:rPr lang="zh-CN" altLang="en-US" b="1" u="sng" dirty="0"/>
              <a:t>，</a:t>
            </a:r>
            <a:r>
              <a:rPr lang="zh-CN" altLang="en-US" b="1" u="sng" dirty="0">
                <a:solidFill>
                  <a:srgbClr val="FF0000"/>
                </a:solidFill>
              </a:rPr>
              <a:t>最难</a:t>
            </a:r>
            <a:r>
              <a:rPr lang="zh-CN" altLang="en-US" b="1" u="sng" dirty="0"/>
              <a:t>的是</a:t>
            </a:r>
            <a:r>
              <a:rPr lang="zh-CN" altLang="en-US" b="1" u="sng" dirty="0">
                <a:solidFill>
                  <a:srgbClr val="FF0000"/>
                </a:solidFill>
              </a:rPr>
              <a:t>数学建模：</a:t>
            </a:r>
            <a:endParaRPr lang="en-US" altLang="zh-CN" b="1" u="sng" dirty="0">
              <a:solidFill>
                <a:srgbClr val="FF0000"/>
              </a:solidFill>
            </a:endParaRPr>
          </a:p>
          <a:p>
            <a:r>
              <a:rPr lang="zh-CN" altLang="en-US" dirty="0"/>
              <a:t>把那些业务中的特性抽象成向量的过程，</a:t>
            </a:r>
            <a:endParaRPr lang="en-US" altLang="zh-CN" dirty="0"/>
          </a:p>
          <a:p>
            <a:r>
              <a:rPr lang="en-US" altLang="zh-CN" dirty="0"/>
              <a:t>2</a:t>
            </a:r>
            <a:r>
              <a:rPr lang="zh-CN" altLang="en-US" dirty="0"/>
              <a:t>）另一个难点</a:t>
            </a:r>
            <a:r>
              <a:rPr lang="zh-CN" altLang="en-US" b="1" dirty="0"/>
              <a:t>选取</a:t>
            </a:r>
            <a:r>
              <a:rPr lang="zh-CN" altLang="en-US" b="1" u="sng" dirty="0">
                <a:solidFill>
                  <a:srgbClr val="FF0000"/>
                </a:solidFill>
              </a:rPr>
              <a:t>适合模型</a:t>
            </a:r>
            <a:r>
              <a:rPr lang="zh-CN" altLang="en-US" dirty="0"/>
              <a:t>的</a:t>
            </a:r>
            <a:r>
              <a:rPr lang="zh-CN" altLang="en-US" b="1" u="sng" dirty="0">
                <a:solidFill>
                  <a:srgbClr val="FF0000"/>
                </a:solidFill>
              </a:rPr>
              <a:t>数据样本</a:t>
            </a:r>
            <a:r>
              <a:rPr lang="zh-CN" altLang="en-US" dirty="0"/>
              <a:t>。</a:t>
            </a:r>
            <a:endParaRPr lang="en-US" altLang="zh-CN" dirty="0"/>
          </a:p>
          <a:p>
            <a:r>
              <a:rPr lang="zh-CN" altLang="en-US" dirty="0"/>
              <a:t>这两个事都不是简单的事。</a:t>
            </a:r>
            <a:r>
              <a:rPr lang="zh-CN" altLang="en-US" b="1" dirty="0"/>
              <a:t>算法反而是比较简单的事</a:t>
            </a:r>
            <a:r>
              <a:rPr lang="zh-CN" altLang="en-US" dirty="0"/>
              <a:t>。</a:t>
            </a:r>
          </a:p>
        </p:txBody>
      </p:sp>
    </p:spTree>
    <p:extLst>
      <p:ext uri="{BB962C8B-B14F-4D97-AF65-F5344CB8AC3E}">
        <p14:creationId xmlns:p14="http://schemas.microsoft.com/office/powerpoint/2010/main" val="284543925"/>
      </p:ext>
    </p:extLst>
  </p:cSld>
  <p:clrMapOvr>
    <a:masterClrMapping/>
  </p:clrMapOvr>
  <p:transition>
    <p:blinds dir="vert"/>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4.5.3 ID3</a:t>
            </a:r>
            <a:r>
              <a:rPr lang="zh-CN" altLang="en-US" dirty="0"/>
              <a:t>算法</a:t>
            </a:r>
          </a:p>
        </p:txBody>
      </p:sp>
      <p:sp>
        <p:nvSpPr>
          <p:cNvPr id="3" name="内容占位符 2"/>
          <p:cNvSpPr>
            <a:spLocks noGrp="1"/>
          </p:cNvSpPr>
          <p:nvPr>
            <p:ph idx="1"/>
          </p:nvPr>
        </p:nvSpPr>
        <p:spPr>
          <a:xfrm>
            <a:off x="611560" y="1346283"/>
            <a:ext cx="7391424" cy="4762910"/>
          </a:xfrm>
        </p:spPr>
        <p:txBody>
          <a:bodyPr/>
          <a:lstStyle/>
          <a:p>
            <a:pPr>
              <a:buNone/>
            </a:pPr>
            <a:r>
              <a:rPr lang="en-US" b="1" dirty="0"/>
              <a:t>ID3</a:t>
            </a:r>
            <a:r>
              <a:rPr lang="zh-CN" altLang="en-US" b="1" dirty="0"/>
              <a:t>算法</a:t>
            </a:r>
            <a:r>
              <a:rPr lang="zh-CN" altLang="en-US" dirty="0"/>
              <a:t>是</a:t>
            </a:r>
            <a:r>
              <a:rPr lang="zh-CN" altLang="en-US" u="sng" dirty="0"/>
              <a:t>决策树学习的基本算法</a:t>
            </a:r>
            <a:r>
              <a:rPr lang="zh-CN" altLang="en-US" dirty="0"/>
              <a:t>，其他多数决策树学习方法都是</a:t>
            </a:r>
            <a:r>
              <a:rPr lang="en-US" dirty="0"/>
              <a:t>ID3</a:t>
            </a:r>
            <a:r>
              <a:rPr lang="zh-CN" altLang="en-US" dirty="0"/>
              <a:t>算法的变体。</a:t>
            </a:r>
            <a:endParaRPr lang="en-US" altLang="zh-CN" dirty="0"/>
          </a:p>
          <a:p>
            <a:pPr>
              <a:buNone/>
            </a:pPr>
            <a:endParaRPr lang="zh-CN" altLang="en-US" dirty="0"/>
          </a:p>
          <a:p>
            <a:pPr>
              <a:buNone/>
            </a:pPr>
            <a:r>
              <a:rPr lang="en-US" dirty="0"/>
              <a:t>ID3</a:t>
            </a:r>
            <a:r>
              <a:rPr lang="zh-CN" altLang="en-US" dirty="0"/>
              <a:t>算法的</a:t>
            </a:r>
            <a:r>
              <a:rPr lang="zh-CN" altLang="en-US" u="sng" dirty="0"/>
              <a:t>数学基础</a:t>
            </a:r>
            <a:r>
              <a:rPr lang="zh-CN" altLang="en-US" dirty="0"/>
              <a:t>是</a:t>
            </a:r>
            <a:r>
              <a:rPr lang="zh-CN" altLang="en-US" b="1" u="sng" dirty="0"/>
              <a:t>信息</a:t>
            </a:r>
            <a:r>
              <a:rPr lang="zh-CN" altLang="en-US" b="1" u="sng" dirty="0">
                <a:solidFill>
                  <a:srgbClr val="FF0000"/>
                </a:solidFill>
              </a:rPr>
              <a:t>熵</a:t>
            </a:r>
            <a:r>
              <a:rPr lang="zh-CN" altLang="en-US" dirty="0"/>
              <a:t>和</a:t>
            </a:r>
            <a:r>
              <a:rPr lang="zh-CN" altLang="en-US" b="1" u="sng" dirty="0"/>
              <a:t>条件</a:t>
            </a:r>
            <a:r>
              <a:rPr lang="zh-CN" altLang="en-US" b="1" u="sng" dirty="0">
                <a:solidFill>
                  <a:srgbClr val="FF0000"/>
                </a:solidFill>
              </a:rPr>
              <a:t>熵</a:t>
            </a:r>
            <a:r>
              <a:rPr lang="zh-CN" altLang="en-US" dirty="0"/>
              <a:t>，并</a:t>
            </a:r>
            <a:r>
              <a:rPr lang="zh-CN" altLang="en-US" b="1" u="sng" dirty="0">
                <a:solidFill>
                  <a:srgbClr val="FF0000"/>
                </a:solidFill>
              </a:rPr>
              <a:t>以</a:t>
            </a:r>
            <a:r>
              <a:rPr lang="en-US" b="1" u="sng" dirty="0">
                <a:solidFill>
                  <a:srgbClr val="FF0000"/>
                </a:solidFill>
              </a:rPr>
              <a:t>“</a:t>
            </a:r>
            <a:r>
              <a:rPr lang="zh-CN" altLang="en-US" b="1" u="sng" dirty="0">
                <a:solidFill>
                  <a:srgbClr val="FF0000"/>
                </a:solidFill>
              </a:rPr>
              <a:t>信息熵下降速度最快</a:t>
            </a:r>
            <a:r>
              <a:rPr lang="en-US" b="1" u="sng" dirty="0">
                <a:solidFill>
                  <a:srgbClr val="FF0000"/>
                </a:solidFill>
              </a:rPr>
              <a:t>”</a:t>
            </a:r>
            <a:r>
              <a:rPr lang="zh-CN" altLang="en-US" b="1" u="sng" dirty="0">
                <a:solidFill>
                  <a:srgbClr val="FF0000"/>
                </a:solidFill>
              </a:rPr>
              <a:t>作为属性选择的标准</a:t>
            </a:r>
            <a:r>
              <a:rPr lang="zh-CN" altLang="en-US" dirty="0"/>
              <a:t>，</a:t>
            </a:r>
            <a:endParaRPr lang="en-US" altLang="zh-CN" dirty="0"/>
          </a:p>
          <a:p>
            <a:pPr>
              <a:buNone/>
            </a:pPr>
            <a:endParaRPr lang="en-US" altLang="zh-CN" dirty="0"/>
          </a:p>
          <a:p>
            <a:pPr>
              <a:buNone/>
            </a:pPr>
            <a:r>
              <a:rPr lang="zh-CN" altLang="en-US" dirty="0"/>
              <a:t>该算法的：</a:t>
            </a:r>
          </a:p>
          <a:p>
            <a:pPr lvl="0"/>
            <a:r>
              <a:rPr lang="zh-CN" altLang="en-US" b="1" dirty="0"/>
              <a:t>输入：已知类别的样本集；</a:t>
            </a:r>
          </a:p>
          <a:p>
            <a:pPr lvl="0"/>
            <a:r>
              <a:rPr lang="zh-CN" altLang="en-US" b="1" dirty="0"/>
              <a:t>输出：决策树。</a:t>
            </a:r>
          </a:p>
          <a:p>
            <a:endParaRPr lang="zh-CN" altLang="en-US"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Tree>
  </p:cSld>
  <p:clrMapOvr>
    <a:masterClrMapping/>
  </p:clrMapOvr>
  <p:transition>
    <p:blinds dir="vert"/>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692696"/>
            <a:ext cx="7605738" cy="5381220"/>
          </a:xfrm>
        </p:spPr>
        <p:txBody>
          <a:bodyPr/>
          <a:lstStyle/>
          <a:p>
            <a:pPr>
              <a:buNone/>
            </a:pPr>
            <a:r>
              <a:rPr lang="en-US" b="1" dirty="0"/>
              <a:t>ID3</a:t>
            </a:r>
            <a:r>
              <a:rPr lang="zh-CN" altLang="en-US" b="1" dirty="0"/>
              <a:t>算法的具体</a:t>
            </a:r>
            <a:r>
              <a:rPr lang="zh-CN" altLang="en-US" b="1" u="sng" dirty="0"/>
              <a:t>学习过程</a:t>
            </a:r>
            <a:r>
              <a:rPr lang="zh-CN" altLang="en-US" b="1" dirty="0"/>
              <a:t>如下：</a:t>
            </a:r>
            <a:endParaRPr lang="en-US" altLang="zh-CN" b="1" dirty="0"/>
          </a:p>
          <a:p>
            <a:pPr>
              <a:buNone/>
            </a:pPr>
            <a:endParaRPr lang="zh-CN" altLang="en-US" dirty="0"/>
          </a:p>
          <a:p>
            <a:pPr lvl="0"/>
            <a:r>
              <a:rPr lang="zh-CN" altLang="en-US" dirty="0"/>
              <a:t>首先，以整个样本集作为决策树的根节点</a:t>
            </a:r>
            <a:r>
              <a:rPr lang="en-US" dirty="0"/>
              <a:t>S</a:t>
            </a:r>
            <a:r>
              <a:rPr lang="zh-CN" altLang="en-US" dirty="0"/>
              <a:t>，并</a:t>
            </a:r>
            <a:r>
              <a:rPr lang="zh-CN" altLang="en-US" u="sng" dirty="0"/>
              <a:t>计算</a:t>
            </a:r>
            <a:r>
              <a:rPr lang="en-US" u="sng" dirty="0"/>
              <a:t>S</a:t>
            </a:r>
            <a:r>
              <a:rPr lang="zh-CN" altLang="en-US" u="sng" dirty="0"/>
              <a:t>对每个属性的条件熵</a:t>
            </a:r>
            <a:r>
              <a:rPr lang="zh-CN" altLang="en-US" dirty="0"/>
              <a:t>；</a:t>
            </a:r>
            <a:endParaRPr lang="en-US" altLang="zh-CN" dirty="0"/>
          </a:p>
          <a:p>
            <a:pPr lvl="0"/>
            <a:endParaRPr lang="zh-CN" altLang="en-US" dirty="0"/>
          </a:p>
          <a:p>
            <a:pPr lvl="0"/>
            <a:r>
              <a:rPr lang="zh-CN" altLang="en-US" dirty="0"/>
              <a:t>然后，选择</a:t>
            </a:r>
            <a:r>
              <a:rPr lang="zh-CN" altLang="en-US" b="1" u="sng" dirty="0"/>
              <a:t>能使</a:t>
            </a:r>
            <a:r>
              <a:rPr lang="en-US" b="1" u="sng" dirty="0"/>
              <a:t>S</a:t>
            </a:r>
            <a:r>
              <a:rPr lang="zh-CN" altLang="en-US" b="1" u="sng" dirty="0"/>
              <a:t>的条件熵为最小的一个属性</a:t>
            </a:r>
            <a:r>
              <a:rPr lang="zh-CN" altLang="en-US" dirty="0"/>
              <a:t>，对</a:t>
            </a:r>
            <a:r>
              <a:rPr lang="zh-CN" altLang="en-US" u="sng" dirty="0"/>
              <a:t>根节点进行分裂</a:t>
            </a:r>
            <a:r>
              <a:rPr lang="zh-CN" altLang="en-US" dirty="0"/>
              <a:t>，得到根节点下的子节点；</a:t>
            </a:r>
            <a:endParaRPr lang="en-US" altLang="zh-CN" dirty="0"/>
          </a:p>
          <a:p>
            <a:pPr lvl="0"/>
            <a:endParaRPr lang="zh-CN" altLang="en-US" dirty="0"/>
          </a:p>
          <a:p>
            <a:pPr lvl="0"/>
            <a:r>
              <a:rPr lang="zh-CN" altLang="en-US" dirty="0"/>
              <a:t>接着，再用</a:t>
            </a:r>
            <a:r>
              <a:rPr lang="zh-CN" altLang="en-US" u="sng" dirty="0"/>
              <a:t>同样方法对这些子节点进行分裂</a:t>
            </a:r>
            <a:r>
              <a:rPr lang="zh-CN" altLang="en-US" dirty="0"/>
              <a:t>，</a:t>
            </a:r>
            <a:r>
              <a:rPr lang="zh-CN" altLang="en-US" u="sng" dirty="0"/>
              <a:t>直至所有叶节点的熵值都下降为</a:t>
            </a:r>
            <a:r>
              <a:rPr lang="en-US" u="sng" dirty="0"/>
              <a:t>0</a:t>
            </a:r>
            <a:r>
              <a:rPr lang="zh-CN" altLang="en-US" u="sng" dirty="0"/>
              <a:t>为止</a:t>
            </a:r>
            <a:r>
              <a:rPr lang="zh-CN" altLang="en-US" dirty="0"/>
              <a:t>；</a:t>
            </a:r>
            <a:endParaRPr lang="en-US" altLang="zh-CN" dirty="0"/>
          </a:p>
          <a:p>
            <a:pPr lvl="0"/>
            <a:endParaRPr lang="zh-CN" altLang="en-US" dirty="0"/>
          </a:p>
          <a:p>
            <a:pPr lvl="0"/>
            <a:r>
              <a:rPr lang="zh-CN" altLang="en-US" dirty="0"/>
              <a:t>最后，</a:t>
            </a:r>
            <a:r>
              <a:rPr lang="zh-CN" altLang="en-US" b="1" u="sng" dirty="0"/>
              <a:t>得到一颗与训练样本集对应的熵为</a:t>
            </a:r>
            <a:r>
              <a:rPr lang="en-US" b="1" u="sng" dirty="0"/>
              <a:t>0</a:t>
            </a:r>
            <a:r>
              <a:rPr lang="zh-CN" altLang="en-US" b="1" u="sng" dirty="0"/>
              <a:t>的决策树</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Tree>
  </p:cSld>
  <p:clrMapOvr>
    <a:masterClrMapping/>
  </p:clrMapOvr>
  <p:transition>
    <p:blinds dir="vert"/>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000108"/>
            <a:ext cx="7891490" cy="4762910"/>
          </a:xfrm>
        </p:spPr>
        <p:txBody>
          <a:bodyPr/>
          <a:lstStyle/>
          <a:p>
            <a:pPr marL="0" indent="0">
              <a:buNone/>
            </a:pPr>
            <a:r>
              <a:rPr lang="zh-CN" altLang="en-US" dirty="0"/>
              <a:t>需要注意的是，</a:t>
            </a:r>
            <a:r>
              <a:rPr lang="zh-CN" altLang="en-US" u="sng" dirty="0"/>
              <a:t>决策树的生成</a:t>
            </a:r>
            <a:r>
              <a:rPr lang="zh-CN" altLang="en-US" dirty="0"/>
              <a:t>和</a:t>
            </a:r>
            <a:r>
              <a:rPr lang="zh-CN" altLang="en-US" u="sng" dirty="0"/>
              <a:t>基于决策树的数据分析</a:t>
            </a:r>
            <a:r>
              <a:rPr lang="zh-CN" altLang="en-US" dirty="0"/>
              <a:t>是</a:t>
            </a:r>
            <a:r>
              <a:rPr lang="zh-CN" altLang="en-US" b="1" u="sng" dirty="0"/>
              <a:t>两个不同概念</a:t>
            </a:r>
            <a:r>
              <a:rPr lang="zh-CN" altLang="en-US" dirty="0"/>
              <a:t>，</a:t>
            </a:r>
            <a:r>
              <a:rPr lang="zh-CN" altLang="en-US" b="1" u="sng" dirty="0"/>
              <a:t>本节讨论的是决策树的生成过程</a:t>
            </a:r>
            <a:r>
              <a:rPr lang="zh-CN" altLang="en-US" dirty="0"/>
              <a:t>，而不是其应用环节：</a:t>
            </a:r>
            <a:endParaRPr lang="en-US" altLang="zh-CN" dirty="0"/>
          </a:p>
          <a:p>
            <a:pPr marL="0" indent="0">
              <a:buNone/>
            </a:pPr>
            <a:endParaRPr lang="zh-CN" altLang="en-US" dirty="0"/>
          </a:p>
          <a:p>
            <a:pPr lvl="0"/>
            <a:r>
              <a:rPr lang="zh-CN" altLang="en-US" u="sng" dirty="0"/>
              <a:t>决策树的</a:t>
            </a:r>
            <a:r>
              <a:rPr lang="zh-CN" altLang="en-US" b="1" u="sng" dirty="0"/>
              <a:t>生成</a:t>
            </a:r>
            <a:r>
              <a:rPr lang="zh-CN" altLang="en-US" u="sng" dirty="0"/>
              <a:t>：</a:t>
            </a:r>
            <a:r>
              <a:rPr lang="zh-CN" altLang="en-US" b="1" u="sng" dirty="0"/>
              <a:t>根据实例数据生成决策树</a:t>
            </a:r>
            <a:r>
              <a:rPr lang="zh-CN" altLang="en-US" dirty="0"/>
              <a:t>；</a:t>
            </a:r>
            <a:endParaRPr lang="en-US" altLang="zh-CN" dirty="0"/>
          </a:p>
          <a:p>
            <a:pPr lvl="0"/>
            <a:endParaRPr lang="zh-CN" altLang="en-US" dirty="0"/>
          </a:p>
          <a:p>
            <a:pPr lvl="0"/>
            <a:r>
              <a:rPr lang="zh-CN" altLang="en-US" u="sng" dirty="0"/>
              <a:t>决策树的</a:t>
            </a:r>
            <a:r>
              <a:rPr lang="zh-CN" altLang="en-US" b="1" u="sng" dirty="0"/>
              <a:t>应用</a:t>
            </a:r>
            <a:r>
              <a:rPr lang="zh-CN" altLang="en-US" u="sng" dirty="0"/>
              <a:t>：采用已生成的决策树进行</a:t>
            </a:r>
            <a:r>
              <a:rPr lang="zh-CN" altLang="en-US" b="1" u="sng" dirty="0"/>
              <a:t>对新增数据的分类分析</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Tree>
  </p:cSld>
  <p:clrMapOvr>
    <a:masterClrMapping/>
  </p:clrMapOvr>
  <p:transition>
    <p:blinds dir="vert"/>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857232"/>
            <a:ext cx="8153400" cy="4762910"/>
          </a:xfrm>
        </p:spPr>
        <p:txBody>
          <a:bodyPr/>
          <a:lstStyle/>
          <a:p>
            <a:pPr marL="0" indent="0">
              <a:buNone/>
            </a:pPr>
            <a:r>
              <a:rPr lang="zh-CN" altLang="en-US" u="sng" dirty="0">
                <a:solidFill>
                  <a:srgbClr val="FF0000"/>
                </a:solidFill>
              </a:rPr>
              <a:t>决策树学习的</a:t>
            </a:r>
            <a:r>
              <a:rPr lang="zh-CN" altLang="en-US" b="1" u="sng" dirty="0">
                <a:solidFill>
                  <a:srgbClr val="FF0000"/>
                </a:solidFill>
              </a:rPr>
              <a:t>关键</a:t>
            </a:r>
            <a:r>
              <a:rPr lang="zh-CN" altLang="en-US" dirty="0"/>
              <a:t>在于</a:t>
            </a:r>
            <a:r>
              <a:rPr lang="en-US" dirty="0"/>
              <a:t>“</a:t>
            </a:r>
            <a:r>
              <a:rPr lang="zh-CN" altLang="en-US" u="sng" dirty="0"/>
              <a:t>如何从候选属性集中选择一个最有助于分类实例的属性</a:t>
            </a:r>
            <a:r>
              <a:rPr lang="en-US" dirty="0"/>
              <a:t>”</a:t>
            </a:r>
            <a:r>
              <a:rPr lang="zh-CN" altLang="en-US" dirty="0"/>
              <a:t>，</a:t>
            </a:r>
            <a:endParaRPr lang="en-US" altLang="zh-CN" dirty="0"/>
          </a:p>
          <a:p>
            <a:pPr marL="0" indent="0">
              <a:buNone/>
            </a:pPr>
            <a:r>
              <a:rPr lang="zh-CN" altLang="en-US" dirty="0"/>
              <a:t>而</a:t>
            </a:r>
            <a:r>
              <a:rPr lang="zh-CN" altLang="en-US" u="sng" dirty="0"/>
              <a:t>其选择</a:t>
            </a:r>
            <a:r>
              <a:rPr lang="zh-CN" altLang="en-US" dirty="0"/>
              <a:t>是以</a:t>
            </a:r>
            <a:r>
              <a:rPr lang="zh-CN" altLang="en-US" b="1" u="sng" dirty="0">
                <a:solidFill>
                  <a:srgbClr val="FF0000"/>
                </a:solidFill>
              </a:rPr>
              <a:t>信息熵（条件熵）</a:t>
            </a:r>
            <a:r>
              <a:rPr lang="zh-CN" altLang="en-US" b="1" u="sng" dirty="0"/>
              <a:t>为依据的</a:t>
            </a:r>
            <a:r>
              <a:rPr lang="en-US" dirty="0"/>
              <a:t>—— “</a:t>
            </a:r>
            <a:r>
              <a:rPr lang="zh-CN" altLang="en-US" u="sng" dirty="0"/>
              <a:t>信息熵</a:t>
            </a:r>
            <a:r>
              <a:rPr lang="zh-CN" altLang="en-US" b="1" u="sng" dirty="0">
                <a:solidFill>
                  <a:srgbClr val="FF0000"/>
                </a:solidFill>
              </a:rPr>
              <a:t>下降速度最快的属性</a:t>
            </a:r>
            <a:r>
              <a:rPr lang="zh-CN" altLang="en-US" u="sng" dirty="0"/>
              <a:t>就是</a:t>
            </a:r>
            <a:r>
              <a:rPr lang="zh-CN" altLang="en-US" b="1" u="sng" dirty="0">
                <a:solidFill>
                  <a:srgbClr val="FF0000"/>
                </a:solidFill>
              </a:rPr>
              <a:t>最好的属性</a:t>
            </a:r>
            <a:r>
              <a:rPr lang="en-US" dirty="0"/>
              <a:t>”</a:t>
            </a:r>
            <a:r>
              <a:rPr lang="zh-CN" altLang="en-US" dirty="0"/>
              <a:t>。</a:t>
            </a:r>
            <a:endParaRPr lang="en-US" altLang="zh-CN" dirty="0"/>
          </a:p>
          <a:p>
            <a:pPr marL="0" indent="0">
              <a:buNone/>
            </a:pPr>
            <a:endParaRPr lang="zh-CN" altLang="en-US" dirty="0"/>
          </a:p>
          <a:p>
            <a:pPr lvl="0"/>
            <a:r>
              <a:rPr lang="zh-CN" altLang="en-US" b="1" dirty="0">
                <a:solidFill>
                  <a:srgbClr val="FF0000"/>
                </a:solidFill>
              </a:rPr>
              <a:t>信息熵</a:t>
            </a:r>
            <a:r>
              <a:rPr lang="zh-CN" altLang="en-US" dirty="0"/>
              <a:t>：是对</a:t>
            </a:r>
            <a:r>
              <a:rPr lang="zh-CN" altLang="en-US" b="1" u="sng" dirty="0"/>
              <a:t>信源整体不确定性的度量</a:t>
            </a:r>
            <a:r>
              <a:rPr lang="zh-CN" altLang="en-US" dirty="0"/>
              <a:t>，假设</a:t>
            </a:r>
            <a:r>
              <a:rPr lang="en-US" dirty="0"/>
              <a:t>X</a:t>
            </a:r>
            <a:r>
              <a:rPr lang="zh-CN" altLang="en-US" dirty="0"/>
              <a:t>为信源，</a:t>
            </a:r>
            <a:r>
              <a:rPr lang="en-US" dirty="0"/>
              <a:t>x</a:t>
            </a:r>
            <a:r>
              <a:rPr lang="en-US" baseline="-25000" dirty="0"/>
              <a:t>i</a:t>
            </a:r>
            <a:r>
              <a:rPr lang="zh-CN" altLang="en-US" dirty="0"/>
              <a:t>为</a:t>
            </a:r>
            <a:r>
              <a:rPr lang="en-US" dirty="0"/>
              <a:t>X</a:t>
            </a:r>
            <a:r>
              <a:rPr lang="zh-CN" altLang="en-US" dirty="0"/>
              <a:t>发出的单个信息，</a:t>
            </a:r>
            <a:r>
              <a:rPr lang="en-US" u="sng" dirty="0"/>
              <a:t>P(x</a:t>
            </a:r>
            <a:r>
              <a:rPr lang="en-US" u="sng" baseline="-25000" dirty="0"/>
              <a:t>i</a:t>
            </a:r>
            <a:r>
              <a:rPr lang="zh-CN" altLang="en-US" u="sng" dirty="0"/>
              <a:t>）为</a:t>
            </a:r>
            <a:r>
              <a:rPr lang="en-US" u="sng" dirty="0"/>
              <a:t>X</a:t>
            </a:r>
            <a:r>
              <a:rPr lang="zh-CN" altLang="en-US" u="sng" dirty="0"/>
              <a:t>发出</a:t>
            </a:r>
            <a:r>
              <a:rPr lang="en-US" u="sng" dirty="0"/>
              <a:t>x</a:t>
            </a:r>
            <a:r>
              <a:rPr lang="en-US" u="sng" baseline="-25000" dirty="0"/>
              <a:t>i</a:t>
            </a:r>
            <a:r>
              <a:rPr lang="zh-CN" altLang="en-US" u="sng" dirty="0"/>
              <a:t>的概率</a:t>
            </a:r>
            <a:r>
              <a:rPr lang="zh-CN" altLang="en-US" dirty="0"/>
              <a:t>，则</a:t>
            </a:r>
            <a:r>
              <a:rPr lang="en-US" dirty="0"/>
              <a:t>X</a:t>
            </a:r>
            <a:r>
              <a:rPr lang="zh-CN" altLang="en-US" dirty="0"/>
              <a:t>的信息熵</a:t>
            </a:r>
            <a:r>
              <a:rPr lang="en-US" dirty="0"/>
              <a:t>H</a:t>
            </a:r>
            <a:r>
              <a:rPr lang="zh-CN" altLang="en-US" dirty="0"/>
              <a:t>（</a:t>
            </a:r>
            <a:r>
              <a:rPr lang="en-US" dirty="0"/>
              <a:t>X</a:t>
            </a:r>
            <a:r>
              <a:rPr lang="zh-CN" altLang="en-US" dirty="0"/>
              <a:t>）为：</a:t>
            </a:r>
          </a:p>
          <a:p>
            <a:endParaRPr lang="zh-CN" altLang="en-US"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
        <p:nvSpPr>
          <p:cNvPr id="2662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6241" name="Object 1"/>
          <p:cNvGraphicFramePr>
            <a:graphicFrameLocks noChangeAspect="1"/>
          </p:cNvGraphicFramePr>
          <p:nvPr>
            <p:extLst>
              <p:ext uri="{D42A27DB-BD31-4B8C-83A1-F6EECF244321}">
                <p14:modId xmlns:p14="http://schemas.microsoft.com/office/powerpoint/2010/main" val="1418504328"/>
              </p:ext>
            </p:extLst>
          </p:nvPr>
        </p:nvGraphicFramePr>
        <p:xfrm>
          <a:off x="2203450" y="4143375"/>
          <a:ext cx="4665663" cy="1125538"/>
        </p:xfrm>
        <a:graphic>
          <a:graphicData uri="http://schemas.openxmlformats.org/presentationml/2006/ole">
            <mc:AlternateContent xmlns:mc="http://schemas.openxmlformats.org/markup-compatibility/2006">
              <mc:Choice xmlns:v="urn:schemas-microsoft-com:vml" Requires="v">
                <p:oleObj spid="_x0000_s29701" name="Equation" r:id="rId3" imgW="1790640" imgH="431640" progId="Equation.DSMT4">
                  <p:embed/>
                </p:oleObj>
              </mc:Choice>
              <mc:Fallback>
                <p:oleObj name="Equation" r:id="rId3" imgW="1790640" imgH="431640" progId="Equation.DSMT4">
                  <p:embed/>
                  <p:pic>
                    <p:nvPicPr>
                      <p:cNvPr id="0" name="Picture 1"/>
                      <p:cNvPicPr>
                        <a:picLocks noChangeAspect="1" noChangeArrowheads="1"/>
                      </p:cNvPicPr>
                      <p:nvPr/>
                    </p:nvPicPr>
                    <p:blipFill>
                      <a:blip r:embed="rId4"/>
                      <a:srcRect/>
                      <a:stretch>
                        <a:fillRect/>
                      </a:stretch>
                    </p:blipFill>
                    <p:spPr bwMode="auto">
                      <a:xfrm>
                        <a:off x="2203450" y="4143375"/>
                        <a:ext cx="4665663" cy="1125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椭圆 1"/>
          <p:cNvSpPr/>
          <p:nvPr/>
        </p:nvSpPr>
        <p:spPr>
          <a:xfrm>
            <a:off x="1619672" y="4005064"/>
            <a:ext cx="5760640" cy="13681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203848" y="6093296"/>
            <a:ext cx="2376264" cy="523220"/>
          </a:xfrm>
          <a:prstGeom prst="rect">
            <a:avLst/>
          </a:prstGeom>
          <a:noFill/>
          <a:ln>
            <a:solidFill>
              <a:srgbClr val="FF0000"/>
            </a:solidFill>
          </a:ln>
        </p:spPr>
        <p:txBody>
          <a:bodyPr wrap="square" rtlCol="0">
            <a:spAutoFit/>
          </a:bodyPr>
          <a:lstStyle/>
          <a:p>
            <a:r>
              <a:rPr lang="zh-CN" altLang="en-US" sz="2800" dirty="0"/>
              <a:t>这就是香农熵</a:t>
            </a:r>
          </a:p>
        </p:txBody>
      </p:sp>
      <p:cxnSp>
        <p:nvCxnSpPr>
          <p:cNvPr id="7" name="曲线连接符 6"/>
          <p:cNvCxnSpPr>
            <a:stCxn id="2" idx="4"/>
            <a:endCxn id="5" idx="0"/>
          </p:cNvCxnSpPr>
          <p:nvPr/>
        </p:nvCxnSpPr>
        <p:spPr>
          <a:xfrm rot="5400000">
            <a:off x="4085946" y="5679250"/>
            <a:ext cx="720080" cy="108012"/>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555776" y="5384757"/>
            <a:ext cx="5184576" cy="369332"/>
          </a:xfrm>
          <a:prstGeom prst="rect">
            <a:avLst/>
          </a:prstGeom>
        </p:spPr>
        <p:txBody>
          <a:bodyPr wrap="square">
            <a:spAutoFit/>
          </a:bodyPr>
          <a:lstStyle/>
          <a:p>
            <a:r>
              <a:rPr lang="zh-CN" altLang="en-US" dirty="0"/>
              <a:t>这里</a:t>
            </a:r>
            <a:r>
              <a:rPr lang="en-US" altLang="zh-CN" i="1" dirty="0"/>
              <a:t>b</a:t>
            </a:r>
            <a:r>
              <a:rPr lang="zh-CN" altLang="en-US" dirty="0"/>
              <a:t>是</a:t>
            </a:r>
            <a:r>
              <a:rPr lang="zh-CN" altLang="en-US" dirty="0">
                <a:hlinkClick r:id="rId5" tooltip="对数"/>
              </a:rPr>
              <a:t>对数</a:t>
            </a:r>
            <a:r>
              <a:rPr lang="zh-CN" altLang="en-US" dirty="0"/>
              <a:t>所使用的</a:t>
            </a:r>
            <a:r>
              <a:rPr lang="zh-CN" altLang="en-US" dirty="0">
                <a:hlinkClick r:id="rId6" tooltip="底数 (对数)"/>
              </a:rPr>
              <a:t>底</a:t>
            </a:r>
            <a:r>
              <a:rPr lang="zh-CN" altLang="en-US" dirty="0"/>
              <a:t>，通常是</a:t>
            </a:r>
            <a:r>
              <a:rPr lang="en-US" altLang="zh-CN" dirty="0"/>
              <a:t>2,</a:t>
            </a:r>
            <a:r>
              <a:rPr lang="zh-CN" altLang="en-US" dirty="0"/>
              <a:t>自然常数</a:t>
            </a:r>
            <a:r>
              <a:rPr lang="en-US" altLang="zh-CN" dirty="0">
                <a:hlinkClick r:id="rId7" tooltip="E (数学常数)"/>
              </a:rPr>
              <a:t>e</a:t>
            </a:r>
            <a:endParaRPr lang="zh-CN" altLang="en-US" dirty="0"/>
          </a:p>
        </p:txBody>
      </p:sp>
    </p:spTree>
  </p:cSld>
  <p:clrMapOvr>
    <a:masterClrMapping/>
  </p:clrMapOvr>
  <p:transition>
    <p:blinds dir="vert"/>
  </p:transition>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237858"/>
            <a:ext cx="7786742" cy="4762910"/>
          </a:xfrm>
        </p:spPr>
        <p:txBody>
          <a:bodyPr/>
          <a:lstStyle/>
          <a:p>
            <a:pPr lvl="0"/>
            <a:r>
              <a:rPr lang="zh-CN" altLang="en-US" b="1" dirty="0">
                <a:solidFill>
                  <a:srgbClr val="FF0000"/>
                </a:solidFill>
              </a:rPr>
              <a:t>条件熵</a:t>
            </a:r>
            <a:r>
              <a:rPr lang="zh-CN" altLang="en-US" dirty="0"/>
              <a:t>：是接收者在</a:t>
            </a:r>
            <a:r>
              <a:rPr lang="zh-CN" altLang="en-US" b="1" u="sng" dirty="0">
                <a:solidFill>
                  <a:srgbClr val="FF0000"/>
                </a:solidFill>
              </a:rPr>
              <a:t>收到信息后对信源不确定性的度量</a:t>
            </a:r>
            <a:r>
              <a:rPr lang="zh-CN" altLang="en-US" dirty="0"/>
              <a:t>，假设</a:t>
            </a:r>
            <a:r>
              <a:rPr lang="en-US" u="sng" dirty="0"/>
              <a:t>Y</a:t>
            </a:r>
            <a:r>
              <a:rPr lang="zh-CN" altLang="en-US" u="sng" dirty="0"/>
              <a:t>为接收者，</a:t>
            </a:r>
            <a:r>
              <a:rPr lang="en-US" u="sng" dirty="0"/>
              <a:t>X</a:t>
            </a:r>
            <a:r>
              <a:rPr lang="zh-CN" altLang="en-US" u="sng" dirty="0"/>
              <a:t>为信源</a:t>
            </a:r>
            <a:r>
              <a:rPr lang="zh-CN" altLang="en-US" dirty="0"/>
              <a:t>，</a:t>
            </a:r>
            <a:r>
              <a:rPr lang="en-US" dirty="0"/>
              <a:t>               </a:t>
            </a:r>
            <a:r>
              <a:rPr lang="zh-CN" altLang="en-US" dirty="0"/>
              <a:t>为当</a:t>
            </a:r>
            <a:r>
              <a:rPr lang="en-US" dirty="0"/>
              <a:t>Y</a:t>
            </a:r>
            <a:r>
              <a:rPr lang="zh-CN" altLang="en-US" dirty="0"/>
              <a:t>为</a:t>
            </a:r>
            <a:r>
              <a:rPr lang="en-US" dirty="0" err="1"/>
              <a:t>y</a:t>
            </a:r>
            <a:r>
              <a:rPr lang="en-US" baseline="-25000" dirty="0" err="1"/>
              <a:t>i</a:t>
            </a:r>
            <a:r>
              <a:rPr lang="zh-CN" altLang="en-US" dirty="0"/>
              <a:t>时，</a:t>
            </a:r>
            <a:r>
              <a:rPr lang="en-US" dirty="0"/>
              <a:t>X</a:t>
            </a:r>
            <a:r>
              <a:rPr lang="zh-CN" altLang="en-US" dirty="0"/>
              <a:t>为</a:t>
            </a:r>
            <a:r>
              <a:rPr lang="en-US" dirty="0"/>
              <a:t>x</a:t>
            </a:r>
            <a:r>
              <a:rPr lang="en-US" baseline="-25000" dirty="0"/>
              <a:t>i</a:t>
            </a:r>
            <a:r>
              <a:rPr lang="zh-CN" altLang="en-US" dirty="0"/>
              <a:t>的条件概率，则</a:t>
            </a:r>
            <a:r>
              <a:rPr lang="zh-CN" altLang="en-US" u="sng" dirty="0"/>
              <a:t>条件熵   </a:t>
            </a:r>
            <a:r>
              <a:rPr lang="en-US" u="sng" dirty="0"/>
              <a:t>            </a:t>
            </a:r>
            <a:r>
              <a:rPr lang="zh-CN" altLang="en-US" u="sng" dirty="0"/>
              <a:t>的定</a:t>
            </a:r>
            <a:r>
              <a:rPr lang="zh-CN" altLang="en-US" dirty="0"/>
              <a:t>义为：</a:t>
            </a:r>
          </a:p>
          <a:p>
            <a:endParaRPr lang="zh-CN" altLang="en-US"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
        <p:nvSpPr>
          <p:cNvPr id="274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4433" name="Object 1"/>
          <p:cNvGraphicFramePr>
            <a:graphicFrameLocks noChangeAspect="1"/>
          </p:cNvGraphicFramePr>
          <p:nvPr>
            <p:extLst>
              <p:ext uri="{D42A27DB-BD31-4B8C-83A1-F6EECF244321}">
                <p14:modId xmlns:p14="http://schemas.microsoft.com/office/powerpoint/2010/main" val="2185570224"/>
              </p:ext>
            </p:extLst>
          </p:nvPr>
        </p:nvGraphicFramePr>
        <p:xfrm>
          <a:off x="4572000" y="1578678"/>
          <a:ext cx="1000132" cy="403278"/>
        </p:xfrm>
        <a:graphic>
          <a:graphicData uri="http://schemas.openxmlformats.org/presentationml/2006/ole">
            <mc:AlternateContent xmlns:mc="http://schemas.openxmlformats.org/markup-compatibility/2006">
              <mc:Choice xmlns:v="urn:schemas-microsoft-com:vml" Requires="v">
                <p:oleObj spid="_x0000_s30731" name="Equation" r:id="rId3" imgW="596900" imgH="241300" progId="">
                  <p:embed/>
                </p:oleObj>
              </mc:Choice>
              <mc:Fallback>
                <p:oleObj name="Equation" r:id="rId3" imgW="596900" imgH="241300"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78678"/>
                        <a:ext cx="1000132" cy="403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4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4435" name="Object 3"/>
          <p:cNvGraphicFramePr>
            <a:graphicFrameLocks noChangeAspect="1"/>
          </p:cNvGraphicFramePr>
          <p:nvPr>
            <p:extLst>
              <p:ext uri="{D42A27DB-BD31-4B8C-83A1-F6EECF244321}">
                <p14:modId xmlns:p14="http://schemas.microsoft.com/office/powerpoint/2010/main" val="2800423910"/>
              </p:ext>
            </p:extLst>
          </p:nvPr>
        </p:nvGraphicFramePr>
        <p:xfrm>
          <a:off x="3891877" y="1933831"/>
          <a:ext cx="1055334" cy="357190"/>
        </p:xfrm>
        <a:graphic>
          <a:graphicData uri="http://schemas.openxmlformats.org/presentationml/2006/ole">
            <mc:AlternateContent xmlns:mc="http://schemas.openxmlformats.org/markup-compatibility/2006">
              <mc:Choice xmlns:v="urn:schemas-microsoft-com:vml" Requires="v">
                <p:oleObj spid="_x0000_s30732" name="Equation" r:id="rId5" imgW="622030" imgH="203112" progId="">
                  <p:embed/>
                </p:oleObj>
              </mc:Choice>
              <mc:Fallback>
                <p:oleObj name="Equation" r:id="rId5" imgW="622030" imgH="203112"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877" y="1933831"/>
                        <a:ext cx="1055334" cy="357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4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4437" name="Object 5"/>
          <p:cNvGraphicFramePr>
            <a:graphicFrameLocks noChangeAspect="1"/>
          </p:cNvGraphicFramePr>
          <p:nvPr>
            <p:extLst>
              <p:ext uri="{D42A27DB-BD31-4B8C-83A1-F6EECF244321}">
                <p14:modId xmlns:p14="http://schemas.microsoft.com/office/powerpoint/2010/main" val="2528434325"/>
              </p:ext>
            </p:extLst>
          </p:nvPr>
        </p:nvGraphicFramePr>
        <p:xfrm>
          <a:off x="1862138" y="3273425"/>
          <a:ext cx="5491162" cy="963613"/>
        </p:xfrm>
        <a:graphic>
          <a:graphicData uri="http://schemas.openxmlformats.org/presentationml/2006/ole">
            <mc:AlternateContent xmlns:mc="http://schemas.openxmlformats.org/markup-compatibility/2006">
              <mc:Choice xmlns:v="urn:schemas-microsoft-com:vml" Requires="v">
                <p:oleObj spid="_x0000_s30733" name="Equation" r:id="rId7" imgW="2628720" imgH="457200" progId="Equation.DSMT4">
                  <p:embed/>
                </p:oleObj>
              </mc:Choice>
              <mc:Fallback>
                <p:oleObj name="Equation" r:id="rId7" imgW="2628720" imgH="457200" progId="Equation.DSMT4">
                  <p:embed/>
                  <p:pic>
                    <p:nvPicPr>
                      <p:cNvPr id="0" name="Picture 5"/>
                      <p:cNvPicPr>
                        <a:picLocks noChangeAspect="1" noChangeArrowheads="1"/>
                      </p:cNvPicPr>
                      <p:nvPr/>
                    </p:nvPicPr>
                    <p:blipFill>
                      <a:blip r:embed="rId8"/>
                      <a:srcRect/>
                      <a:stretch>
                        <a:fillRect/>
                      </a:stretch>
                    </p:blipFill>
                    <p:spPr bwMode="auto">
                      <a:xfrm>
                        <a:off x="1862138" y="3273425"/>
                        <a:ext cx="5491162"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b="1" dirty="0"/>
              <a:t>三、推出新的</a:t>
            </a:r>
            <a:r>
              <a:rPr lang="en-US" altLang="zh-CN" b="1" dirty="0"/>
              <a:t>3</a:t>
            </a:r>
            <a:r>
              <a:rPr lang="zh-CN" altLang="en-US" b="1" dirty="0"/>
              <a:t>种优秀算法</a:t>
            </a:r>
            <a:endParaRPr lang="en-US" altLang="zh-CN" b="1" dirty="0"/>
          </a:p>
          <a:p>
            <a:pPr marL="0" indent="0">
              <a:buNone/>
            </a:pPr>
            <a:r>
              <a:rPr lang="en-US" altLang="zh-CN" dirty="0">
                <a:latin typeface="+mj-ea"/>
                <a:ea typeface="+mj-ea"/>
              </a:rPr>
              <a:t>1.Hinton</a:t>
            </a:r>
            <a:r>
              <a:rPr lang="zh-CN" altLang="en-US" dirty="0">
                <a:latin typeface="+mj-ea"/>
                <a:ea typeface="+mj-ea"/>
              </a:rPr>
              <a:t>提出的</a:t>
            </a:r>
            <a:r>
              <a:rPr lang="en-US" altLang="zh-CN" dirty="0">
                <a:latin typeface="+mj-ea"/>
                <a:ea typeface="+mj-ea"/>
              </a:rPr>
              <a:t>capsules</a:t>
            </a:r>
            <a:r>
              <a:rPr lang="zh-CN" altLang="en-US" dirty="0">
                <a:latin typeface="+mj-ea"/>
                <a:ea typeface="+mj-ea"/>
              </a:rPr>
              <a:t>：稀疏门控专家混合层（</a:t>
            </a:r>
            <a:r>
              <a:rPr lang="zh-CN" altLang="en-US" u="sng" dirty="0">
                <a:latin typeface="+mj-ea"/>
                <a:ea typeface="+mj-ea"/>
              </a:rPr>
              <a:t>实现了超大规模但仍有计算效率的模型</a:t>
            </a:r>
            <a:r>
              <a:rPr lang="zh-CN" altLang="en-US" dirty="0">
                <a:latin typeface="+mj-ea"/>
                <a:ea typeface="+mj-ea"/>
              </a:rPr>
              <a:t>），</a:t>
            </a:r>
            <a:r>
              <a:rPr lang="en-US" altLang="zh-CN" dirty="0" err="1">
                <a:latin typeface="+mj-ea"/>
                <a:ea typeface="+mj-ea"/>
              </a:rPr>
              <a:t>hypernetworks</a:t>
            </a:r>
            <a:r>
              <a:rPr lang="zh-CN" altLang="en-US" dirty="0">
                <a:latin typeface="+mj-ea"/>
                <a:ea typeface="+mj-ea"/>
              </a:rPr>
              <a:t>（使用一个模型的权重来生成另一个模型的权重）</a:t>
            </a:r>
            <a:r>
              <a:rPr lang="en-US" altLang="zh-CN" dirty="0">
                <a:latin typeface="+mj-ea"/>
                <a:ea typeface="+mj-ea"/>
              </a:rPr>
              <a:t>……</a:t>
            </a:r>
          </a:p>
          <a:p>
            <a:pPr marL="0" indent="0">
              <a:buNone/>
            </a:pPr>
            <a:endParaRPr lang="en-US" altLang="zh-CN" dirty="0">
              <a:latin typeface="+mj-ea"/>
              <a:ea typeface="+mj-ea"/>
            </a:endParaRPr>
          </a:p>
          <a:p>
            <a:pPr marL="0" indent="0">
              <a:buNone/>
            </a:pPr>
            <a:r>
              <a:rPr lang="en-US" altLang="zh-CN" dirty="0">
                <a:latin typeface="+mj-ea"/>
                <a:ea typeface="+mj-ea"/>
              </a:rPr>
              <a:t>2.</a:t>
            </a:r>
            <a:r>
              <a:rPr lang="zh-CN" altLang="en-US" dirty="0">
                <a:latin typeface="+mj-ea"/>
                <a:ea typeface="+mj-ea"/>
              </a:rPr>
              <a:t>新的</a:t>
            </a:r>
            <a:r>
              <a:rPr lang="en-US" altLang="zh-CN" dirty="0">
                <a:latin typeface="+mj-ea"/>
                <a:ea typeface="+mj-ea"/>
              </a:rPr>
              <a:t>multi-modal</a:t>
            </a:r>
            <a:r>
              <a:rPr lang="zh-CN" altLang="en-US" dirty="0">
                <a:latin typeface="+mj-ea"/>
                <a:ea typeface="+mj-ea"/>
              </a:rPr>
              <a:t>模型：在同一个模型上执行音频、视觉和文本输入的</a:t>
            </a:r>
            <a:r>
              <a:rPr lang="zh-CN" altLang="en-US" u="sng" dirty="0">
                <a:latin typeface="+mj-ea"/>
                <a:ea typeface="+mj-ea"/>
              </a:rPr>
              <a:t>多个学习任务</a:t>
            </a:r>
            <a:r>
              <a:rPr lang="zh-CN" altLang="en-US" dirty="0">
                <a:latin typeface="+mj-ea"/>
                <a:ea typeface="+mj-ea"/>
              </a:rPr>
              <a:t>；</a:t>
            </a:r>
            <a:endParaRPr lang="en-US" altLang="zh-CN" dirty="0">
              <a:latin typeface="+mj-ea"/>
              <a:ea typeface="+mj-ea"/>
            </a:endParaRPr>
          </a:p>
          <a:p>
            <a:pPr marL="0" indent="0">
              <a:buNone/>
            </a:pPr>
            <a:endParaRPr lang="en-US" altLang="zh-CN" dirty="0">
              <a:latin typeface="+mj-ea"/>
              <a:ea typeface="+mj-ea"/>
            </a:endParaRPr>
          </a:p>
          <a:p>
            <a:pPr marL="0" indent="0">
              <a:buNone/>
            </a:pPr>
            <a:r>
              <a:rPr lang="en-US" altLang="zh-CN" dirty="0">
                <a:latin typeface="+mj-ea"/>
                <a:ea typeface="+mj-ea"/>
              </a:rPr>
              <a:t>3.</a:t>
            </a:r>
            <a:r>
              <a:rPr lang="zh-CN" altLang="en-US" dirty="0">
                <a:latin typeface="+mj-ea"/>
                <a:ea typeface="+mj-ea"/>
              </a:rPr>
              <a:t>基于</a:t>
            </a:r>
            <a:r>
              <a:rPr lang="en-US" altLang="zh-CN" dirty="0">
                <a:latin typeface="+mj-ea"/>
                <a:ea typeface="+mj-ea"/>
              </a:rPr>
              <a:t>attention</a:t>
            </a:r>
            <a:r>
              <a:rPr lang="zh-CN" altLang="en-US" dirty="0">
                <a:latin typeface="+mj-ea"/>
                <a:ea typeface="+mj-ea"/>
              </a:rPr>
              <a:t>的机制：（卷积和循环模型的代替），</a:t>
            </a:r>
            <a:r>
              <a:rPr lang="en-US" altLang="zh-CN" dirty="0">
                <a:latin typeface="+mj-ea"/>
                <a:ea typeface="+mj-ea"/>
              </a:rPr>
              <a:t>symbolic</a:t>
            </a:r>
            <a:r>
              <a:rPr lang="zh-CN" altLang="en-US" dirty="0">
                <a:latin typeface="+mj-ea"/>
                <a:ea typeface="+mj-ea"/>
              </a:rPr>
              <a:t>和</a:t>
            </a:r>
            <a:r>
              <a:rPr lang="en-US" altLang="zh-CN" dirty="0">
                <a:latin typeface="+mj-ea"/>
                <a:ea typeface="+mj-ea"/>
              </a:rPr>
              <a:t>non-symbolic</a:t>
            </a:r>
            <a:r>
              <a:rPr lang="zh-CN" altLang="en-US" dirty="0">
                <a:latin typeface="+mj-ea"/>
                <a:ea typeface="+mj-ea"/>
              </a:rPr>
              <a:t>学习的优化方法，通过离散变量反向传播的技术，以及一些新的强化学习算法的改进</a:t>
            </a:r>
          </a:p>
        </p:txBody>
      </p:sp>
      <p:sp>
        <p:nvSpPr>
          <p:cNvPr id="4" name="文本占位符 3"/>
          <p:cNvSpPr>
            <a:spLocks noGrp="1"/>
          </p:cNvSpPr>
          <p:nvPr>
            <p:ph type="body" sz="quarter" idx="14"/>
          </p:nvPr>
        </p:nvSpPr>
        <p:spPr/>
        <p:txBody>
          <a:bodyPr/>
          <a:lstStyle/>
          <a:p>
            <a:endParaRPr lang="zh-CN" altLang="en-US"/>
          </a:p>
        </p:txBody>
      </p:sp>
      <p:sp>
        <p:nvSpPr>
          <p:cNvPr id="5" name="标题 1"/>
          <p:cNvSpPr>
            <a:spLocks noGrp="1"/>
          </p:cNvSpPr>
          <p:nvPr>
            <p:ph type="title"/>
          </p:nvPr>
        </p:nvSpPr>
        <p:spPr/>
        <p:txBody>
          <a:bodyPr>
            <a:normAutofit/>
          </a:bodyPr>
          <a:lstStyle/>
          <a:p>
            <a:r>
              <a:rPr lang="en-US" altLang="zh-CN" b="1" dirty="0"/>
              <a:t>Google Brain</a:t>
            </a:r>
            <a:r>
              <a:rPr lang="zh-CN" altLang="en-US" b="1" dirty="0"/>
              <a:t>团队</a:t>
            </a:r>
            <a:r>
              <a:rPr lang="en-US" altLang="zh-CN" b="1" dirty="0"/>
              <a:t>2017</a:t>
            </a:r>
            <a:r>
              <a:rPr lang="zh-CN" altLang="en-US" b="1" dirty="0"/>
              <a:t>成绩单</a:t>
            </a:r>
            <a:endParaRPr lang="zh-CN" altLang="en-US" dirty="0"/>
          </a:p>
        </p:txBody>
      </p:sp>
    </p:spTree>
    <p:extLst>
      <p:ext uri="{BB962C8B-B14F-4D97-AF65-F5344CB8AC3E}">
        <p14:creationId xmlns:p14="http://schemas.microsoft.com/office/powerpoint/2010/main" val="3465971660"/>
      </p:ext>
    </p:extLst>
  </p:cSld>
  <p:clrMapOvr>
    <a:masterClrMapping/>
  </p:clrMapOvr>
  <p:transition>
    <p:blinds dir="vert"/>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ID3</a:t>
            </a:r>
            <a:r>
              <a:rPr lang="zh-CN" altLang="en-US" dirty="0"/>
              <a:t>算法例子</a:t>
            </a:r>
            <a:endParaRPr 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348880"/>
            <a:ext cx="8141140" cy="3168352"/>
          </a:xfrm>
        </p:spPr>
      </p:pic>
      <p:sp>
        <p:nvSpPr>
          <p:cNvPr id="4" name="文本占位符 3"/>
          <p:cNvSpPr>
            <a:spLocks noGrp="1"/>
          </p:cNvSpPr>
          <p:nvPr>
            <p:ph type="body" sz="quarter" idx="14"/>
          </p:nvPr>
        </p:nvSpPr>
        <p:spPr/>
        <p:txBody>
          <a:bodyPr/>
          <a:lstStyle/>
          <a:p>
            <a:endParaRPr lang="en-US"/>
          </a:p>
        </p:txBody>
      </p:sp>
      <p:sp>
        <p:nvSpPr>
          <p:cNvPr id="5" name="矩形 4"/>
          <p:cNvSpPr/>
          <p:nvPr/>
        </p:nvSpPr>
        <p:spPr>
          <a:xfrm>
            <a:off x="971600" y="6078418"/>
            <a:ext cx="3916457" cy="369332"/>
          </a:xfrm>
          <a:prstGeom prst="rect">
            <a:avLst/>
          </a:prstGeom>
        </p:spPr>
        <p:txBody>
          <a:bodyPr wrap="none">
            <a:spAutoFit/>
          </a:bodyPr>
          <a:lstStyle/>
          <a:p>
            <a:r>
              <a:rPr lang="en-US" dirty="0"/>
              <a:t>http://shiyanjun.cn/archives/417.html</a:t>
            </a:r>
          </a:p>
        </p:txBody>
      </p:sp>
      <p:sp>
        <p:nvSpPr>
          <p:cNvPr id="7" name="矩形 6"/>
          <p:cNvSpPr/>
          <p:nvPr/>
        </p:nvSpPr>
        <p:spPr>
          <a:xfrm>
            <a:off x="827584" y="1341416"/>
            <a:ext cx="7200800" cy="707886"/>
          </a:xfrm>
          <a:prstGeom prst="rect">
            <a:avLst/>
          </a:prstGeom>
          <a:ln>
            <a:solidFill>
              <a:srgbClr val="FF0000"/>
            </a:solidFill>
          </a:ln>
        </p:spPr>
        <p:txBody>
          <a:bodyPr wrap="square">
            <a:spAutoFit/>
          </a:bodyPr>
          <a:lstStyle/>
          <a:p>
            <a:r>
              <a:rPr lang="zh-CN" altLang="en-US" sz="2000" dirty="0"/>
              <a:t>以一个很典型被引用过多次的训练数据集</a:t>
            </a:r>
            <a:r>
              <a:rPr lang="en-US" altLang="zh-CN" sz="2000" dirty="0"/>
              <a:t>D</a:t>
            </a:r>
            <a:r>
              <a:rPr lang="zh-CN" altLang="en-US" sz="2000" dirty="0"/>
              <a:t>为例，来说明</a:t>
            </a:r>
            <a:endParaRPr lang="en-US" altLang="zh-CN" sz="2000" dirty="0"/>
          </a:p>
          <a:p>
            <a:r>
              <a:rPr lang="en-US" altLang="zh-CN" sz="2000" b="1" i="1" u="sng" dirty="0"/>
              <a:t>ID3</a:t>
            </a:r>
            <a:r>
              <a:rPr lang="zh-CN" altLang="en-US" sz="2000" b="1" i="1" u="sng" dirty="0"/>
              <a:t>算法如何计算信息增益并选择决策结点</a:t>
            </a:r>
            <a:r>
              <a:rPr lang="en-US" altLang="zh-CN" sz="2000" b="1" i="1" u="sng" dirty="0"/>
              <a:t>.</a:t>
            </a:r>
            <a:endParaRPr lang="en-US" sz="2000" b="1" i="1" u="sng" dirty="0"/>
          </a:p>
        </p:txBody>
      </p:sp>
    </p:spTree>
    <p:extLst>
      <p:ext uri="{BB962C8B-B14F-4D97-AF65-F5344CB8AC3E}">
        <p14:creationId xmlns:p14="http://schemas.microsoft.com/office/powerpoint/2010/main" val="2520006101"/>
      </p:ext>
    </p:extLst>
  </p:cSld>
  <p:clrMapOvr>
    <a:masterClrMapping/>
  </p:clrMapOvr>
  <p:transition>
    <p:blinds dir="vert"/>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ID3</a:t>
            </a:r>
            <a:r>
              <a:rPr lang="zh-CN" altLang="en-US" dirty="0"/>
              <a:t>算法例子</a:t>
            </a:r>
            <a:endParaRPr lang="en-US" dirty="0"/>
          </a:p>
        </p:txBody>
      </p:sp>
      <p:sp>
        <p:nvSpPr>
          <p:cNvPr id="3" name="内容占位符 2"/>
          <p:cNvSpPr>
            <a:spLocks noGrp="1"/>
          </p:cNvSpPr>
          <p:nvPr>
            <p:ph idx="1"/>
          </p:nvPr>
        </p:nvSpPr>
        <p:spPr>
          <a:xfrm>
            <a:off x="609600" y="1500175"/>
            <a:ext cx="8354888" cy="4762910"/>
          </a:xfrm>
        </p:spPr>
        <p:txBody>
          <a:bodyPr/>
          <a:lstStyle/>
          <a:p>
            <a:r>
              <a:rPr lang="zh-CN" altLang="en-US" dirty="0"/>
              <a:t>训练集有</a:t>
            </a:r>
            <a:r>
              <a:rPr lang="en-US" altLang="zh-CN" b="1" u="sng" dirty="0"/>
              <a:t>4</a:t>
            </a:r>
            <a:r>
              <a:rPr lang="zh-CN" altLang="en-US" b="1" u="sng" dirty="0"/>
              <a:t>个属性</a:t>
            </a:r>
            <a:r>
              <a:rPr lang="zh-CN" altLang="en-US" dirty="0"/>
              <a:t>，即属性集合</a:t>
            </a:r>
            <a:r>
              <a:rPr lang="en-US" dirty="0"/>
              <a:t>A={OUTLOOK, TEMPERATURE, HUMIDITY, WINDY}</a:t>
            </a:r>
          </a:p>
          <a:p>
            <a:r>
              <a:rPr lang="zh-CN" altLang="en-US" u="sng" dirty="0"/>
              <a:t>类标签有</a:t>
            </a:r>
            <a:r>
              <a:rPr lang="en-US" altLang="zh-CN" u="sng" dirty="0"/>
              <a:t>2</a:t>
            </a:r>
            <a:r>
              <a:rPr lang="zh-CN" altLang="en-US" u="sng" dirty="0"/>
              <a:t>个</a:t>
            </a:r>
            <a:r>
              <a:rPr lang="zh-CN" altLang="en-US" dirty="0"/>
              <a:t>，即</a:t>
            </a:r>
            <a:r>
              <a:rPr lang="zh-CN" altLang="en-US" b="1" u="sng" dirty="0"/>
              <a:t>类标签集合</a:t>
            </a:r>
            <a:r>
              <a:rPr lang="en-US" altLang="zh-CN" b="1" u="sng" dirty="0"/>
              <a:t>C={Yes, No}</a:t>
            </a:r>
            <a:r>
              <a:rPr lang="zh-CN" altLang="en-US" dirty="0"/>
              <a:t>，分别表示适合户外运动和不适合户外运动，其实</a:t>
            </a:r>
            <a:r>
              <a:rPr lang="zh-CN" altLang="en-US" u="sng" dirty="0"/>
              <a:t>是一个二分类问题</a:t>
            </a:r>
            <a:r>
              <a:rPr lang="zh-CN" altLang="en-US" dirty="0"/>
              <a:t>。</a:t>
            </a:r>
            <a:endParaRPr lang="en-US" altLang="zh-CN" dirty="0"/>
          </a:p>
          <a:p>
            <a:r>
              <a:rPr lang="zh-CN" altLang="en-US" b="1" u="sng" dirty="0"/>
              <a:t>数据集</a:t>
            </a:r>
            <a:r>
              <a:rPr lang="en-US" altLang="zh-CN" b="1" u="sng" dirty="0"/>
              <a:t>D</a:t>
            </a:r>
            <a:r>
              <a:rPr lang="zh-CN" altLang="en-US" dirty="0"/>
              <a:t>包含</a:t>
            </a:r>
            <a:r>
              <a:rPr lang="en-US" altLang="zh-CN" u="sng" dirty="0"/>
              <a:t>14</a:t>
            </a:r>
            <a:r>
              <a:rPr lang="zh-CN" altLang="en-US" u="sng" dirty="0"/>
              <a:t>个训练样本</a:t>
            </a:r>
            <a:r>
              <a:rPr lang="zh-CN" altLang="en-US" dirty="0"/>
              <a:t>，其中属于类别</a:t>
            </a:r>
            <a:r>
              <a:rPr lang="zh-CN" altLang="en-US" dirty="0">
                <a:solidFill>
                  <a:srgbClr val="FF0000"/>
                </a:solidFill>
              </a:rPr>
              <a:t>“</a:t>
            </a:r>
            <a:r>
              <a:rPr lang="en-US" altLang="zh-CN" dirty="0">
                <a:solidFill>
                  <a:srgbClr val="FF0000"/>
                </a:solidFill>
              </a:rPr>
              <a:t>Yes”</a:t>
            </a:r>
            <a:r>
              <a:rPr lang="zh-CN" altLang="en-US" dirty="0">
                <a:solidFill>
                  <a:srgbClr val="FF0000"/>
                </a:solidFill>
              </a:rPr>
              <a:t>的有</a:t>
            </a:r>
            <a:r>
              <a:rPr lang="en-US" altLang="zh-CN" dirty="0">
                <a:solidFill>
                  <a:srgbClr val="FF0000"/>
                </a:solidFill>
              </a:rPr>
              <a:t>9</a:t>
            </a:r>
            <a:r>
              <a:rPr lang="zh-CN" altLang="en-US" dirty="0">
                <a:solidFill>
                  <a:srgbClr val="FF0000"/>
                </a:solidFill>
              </a:rPr>
              <a:t>个，</a:t>
            </a:r>
            <a:r>
              <a:rPr lang="zh-CN" altLang="en-US" dirty="0"/>
              <a:t>属于</a:t>
            </a:r>
            <a:r>
              <a:rPr lang="zh-CN" altLang="en-US" dirty="0">
                <a:solidFill>
                  <a:srgbClr val="FF0000"/>
                </a:solidFill>
              </a:rPr>
              <a:t>类别“</a:t>
            </a:r>
            <a:r>
              <a:rPr lang="en-US" altLang="zh-CN" dirty="0">
                <a:solidFill>
                  <a:srgbClr val="FF0000"/>
                </a:solidFill>
              </a:rPr>
              <a:t>No”</a:t>
            </a:r>
            <a:r>
              <a:rPr lang="zh-CN" altLang="en-US" dirty="0">
                <a:solidFill>
                  <a:srgbClr val="FF0000"/>
                </a:solidFill>
              </a:rPr>
              <a:t>的有</a:t>
            </a:r>
            <a:r>
              <a:rPr lang="en-US" altLang="zh-CN" dirty="0">
                <a:solidFill>
                  <a:srgbClr val="FF0000"/>
                </a:solidFill>
              </a:rPr>
              <a:t>5</a:t>
            </a:r>
            <a:r>
              <a:rPr lang="zh-CN" altLang="en-US" dirty="0">
                <a:solidFill>
                  <a:srgbClr val="FF0000"/>
                </a:solidFill>
              </a:rPr>
              <a:t>个</a:t>
            </a:r>
            <a:r>
              <a:rPr lang="zh-CN" altLang="en-US" dirty="0"/>
              <a:t>。</a:t>
            </a:r>
            <a:endParaRPr lang="en-US" altLang="zh-CN" dirty="0"/>
          </a:p>
          <a:p>
            <a:endParaRPr lang="en-US" altLang="zh-CN" dirty="0"/>
          </a:p>
          <a:p>
            <a:pPr marL="0" indent="0">
              <a:buNone/>
            </a:pPr>
            <a:r>
              <a:rPr lang="zh-CN" altLang="en-US" dirty="0"/>
              <a:t>  则</a:t>
            </a:r>
            <a:r>
              <a:rPr lang="zh-CN" altLang="en-US" b="1" u="sng" dirty="0">
                <a:solidFill>
                  <a:srgbClr val="FF0000"/>
                </a:solidFill>
              </a:rPr>
              <a:t>计算其信息熵</a:t>
            </a:r>
            <a:r>
              <a:rPr lang="zh-CN" altLang="en-US" dirty="0"/>
              <a:t>：</a:t>
            </a:r>
            <a:endParaRPr lang="en-US" altLang="zh-CN" dirty="0"/>
          </a:p>
          <a:p>
            <a:pPr marL="0" lvl="0" indent="0">
              <a:buNone/>
            </a:pPr>
            <a:r>
              <a:rPr lang="en-US" dirty="0">
                <a:latin typeface="Arial Unicode MS" panose="020B0604020202020204" pitchFamily="34" charset="-122"/>
              </a:rPr>
              <a:t>     Info(D) = -</a:t>
            </a:r>
            <a:r>
              <a:rPr lang="en-US" dirty="0">
                <a:solidFill>
                  <a:srgbClr val="FF0000"/>
                </a:solidFill>
                <a:latin typeface="Arial Unicode MS" panose="020B0604020202020204" pitchFamily="34" charset="-122"/>
              </a:rPr>
              <a:t>9</a:t>
            </a:r>
            <a:r>
              <a:rPr lang="en-US" dirty="0">
                <a:latin typeface="Arial Unicode MS" panose="020B0604020202020204" pitchFamily="34" charset="-122"/>
              </a:rPr>
              <a:t>/14 * log</a:t>
            </a:r>
            <a:r>
              <a:rPr lang="en-US" baseline="-25000" dirty="0">
                <a:latin typeface="Arial Unicode MS" panose="020B0604020202020204" pitchFamily="34" charset="-122"/>
              </a:rPr>
              <a:t>2</a:t>
            </a:r>
            <a:r>
              <a:rPr lang="en-US" dirty="0">
                <a:latin typeface="Arial Unicode MS" panose="020B0604020202020204" pitchFamily="34" charset="-122"/>
              </a:rPr>
              <a:t>(</a:t>
            </a:r>
            <a:r>
              <a:rPr lang="en-US" dirty="0">
                <a:solidFill>
                  <a:srgbClr val="FF0000"/>
                </a:solidFill>
                <a:latin typeface="Arial Unicode MS" panose="020B0604020202020204" pitchFamily="34" charset="-122"/>
              </a:rPr>
              <a:t>9</a:t>
            </a:r>
            <a:r>
              <a:rPr lang="en-US" dirty="0">
                <a:latin typeface="Arial Unicode MS" panose="020B0604020202020204" pitchFamily="34" charset="-122"/>
              </a:rPr>
              <a:t>/14) - </a:t>
            </a:r>
            <a:r>
              <a:rPr lang="en-US" dirty="0">
                <a:solidFill>
                  <a:srgbClr val="FF0000"/>
                </a:solidFill>
                <a:latin typeface="Arial Unicode MS" panose="020B0604020202020204" pitchFamily="34" charset="-122"/>
              </a:rPr>
              <a:t>5</a:t>
            </a:r>
            <a:r>
              <a:rPr lang="en-US" dirty="0">
                <a:latin typeface="Arial Unicode MS" panose="020B0604020202020204" pitchFamily="34" charset="-122"/>
              </a:rPr>
              <a:t>/14 * log</a:t>
            </a:r>
            <a:r>
              <a:rPr lang="en-US" baseline="-25000" dirty="0">
                <a:latin typeface="Arial Unicode MS" panose="020B0604020202020204" pitchFamily="34" charset="-122"/>
              </a:rPr>
              <a:t>2</a:t>
            </a:r>
            <a:r>
              <a:rPr lang="en-US" dirty="0">
                <a:latin typeface="Arial Unicode MS" panose="020B0604020202020204" pitchFamily="34" charset="-122"/>
              </a:rPr>
              <a:t>(</a:t>
            </a:r>
            <a:r>
              <a:rPr lang="en-US" dirty="0">
                <a:solidFill>
                  <a:srgbClr val="FF0000"/>
                </a:solidFill>
                <a:latin typeface="Arial Unicode MS" panose="020B0604020202020204" pitchFamily="34" charset="-122"/>
              </a:rPr>
              <a:t>5</a:t>
            </a:r>
            <a:r>
              <a:rPr lang="en-US" dirty="0">
                <a:latin typeface="Arial Unicode MS" panose="020B0604020202020204" pitchFamily="34" charset="-122"/>
              </a:rPr>
              <a:t>/14) = 0.940</a:t>
            </a:r>
            <a:r>
              <a:rPr lang="en-US" sz="1800" dirty="0"/>
              <a:t> </a:t>
            </a:r>
            <a:endParaRPr lang="en-US" sz="4800" dirty="0">
              <a:latin typeface="Arial" panose="020B0604020202020204" pitchFamily="34" charset="0"/>
            </a:endParaRPr>
          </a:p>
        </p:txBody>
      </p:sp>
      <p:sp>
        <p:nvSpPr>
          <p:cNvPr id="4" name="文本占位符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96281386"/>
      </p:ext>
    </p:extLst>
  </p:cSld>
  <p:clrMapOvr>
    <a:masterClrMapping/>
  </p:clrMapOvr>
  <p:transition>
    <p:blinds dir="vert"/>
  </p:transition>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ID3</a:t>
            </a:r>
            <a:r>
              <a:rPr lang="zh-CN" altLang="en-US" dirty="0"/>
              <a:t>算法例子</a:t>
            </a:r>
            <a:endParaRPr lang="en-US" dirty="0"/>
          </a:p>
        </p:txBody>
      </p:sp>
      <p:sp>
        <p:nvSpPr>
          <p:cNvPr id="3" name="内容占位符 2"/>
          <p:cNvSpPr>
            <a:spLocks noGrp="1"/>
          </p:cNvSpPr>
          <p:nvPr>
            <p:ph idx="1"/>
          </p:nvPr>
        </p:nvSpPr>
        <p:spPr>
          <a:xfrm>
            <a:off x="116619" y="1346283"/>
            <a:ext cx="8904411" cy="3954925"/>
          </a:xfrm>
        </p:spPr>
        <p:txBody>
          <a:bodyPr>
            <a:normAutofit lnSpcReduction="10000"/>
          </a:bodyPr>
          <a:lstStyle/>
          <a:p>
            <a:pPr marL="0" indent="0">
              <a:buNone/>
            </a:pPr>
            <a:r>
              <a:rPr lang="zh-CN" altLang="en-US" sz="2000" dirty="0"/>
              <a:t>对属性集中</a:t>
            </a:r>
            <a:r>
              <a:rPr lang="en-US" altLang="zh-CN" sz="2000" b="1" u="sng" dirty="0"/>
              <a:t>OUTLOOK</a:t>
            </a:r>
            <a:r>
              <a:rPr lang="zh-CN" altLang="en-US" sz="2000" b="1" u="sng" dirty="0"/>
              <a:t>属性分别计算信息熵</a:t>
            </a:r>
            <a:r>
              <a:rPr lang="zh-CN" altLang="en-US" sz="2000" dirty="0"/>
              <a:t>，如下所示：</a:t>
            </a:r>
            <a:endParaRPr lang="en-US" altLang="zh-CN" sz="2000" dirty="0"/>
          </a:p>
          <a:p>
            <a:pPr marL="0" indent="0">
              <a:buNone/>
            </a:pPr>
            <a:r>
              <a:rPr lang="en-US" altLang="zh-CN" sz="2000" b="1" dirty="0"/>
              <a:t>OUTLOOK</a:t>
            </a:r>
            <a:r>
              <a:rPr lang="zh-CN" altLang="en-US" sz="2000" dirty="0"/>
              <a:t>属性中，</a:t>
            </a:r>
            <a:r>
              <a:rPr lang="zh-CN" altLang="en-US" sz="2000" u="sng" dirty="0"/>
              <a:t>有</a:t>
            </a:r>
            <a:r>
              <a:rPr lang="en-US" altLang="zh-CN" sz="2000" u="sng" dirty="0"/>
              <a:t>3</a:t>
            </a:r>
            <a:r>
              <a:rPr lang="zh-CN" altLang="en-US" sz="2000" u="sng" dirty="0"/>
              <a:t>个取值：</a:t>
            </a:r>
            <a:r>
              <a:rPr lang="en-US" altLang="zh-CN" sz="2000" u="sng" dirty="0">
                <a:solidFill>
                  <a:srgbClr val="FF0000"/>
                </a:solidFill>
              </a:rPr>
              <a:t>Sunny</a:t>
            </a:r>
            <a:r>
              <a:rPr lang="zh-CN" altLang="en-US" sz="2000" u="sng" dirty="0"/>
              <a:t>、</a:t>
            </a:r>
            <a:r>
              <a:rPr lang="en-US" altLang="zh-CN" sz="2000" u="sng" dirty="0">
                <a:solidFill>
                  <a:srgbClr val="00B050"/>
                </a:solidFill>
              </a:rPr>
              <a:t>Overcast</a:t>
            </a:r>
            <a:r>
              <a:rPr lang="zh-CN" altLang="en-US" sz="2000" u="sng" dirty="0"/>
              <a:t>和</a:t>
            </a:r>
            <a:r>
              <a:rPr lang="en-US" altLang="zh-CN" sz="2000" u="sng" dirty="0">
                <a:solidFill>
                  <a:srgbClr val="00B0F0"/>
                </a:solidFill>
              </a:rPr>
              <a:t>Rainy</a:t>
            </a:r>
            <a:r>
              <a:rPr lang="zh-CN" altLang="en-US" sz="2000" dirty="0"/>
              <a:t>，样本分布情况如下：</a:t>
            </a:r>
            <a:endParaRPr lang="en-US" altLang="zh-CN" sz="2000" dirty="0"/>
          </a:p>
          <a:p>
            <a:pPr>
              <a:lnSpc>
                <a:spcPct val="100000"/>
              </a:lnSpc>
            </a:pPr>
            <a:r>
              <a:rPr lang="en-US" altLang="zh-CN" sz="2000" dirty="0"/>
              <a:t>      </a:t>
            </a:r>
            <a:r>
              <a:rPr lang="en-US" altLang="zh-CN" sz="2000" dirty="0">
                <a:solidFill>
                  <a:srgbClr val="FF0000"/>
                </a:solidFill>
              </a:rPr>
              <a:t>Sunny</a:t>
            </a:r>
            <a:r>
              <a:rPr lang="zh-CN" altLang="en-US" sz="2000" dirty="0">
                <a:solidFill>
                  <a:srgbClr val="FF0000"/>
                </a:solidFill>
              </a:rPr>
              <a:t>总共</a:t>
            </a:r>
            <a:r>
              <a:rPr lang="en-US" altLang="zh-CN" sz="2000" dirty="0">
                <a:solidFill>
                  <a:srgbClr val="FF0000"/>
                </a:solidFill>
              </a:rPr>
              <a:t>5</a:t>
            </a:r>
            <a:r>
              <a:rPr lang="zh-CN" altLang="en-US" sz="2000" dirty="0">
                <a:solidFill>
                  <a:srgbClr val="FF0000"/>
                </a:solidFill>
              </a:rPr>
              <a:t>个样本</a:t>
            </a:r>
            <a:br>
              <a:rPr lang="zh-CN" altLang="en-US" sz="2000" dirty="0">
                <a:solidFill>
                  <a:srgbClr val="FF0000"/>
                </a:solidFill>
              </a:rPr>
            </a:br>
            <a:r>
              <a:rPr lang="zh-CN" altLang="en-US" sz="2000" dirty="0">
                <a:solidFill>
                  <a:srgbClr val="FF0000"/>
                </a:solidFill>
              </a:rPr>
              <a:t>     类别为</a:t>
            </a:r>
            <a:r>
              <a:rPr lang="en-US" altLang="zh-CN" sz="2000" u="sng" dirty="0">
                <a:solidFill>
                  <a:srgbClr val="FF0000"/>
                </a:solidFill>
              </a:rPr>
              <a:t>Yes</a:t>
            </a:r>
            <a:r>
              <a:rPr lang="zh-CN" altLang="en-US" sz="2000" dirty="0">
                <a:solidFill>
                  <a:srgbClr val="FF0000"/>
                </a:solidFill>
              </a:rPr>
              <a:t>时，</a:t>
            </a:r>
            <a:r>
              <a:rPr lang="en-US" altLang="zh-CN" sz="2000" dirty="0">
                <a:solidFill>
                  <a:srgbClr val="FF0000"/>
                </a:solidFill>
              </a:rPr>
              <a:t>Sunny</a:t>
            </a:r>
            <a:r>
              <a:rPr lang="zh-CN" altLang="en-US" sz="2000" dirty="0">
                <a:solidFill>
                  <a:srgbClr val="FF0000"/>
                </a:solidFill>
              </a:rPr>
              <a:t>有</a:t>
            </a:r>
            <a:r>
              <a:rPr lang="en-US" altLang="zh-CN" sz="2000" u="sng" dirty="0">
                <a:solidFill>
                  <a:srgbClr val="FF0000"/>
                </a:solidFill>
              </a:rPr>
              <a:t>2</a:t>
            </a:r>
            <a:r>
              <a:rPr lang="zh-CN" altLang="en-US" sz="2000" u="sng" dirty="0">
                <a:solidFill>
                  <a:srgbClr val="FF0000"/>
                </a:solidFill>
              </a:rPr>
              <a:t>个样本</a:t>
            </a:r>
            <a:r>
              <a:rPr lang="zh-CN" altLang="en-US" sz="2000" dirty="0">
                <a:solidFill>
                  <a:srgbClr val="FF0000"/>
                </a:solidFill>
              </a:rPr>
              <a:t>；类别为</a:t>
            </a:r>
            <a:r>
              <a:rPr lang="en-US" altLang="zh-CN" sz="2000" u="sng" dirty="0">
                <a:solidFill>
                  <a:srgbClr val="FF0000"/>
                </a:solidFill>
              </a:rPr>
              <a:t>No</a:t>
            </a:r>
            <a:r>
              <a:rPr lang="zh-CN" altLang="en-US" sz="2000" dirty="0">
                <a:solidFill>
                  <a:srgbClr val="FF0000"/>
                </a:solidFill>
              </a:rPr>
              <a:t>时，</a:t>
            </a:r>
            <a:r>
              <a:rPr lang="en-US" altLang="zh-CN" sz="2000" dirty="0">
                <a:solidFill>
                  <a:srgbClr val="FF0000"/>
                </a:solidFill>
              </a:rPr>
              <a:t>Sunny</a:t>
            </a:r>
            <a:r>
              <a:rPr lang="zh-CN" altLang="en-US" sz="2000" dirty="0">
                <a:solidFill>
                  <a:srgbClr val="FF0000"/>
                </a:solidFill>
              </a:rPr>
              <a:t>有</a:t>
            </a:r>
            <a:r>
              <a:rPr lang="en-US" altLang="zh-CN" sz="2000" dirty="0">
                <a:solidFill>
                  <a:srgbClr val="FF0000"/>
                </a:solidFill>
              </a:rPr>
              <a:t>3</a:t>
            </a:r>
            <a:r>
              <a:rPr lang="zh-CN" altLang="en-US" sz="2000" u="sng" dirty="0">
                <a:solidFill>
                  <a:srgbClr val="FF0000"/>
                </a:solidFill>
              </a:rPr>
              <a:t>个样本</a:t>
            </a:r>
            <a:r>
              <a:rPr lang="zh-CN" altLang="en-US" sz="2000" dirty="0"/>
              <a:t>。</a:t>
            </a:r>
            <a:endParaRPr lang="en-US" altLang="zh-CN" sz="2000" dirty="0"/>
          </a:p>
          <a:p>
            <a:pPr>
              <a:lnSpc>
                <a:spcPct val="100000"/>
              </a:lnSpc>
            </a:pPr>
            <a:br>
              <a:rPr lang="zh-CN" altLang="en-US" sz="2000" dirty="0"/>
            </a:br>
            <a:r>
              <a:rPr lang="zh-CN" altLang="en-US" sz="2000" dirty="0"/>
              <a:t>     </a:t>
            </a:r>
            <a:r>
              <a:rPr lang="en-US" altLang="zh-CN" sz="2000" dirty="0">
                <a:solidFill>
                  <a:srgbClr val="00B050"/>
                </a:solidFill>
              </a:rPr>
              <a:t>Overcast</a:t>
            </a:r>
            <a:r>
              <a:rPr lang="zh-CN" altLang="en-US" sz="2000" dirty="0">
                <a:solidFill>
                  <a:srgbClr val="00B050"/>
                </a:solidFill>
              </a:rPr>
              <a:t>总共</a:t>
            </a:r>
            <a:r>
              <a:rPr lang="en-US" altLang="zh-CN" sz="2000" dirty="0">
                <a:solidFill>
                  <a:srgbClr val="00B050"/>
                </a:solidFill>
              </a:rPr>
              <a:t>4</a:t>
            </a:r>
            <a:r>
              <a:rPr lang="zh-CN" altLang="en-US" sz="2000" dirty="0">
                <a:solidFill>
                  <a:srgbClr val="00B050"/>
                </a:solidFill>
              </a:rPr>
              <a:t>个样本</a:t>
            </a:r>
            <a:endParaRPr lang="en-US" altLang="zh-CN" sz="2000" dirty="0">
              <a:solidFill>
                <a:srgbClr val="00B050"/>
              </a:solidFill>
            </a:endParaRPr>
          </a:p>
          <a:p>
            <a:pPr marL="0" indent="0">
              <a:buNone/>
            </a:pPr>
            <a:r>
              <a:rPr lang="zh-CN" altLang="en-US" sz="2000" dirty="0">
                <a:solidFill>
                  <a:srgbClr val="00B050"/>
                </a:solidFill>
              </a:rPr>
              <a:t>    类别为</a:t>
            </a:r>
            <a:r>
              <a:rPr lang="en-US" altLang="zh-CN" sz="2000" dirty="0">
                <a:solidFill>
                  <a:srgbClr val="00B050"/>
                </a:solidFill>
              </a:rPr>
              <a:t>Yes</a:t>
            </a:r>
            <a:r>
              <a:rPr lang="zh-CN" altLang="en-US" sz="2000" dirty="0">
                <a:solidFill>
                  <a:srgbClr val="00B050"/>
                </a:solidFill>
              </a:rPr>
              <a:t>时，</a:t>
            </a:r>
            <a:r>
              <a:rPr lang="en-US" altLang="zh-CN" sz="2000" dirty="0">
                <a:solidFill>
                  <a:srgbClr val="00B050"/>
                </a:solidFill>
              </a:rPr>
              <a:t>Overcast</a:t>
            </a:r>
            <a:r>
              <a:rPr lang="zh-CN" altLang="en-US" sz="2000" dirty="0">
                <a:solidFill>
                  <a:srgbClr val="00B050"/>
                </a:solidFill>
              </a:rPr>
              <a:t>有</a:t>
            </a:r>
            <a:r>
              <a:rPr lang="en-US" altLang="zh-CN" sz="2000" dirty="0">
                <a:solidFill>
                  <a:srgbClr val="00B050"/>
                </a:solidFill>
              </a:rPr>
              <a:t>4</a:t>
            </a:r>
            <a:r>
              <a:rPr lang="zh-CN" altLang="en-US" sz="2000" dirty="0">
                <a:solidFill>
                  <a:srgbClr val="00B050"/>
                </a:solidFill>
              </a:rPr>
              <a:t>个样本；类别为</a:t>
            </a:r>
            <a:r>
              <a:rPr lang="en-US" altLang="zh-CN" sz="2000" dirty="0">
                <a:solidFill>
                  <a:srgbClr val="00B050"/>
                </a:solidFill>
              </a:rPr>
              <a:t>No</a:t>
            </a:r>
            <a:r>
              <a:rPr lang="zh-CN" altLang="en-US" sz="2000" dirty="0">
                <a:solidFill>
                  <a:srgbClr val="00B050"/>
                </a:solidFill>
              </a:rPr>
              <a:t>时，</a:t>
            </a:r>
            <a:r>
              <a:rPr lang="en-US" altLang="zh-CN" sz="2000" dirty="0">
                <a:solidFill>
                  <a:srgbClr val="00B050"/>
                </a:solidFill>
              </a:rPr>
              <a:t>Overcast</a:t>
            </a:r>
            <a:r>
              <a:rPr lang="zh-CN" altLang="en-US" sz="2000" dirty="0">
                <a:solidFill>
                  <a:srgbClr val="00B050"/>
                </a:solidFill>
              </a:rPr>
              <a:t>有</a:t>
            </a:r>
            <a:r>
              <a:rPr lang="en-US" altLang="zh-CN" sz="2000" dirty="0">
                <a:solidFill>
                  <a:srgbClr val="00B050"/>
                </a:solidFill>
              </a:rPr>
              <a:t>0</a:t>
            </a:r>
            <a:r>
              <a:rPr lang="zh-CN" altLang="en-US" sz="2000" dirty="0">
                <a:solidFill>
                  <a:srgbClr val="00B050"/>
                </a:solidFill>
              </a:rPr>
              <a:t>个样本</a:t>
            </a:r>
            <a:r>
              <a:rPr lang="zh-CN" altLang="en-US" sz="2000" dirty="0"/>
              <a:t>。</a:t>
            </a:r>
            <a:endParaRPr lang="en-US" altLang="zh-CN" sz="2000" dirty="0"/>
          </a:p>
          <a:p>
            <a:r>
              <a:rPr lang="en-US" altLang="zh-CN" sz="2000" dirty="0"/>
              <a:t>    </a:t>
            </a:r>
            <a:r>
              <a:rPr lang="en-US" altLang="zh-CN" sz="2000" dirty="0">
                <a:solidFill>
                  <a:srgbClr val="00B0F0"/>
                </a:solidFill>
              </a:rPr>
              <a:t>Rainy</a:t>
            </a:r>
            <a:r>
              <a:rPr lang="zh-CN" altLang="en-US" sz="2000" dirty="0">
                <a:solidFill>
                  <a:srgbClr val="00B0F0"/>
                </a:solidFill>
              </a:rPr>
              <a:t>总共</a:t>
            </a:r>
            <a:r>
              <a:rPr lang="en-US" altLang="zh-CN" sz="2000" dirty="0">
                <a:solidFill>
                  <a:srgbClr val="00B0F0"/>
                </a:solidFill>
              </a:rPr>
              <a:t>5</a:t>
            </a:r>
            <a:r>
              <a:rPr lang="zh-CN" altLang="en-US" sz="2000" dirty="0">
                <a:solidFill>
                  <a:srgbClr val="00B0F0"/>
                </a:solidFill>
              </a:rPr>
              <a:t>个样本</a:t>
            </a:r>
            <a:br>
              <a:rPr lang="zh-CN" altLang="en-US" sz="2000" dirty="0">
                <a:solidFill>
                  <a:srgbClr val="00B0F0"/>
                </a:solidFill>
              </a:rPr>
            </a:br>
            <a:r>
              <a:rPr lang="zh-CN" altLang="en-US" sz="2000" dirty="0">
                <a:solidFill>
                  <a:srgbClr val="00B0F0"/>
                </a:solidFill>
              </a:rPr>
              <a:t>    类别为</a:t>
            </a:r>
            <a:r>
              <a:rPr lang="en-US" altLang="zh-CN" sz="2000" dirty="0">
                <a:solidFill>
                  <a:srgbClr val="00B0F0"/>
                </a:solidFill>
              </a:rPr>
              <a:t>Yes</a:t>
            </a:r>
            <a:r>
              <a:rPr lang="zh-CN" altLang="en-US" sz="2000" dirty="0">
                <a:solidFill>
                  <a:srgbClr val="00B0F0"/>
                </a:solidFill>
              </a:rPr>
              <a:t>时，</a:t>
            </a:r>
            <a:r>
              <a:rPr lang="en-US" altLang="zh-CN" sz="2000" dirty="0">
                <a:solidFill>
                  <a:srgbClr val="00B0F0"/>
                </a:solidFill>
              </a:rPr>
              <a:t>Rainy</a:t>
            </a:r>
            <a:r>
              <a:rPr lang="zh-CN" altLang="en-US" sz="2000" dirty="0">
                <a:solidFill>
                  <a:srgbClr val="00B0F0"/>
                </a:solidFill>
              </a:rPr>
              <a:t>有</a:t>
            </a:r>
            <a:r>
              <a:rPr lang="en-US" altLang="zh-CN" sz="2000" dirty="0">
                <a:solidFill>
                  <a:srgbClr val="00B0F0"/>
                </a:solidFill>
              </a:rPr>
              <a:t>3</a:t>
            </a:r>
            <a:r>
              <a:rPr lang="zh-CN" altLang="en-US" sz="2000" dirty="0">
                <a:solidFill>
                  <a:srgbClr val="00B0F0"/>
                </a:solidFill>
              </a:rPr>
              <a:t>个样本；类别为</a:t>
            </a:r>
            <a:r>
              <a:rPr lang="en-US" altLang="zh-CN" sz="2000" dirty="0">
                <a:solidFill>
                  <a:srgbClr val="00B0F0"/>
                </a:solidFill>
              </a:rPr>
              <a:t>No</a:t>
            </a:r>
            <a:r>
              <a:rPr lang="zh-CN" altLang="en-US" sz="2000" dirty="0">
                <a:solidFill>
                  <a:srgbClr val="00B0F0"/>
                </a:solidFill>
              </a:rPr>
              <a:t>时，</a:t>
            </a:r>
            <a:r>
              <a:rPr lang="en-US" altLang="zh-CN" sz="2000" dirty="0">
                <a:solidFill>
                  <a:srgbClr val="00B0F0"/>
                </a:solidFill>
              </a:rPr>
              <a:t>Rainy</a:t>
            </a:r>
            <a:r>
              <a:rPr lang="zh-CN" altLang="en-US" sz="2000" dirty="0">
                <a:solidFill>
                  <a:srgbClr val="00B0F0"/>
                </a:solidFill>
              </a:rPr>
              <a:t>有</a:t>
            </a:r>
            <a:r>
              <a:rPr lang="en-US" altLang="zh-CN" sz="2000" dirty="0">
                <a:solidFill>
                  <a:srgbClr val="00B0F0"/>
                </a:solidFill>
              </a:rPr>
              <a:t>2</a:t>
            </a:r>
            <a:r>
              <a:rPr lang="zh-CN" altLang="en-US" sz="2000" dirty="0">
                <a:solidFill>
                  <a:srgbClr val="00B0F0"/>
                </a:solidFill>
              </a:rPr>
              <a:t>个样本。</a:t>
            </a:r>
            <a:endParaRPr lang="en-US" altLang="zh-CN" sz="2000" dirty="0">
              <a:solidFill>
                <a:srgbClr val="00B0F0"/>
              </a:solidFill>
            </a:endParaRPr>
          </a:p>
          <a:p>
            <a:endParaRPr lang="en-US" altLang="zh-CN" sz="2000" dirty="0"/>
          </a:p>
          <a:p>
            <a:r>
              <a:rPr lang="zh-CN" altLang="en-US" sz="2000" dirty="0"/>
              <a:t>从而可以</a:t>
            </a:r>
            <a:r>
              <a:rPr lang="zh-CN" altLang="en-US" b="1" dirty="0"/>
              <a:t>计算</a:t>
            </a:r>
            <a:r>
              <a:rPr lang="en-US" b="1" dirty="0"/>
              <a:t>OUTLOOK</a:t>
            </a:r>
            <a:r>
              <a:rPr lang="zh-CN" altLang="en-US" b="1" dirty="0"/>
              <a:t>属性的信息熵</a:t>
            </a:r>
            <a:r>
              <a:rPr lang="zh-CN" altLang="en-US" sz="2000" dirty="0"/>
              <a:t>：</a:t>
            </a:r>
            <a:endParaRPr lang="en-US" sz="2000" dirty="0"/>
          </a:p>
        </p:txBody>
      </p:sp>
      <p:sp>
        <p:nvSpPr>
          <p:cNvPr id="4" name="文本占位符 3"/>
          <p:cNvSpPr>
            <a:spLocks noGrp="1"/>
          </p:cNvSpPr>
          <p:nvPr>
            <p:ph type="body" sz="quarter" idx="14"/>
          </p:nvPr>
        </p:nvSpPr>
        <p:spPr/>
        <p:txBody>
          <a:bodyPr/>
          <a:lstStyle/>
          <a:p>
            <a:endParaRPr lang="en-US"/>
          </a:p>
        </p:txBody>
      </p:sp>
      <p:sp>
        <p:nvSpPr>
          <p:cNvPr id="5" name="Rectangle 1"/>
          <p:cNvSpPr>
            <a:spLocks noChangeArrowheads="1"/>
          </p:cNvSpPr>
          <p:nvPr/>
        </p:nvSpPr>
        <p:spPr bwMode="auto">
          <a:xfrm>
            <a:off x="572380" y="5157192"/>
            <a:ext cx="7992888" cy="10156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Unicode MS" panose="020B0604020202020204" pitchFamily="34" charset="-122"/>
              </a:rPr>
              <a:t>Info(OUTLOOK) = </a:t>
            </a:r>
            <a:r>
              <a:rPr kumimoji="0" lang="en-US" sz="2000" b="0" i="0" u="none" strike="noStrike" cap="none" normalizeH="0" baseline="0" dirty="0">
                <a:ln>
                  <a:noFill/>
                </a:ln>
                <a:solidFill>
                  <a:srgbClr val="FF0000"/>
                </a:solidFill>
                <a:effectLst/>
                <a:latin typeface="Arial Unicode MS" panose="020B0604020202020204" pitchFamily="34" charset="-122"/>
              </a:rPr>
              <a:t>5/14 * [- 2/5 * log2(2/5) – 3/5 * log2(3/5)] </a:t>
            </a:r>
            <a:r>
              <a:rPr kumimoji="0" lang="en-US" sz="2000" b="0" i="0" u="none" strike="noStrike" cap="none" normalizeH="0" baseline="0" dirty="0">
                <a:ln>
                  <a:noFill/>
                </a:ln>
                <a:solidFill>
                  <a:schemeClr val="tx1"/>
                </a:solidFill>
                <a:effectLst/>
                <a:latin typeface="Arial Unicode MS" panose="020B0604020202020204" pitchFamily="34"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Unicode MS" panose="020B0604020202020204" pitchFamily="34" charset="-122"/>
              </a:rPr>
              <a:t>                              </a:t>
            </a:r>
            <a:r>
              <a:rPr kumimoji="0" lang="en-US" sz="2000" b="0" i="0" u="none" strike="noStrike" cap="none" normalizeH="0" baseline="0" dirty="0">
                <a:ln>
                  <a:noFill/>
                </a:ln>
                <a:solidFill>
                  <a:srgbClr val="00B050"/>
                </a:solidFill>
                <a:effectLst/>
                <a:latin typeface="Arial Unicode MS" panose="020B0604020202020204" pitchFamily="34" charset="-122"/>
              </a:rPr>
              <a:t>4/14 * [ - 4/4 * log2(4/4) - 0/4 * log2(0/4)] </a:t>
            </a:r>
            <a:r>
              <a:rPr kumimoji="0" lang="en-US" sz="2000" b="0" i="0" u="none" strike="noStrike" cap="none" normalizeH="0" baseline="0" dirty="0">
                <a:ln>
                  <a:noFill/>
                </a:ln>
                <a:solidFill>
                  <a:schemeClr val="tx1"/>
                </a:solidFill>
                <a:effectLst/>
                <a:latin typeface="Arial Unicode MS" panose="020B0604020202020204" pitchFamily="34"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Unicode MS" panose="020B0604020202020204" pitchFamily="34" charset="-122"/>
              </a:rPr>
              <a:t>                              </a:t>
            </a:r>
            <a:r>
              <a:rPr kumimoji="0" lang="en-US" sz="2000" b="0" i="0" u="none" strike="noStrike" cap="none" normalizeH="0" baseline="0" dirty="0">
                <a:ln>
                  <a:noFill/>
                </a:ln>
                <a:solidFill>
                  <a:srgbClr val="00B0F0"/>
                </a:solidFill>
                <a:effectLst/>
                <a:latin typeface="Arial Unicode MS" panose="020B0604020202020204" pitchFamily="34" charset="-122"/>
              </a:rPr>
              <a:t>5/14 * [ - 3/5 * log2(3/5) – 2/5 * log2(2/5)] </a:t>
            </a:r>
            <a:r>
              <a:rPr kumimoji="0" lang="en-US" sz="2000" b="0" i="0" u="none" strike="noStrike" cap="none" normalizeH="0" baseline="0" dirty="0">
                <a:ln>
                  <a:noFill/>
                </a:ln>
                <a:solidFill>
                  <a:schemeClr val="tx1"/>
                </a:solidFill>
                <a:effectLst/>
                <a:latin typeface="Arial Unicode MS" panose="020B0604020202020204" pitchFamily="34" charset="-122"/>
              </a:rPr>
              <a:t>= 0.694</a:t>
            </a:r>
            <a:r>
              <a:rPr kumimoji="0" lang="en-US" sz="2000" b="0" i="0" u="none" strike="noStrike" cap="none" normalizeH="0" baseline="0" dirty="0">
                <a:ln>
                  <a:noFill/>
                </a:ln>
                <a:solidFill>
                  <a:schemeClr val="tx1"/>
                </a:solidFill>
                <a:effectLst/>
              </a:rPr>
              <a:t> </a:t>
            </a:r>
            <a:endParaRPr kumimoji="0" 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9110664"/>
      </p:ext>
    </p:extLst>
  </p:cSld>
  <p:clrMapOvr>
    <a:masterClrMapping/>
  </p:clrMapOvr>
  <p:transition>
    <p:blinds dir="vert"/>
  </p:transition>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ID3</a:t>
            </a:r>
            <a:r>
              <a:rPr lang="zh-CN" altLang="en-US" dirty="0"/>
              <a:t>算法例子</a:t>
            </a:r>
            <a:endParaRPr lang="en-US" dirty="0"/>
          </a:p>
        </p:txBody>
      </p:sp>
      <p:sp>
        <p:nvSpPr>
          <p:cNvPr id="3" name="内容占位符 2"/>
          <p:cNvSpPr>
            <a:spLocks noGrp="1"/>
          </p:cNvSpPr>
          <p:nvPr>
            <p:ph idx="1"/>
          </p:nvPr>
        </p:nvSpPr>
        <p:spPr>
          <a:xfrm>
            <a:off x="504392" y="1052736"/>
            <a:ext cx="8651875" cy="4762910"/>
          </a:xfrm>
        </p:spPr>
        <p:txBody>
          <a:bodyPr/>
          <a:lstStyle/>
          <a:p>
            <a:pPr marL="0" indent="0">
              <a:buNone/>
            </a:pPr>
            <a:r>
              <a:rPr lang="zh-CN" altLang="en-US" dirty="0"/>
              <a:t>对属性集中</a:t>
            </a:r>
            <a:r>
              <a:rPr lang="en-US" dirty="0"/>
              <a:t>TEMPERATURE</a:t>
            </a:r>
            <a:r>
              <a:rPr lang="zh-CN" altLang="en-US" dirty="0"/>
              <a:t>属性分别计算信息熵，如下所示：</a:t>
            </a:r>
            <a:endParaRPr lang="en-US" altLang="zh-CN" dirty="0"/>
          </a:p>
          <a:p>
            <a:pPr marL="0" indent="0">
              <a:buNone/>
            </a:pPr>
            <a:r>
              <a:rPr lang="en-US" altLang="zh-CN" b="1" dirty="0"/>
              <a:t>TEMPERATURE</a:t>
            </a:r>
            <a:r>
              <a:rPr lang="zh-CN" altLang="en-US" dirty="0"/>
              <a:t>属性中，</a:t>
            </a:r>
            <a:r>
              <a:rPr lang="zh-CN" altLang="en-US" u="sng" dirty="0"/>
              <a:t>有</a:t>
            </a:r>
            <a:r>
              <a:rPr lang="en-US" altLang="zh-CN" u="sng" dirty="0"/>
              <a:t>3</a:t>
            </a:r>
            <a:r>
              <a:rPr lang="zh-CN" altLang="en-US" u="sng" dirty="0"/>
              <a:t>个取值：</a:t>
            </a:r>
            <a:r>
              <a:rPr lang="en-US" altLang="zh-CN" u="sng" dirty="0"/>
              <a:t>Hot</a:t>
            </a:r>
            <a:r>
              <a:rPr lang="zh-CN" altLang="en-US" u="sng" dirty="0"/>
              <a:t>、</a:t>
            </a:r>
            <a:r>
              <a:rPr lang="en-US" altLang="zh-CN" u="sng" dirty="0"/>
              <a:t>Mild</a:t>
            </a:r>
            <a:r>
              <a:rPr lang="zh-CN" altLang="en-US" u="sng" dirty="0"/>
              <a:t>和</a:t>
            </a:r>
            <a:r>
              <a:rPr lang="en-US" altLang="zh-CN" u="sng" dirty="0"/>
              <a:t>Cool</a:t>
            </a:r>
            <a:r>
              <a:rPr lang="zh-CN" altLang="en-US" dirty="0"/>
              <a:t>，样本分布情况如下：</a:t>
            </a:r>
            <a:endParaRPr lang="en-US" altLang="zh-CN" dirty="0"/>
          </a:p>
          <a:p>
            <a:r>
              <a:rPr lang="en-US" altLang="zh-CN" dirty="0"/>
              <a:t> </a:t>
            </a:r>
            <a:r>
              <a:rPr lang="en-US" altLang="zh-CN" dirty="0">
                <a:solidFill>
                  <a:srgbClr val="FF0000"/>
                </a:solidFill>
              </a:rPr>
              <a:t>Hot</a:t>
            </a:r>
            <a:r>
              <a:rPr lang="zh-CN" altLang="en-US" dirty="0">
                <a:solidFill>
                  <a:srgbClr val="FF0000"/>
                </a:solidFill>
              </a:rPr>
              <a:t>总共</a:t>
            </a:r>
            <a:r>
              <a:rPr lang="en-US" altLang="zh-CN" dirty="0">
                <a:solidFill>
                  <a:srgbClr val="FF0000"/>
                </a:solidFill>
              </a:rPr>
              <a:t>4</a:t>
            </a:r>
            <a:r>
              <a:rPr lang="zh-CN" altLang="en-US" dirty="0">
                <a:solidFill>
                  <a:srgbClr val="FF0000"/>
                </a:solidFill>
              </a:rPr>
              <a:t>个样本</a:t>
            </a:r>
            <a:br>
              <a:rPr lang="zh-CN" altLang="en-US" dirty="0">
                <a:solidFill>
                  <a:srgbClr val="FF0000"/>
                </a:solidFill>
              </a:rPr>
            </a:br>
            <a:r>
              <a:rPr lang="zh-CN" altLang="en-US" dirty="0">
                <a:solidFill>
                  <a:srgbClr val="FF0000"/>
                </a:solidFill>
              </a:rPr>
              <a:t>类别为</a:t>
            </a:r>
            <a:r>
              <a:rPr lang="en-US" altLang="zh-CN" dirty="0">
                <a:solidFill>
                  <a:srgbClr val="FF0000"/>
                </a:solidFill>
              </a:rPr>
              <a:t>Yes</a:t>
            </a:r>
            <a:r>
              <a:rPr lang="zh-CN" altLang="en-US" dirty="0">
                <a:solidFill>
                  <a:srgbClr val="FF0000"/>
                </a:solidFill>
              </a:rPr>
              <a:t>时，</a:t>
            </a:r>
            <a:r>
              <a:rPr lang="en-US" altLang="zh-CN" dirty="0">
                <a:solidFill>
                  <a:srgbClr val="FF0000"/>
                </a:solidFill>
              </a:rPr>
              <a:t>Hot</a:t>
            </a:r>
            <a:r>
              <a:rPr lang="zh-CN" altLang="en-US" dirty="0">
                <a:solidFill>
                  <a:srgbClr val="FF0000"/>
                </a:solidFill>
              </a:rPr>
              <a:t>有</a:t>
            </a:r>
            <a:r>
              <a:rPr lang="en-US" altLang="zh-CN" dirty="0">
                <a:solidFill>
                  <a:srgbClr val="FF0000"/>
                </a:solidFill>
              </a:rPr>
              <a:t>2</a:t>
            </a:r>
            <a:r>
              <a:rPr lang="zh-CN" altLang="en-US" dirty="0">
                <a:solidFill>
                  <a:srgbClr val="FF0000"/>
                </a:solidFill>
              </a:rPr>
              <a:t>个样本；类别为</a:t>
            </a:r>
            <a:r>
              <a:rPr lang="en-US" altLang="zh-CN" dirty="0">
                <a:solidFill>
                  <a:srgbClr val="FF0000"/>
                </a:solidFill>
              </a:rPr>
              <a:t>No</a:t>
            </a:r>
            <a:r>
              <a:rPr lang="zh-CN" altLang="en-US" dirty="0">
                <a:solidFill>
                  <a:srgbClr val="FF0000"/>
                </a:solidFill>
              </a:rPr>
              <a:t>时，</a:t>
            </a:r>
            <a:r>
              <a:rPr lang="en-US" altLang="zh-CN" dirty="0">
                <a:solidFill>
                  <a:srgbClr val="FF0000"/>
                </a:solidFill>
              </a:rPr>
              <a:t>Hot</a:t>
            </a:r>
            <a:r>
              <a:rPr lang="zh-CN" altLang="en-US" dirty="0">
                <a:solidFill>
                  <a:srgbClr val="FF0000"/>
                </a:solidFill>
              </a:rPr>
              <a:t>有</a:t>
            </a:r>
            <a:r>
              <a:rPr lang="en-US" altLang="zh-CN" dirty="0">
                <a:solidFill>
                  <a:srgbClr val="FF0000"/>
                </a:solidFill>
              </a:rPr>
              <a:t>2</a:t>
            </a:r>
            <a:r>
              <a:rPr lang="zh-CN" altLang="en-US" dirty="0">
                <a:solidFill>
                  <a:srgbClr val="FF0000"/>
                </a:solidFill>
              </a:rPr>
              <a:t>个样本。</a:t>
            </a:r>
            <a:endParaRPr lang="en-US" altLang="zh-CN" dirty="0">
              <a:solidFill>
                <a:srgbClr val="FF0000"/>
              </a:solidFill>
            </a:endParaRPr>
          </a:p>
          <a:p>
            <a:r>
              <a:rPr lang="en-US" altLang="zh-CN" dirty="0">
                <a:solidFill>
                  <a:srgbClr val="00B050"/>
                </a:solidFill>
              </a:rPr>
              <a:t> Mild</a:t>
            </a:r>
            <a:r>
              <a:rPr lang="zh-CN" altLang="en-US" dirty="0">
                <a:solidFill>
                  <a:srgbClr val="00B050"/>
                </a:solidFill>
              </a:rPr>
              <a:t>总共</a:t>
            </a:r>
            <a:r>
              <a:rPr lang="en-US" altLang="zh-CN" dirty="0">
                <a:solidFill>
                  <a:srgbClr val="00B050"/>
                </a:solidFill>
              </a:rPr>
              <a:t>6</a:t>
            </a:r>
            <a:r>
              <a:rPr lang="zh-CN" altLang="en-US" dirty="0">
                <a:solidFill>
                  <a:srgbClr val="00B050"/>
                </a:solidFill>
              </a:rPr>
              <a:t>个样本</a:t>
            </a:r>
            <a:br>
              <a:rPr lang="zh-CN" altLang="en-US" dirty="0">
                <a:solidFill>
                  <a:srgbClr val="00B050"/>
                </a:solidFill>
              </a:rPr>
            </a:br>
            <a:r>
              <a:rPr lang="zh-CN" altLang="en-US" dirty="0">
                <a:solidFill>
                  <a:srgbClr val="00B050"/>
                </a:solidFill>
              </a:rPr>
              <a:t>类别为</a:t>
            </a:r>
            <a:r>
              <a:rPr lang="en-US" altLang="zh-CN" dirty="0">
                <a:solidFill>
                  <a:srgbClr val="00B050"/>
                </a:solidFill>
              </a:rPr>
              <a:t>Yes</a:t>
            </a:r>
            <a:r>
              <a:rPr lang="zh-CN" altLang="en-US" dirty="0">
                <a:solidFill>
                  <a:srgbClr val="00B050"/>
                </a:solidFill>
              </a:rPr>
              <a:t>时，</a:t>
            </a:r>
            <a:r>
              <a:rPr lang="en-US" altLang="zh-CN" dirty="0">
                <a:solidFill>
                  <a:srgbClr val="00B050"/>
                </a:solidFill>
              </a:rPr>
              <a:t>Mild</a:t>
            </a:r>
            <a:r>
              <a:rPr lang="zh-CN" altLang="en-US" dirty="0">
                <a:solidFill>
                  <a:srgbClr val="00B050"/>
                </a:solidFill>
              </a:rPr>
              <a:t>有</a:t>
            </a:r>
            <a:r>
              <a:rPr lang="en-US" altLang="zh-CN" dirty="0">
                <a:solidFill>
                  <a:srgbClr val="00B050"/>
                </a:solidFill>
              </a:rPr>
              <a:t>4</a:t>
            </a:r>
            <a:r>
              <a:rPr lang="zh-CN" altLang="en-US" dirty="0">
                <a:solidFill>
                  <a:srgbClr val="00B050"/>
                </a:solidFill>
              </a:rPr>
              <a:t>个样本；类别为</a:t>
            </a:r>
            <a:r>
              <a:rPr lang="en-US" altLang="zh-CN" dirty="0">
                <a:solidFill>
                  <a:srgbClr val="00B050"/>
                </a:solidFill>
              </a:rPr>
              <a:t>No</a:t>
            </a:r>
            <a:r>
              <a:rPr lang="zh-CN" altLang="en-US" dirty="0">
                <a:solidFill>
                  <a:srgbClr val="00B050"/>
                </a:solidFill>
              </a:rPr>
              <a:t>时，</a:t>
            </a:r>
            <a:r>
              <a:rPr lang="en-US" altLang="zh-CN" dirty="0">
                <a:solidFill>
                  <a:srgbClr val="00B050"/>
                </a:solidFill>
              </a:rPr>
              <a:t>Mild</a:t>
            </a:r>
            <a:r>
              <a:rPr lang="zh-CN" altLang="en-US" dirty="0">
                <a:solidFill>
                  <a:srgbClr val="00B050"/>
                </a:solidFill>
              </a:rPr>
              <a:t>有</a:t>
            </a:r>
            <a:r>
              <a:rPr lang="en-US" altLang="zh-CN" dirty="0">
                <a:solidFill>
                  <a:srgbClr val="00B050"/>
                </a:solidFill>
              </a:rPr>
              <a:t>2</a:t>
            </a:r>
            <a:r>
              <a:rPr lang="zh-CN" altLang="en-US" dirty="0">
                <a:solidFill>
                  <a:srgbClr val="00B050"/>
                </a:solidFill>
              </a:rPr>
              <a:t>个样本</a:t>
            </a:r>
            <a:r>
              <a:rPr lang="zh-CN" altLang="en-US" dirty="0"/>
              <a:t>。</a:t>
            </a:r>
            <a:endParaRPr lang="en-US" altLang="zh-CN" dirty="0"/>
          </a:p>
          <a:p>
            <a:r>
              <a:rPr lang="en-US" altLang="zh-CN" dirty="0"/>
              <a:t> </a:t>
            </a:r>
            <a:r>
              <a:rPr lang="en-US" altLang="zh-CN" dirty="0">
                <a:solidFill>
                  <a:srgbClr val="00B0F0"/>
                </a:solidFill>
              </a:rPr>
              <a:t>Cool</a:t>
            </a:r>
            <a:r>
              <a:rPr lang="zh-CN" altLang="en-US" dirty="0">
                <a:solidFill>
                  <a:srgbClr val="00B0F0"/>
                </a:solidFill>
              </a:rPr>
              <a:t>总共</a:t>
            </a:r>
            <a:r>
              <a:rPr lang="en-US" altLang="zh-CN" dirty="0">
                <a:solidFill>
                  <a:srgbClr val="00B0F0"/>
                </a:solidFill>
              </a:rPr>
              <a:t>4</a:t>
            </a:r>
            <a:r>
              <a:rPr lang="zh-CN" altLang="en-US" dirty="0">
                <a:solidFill>
                  <a:srgbClr val="00B0F0"/>
                </a:solidFill>
              </a:rPr>
              <a:t>个样本</a:t>
            </a:r>
            <a:br>
              <a:rPr lang="zh-CN" altLang="en-US" dirty="0">
                <a:solidFill>
                  <a:srgbClr val="00B0F0"/>
                </a:solidFill>
              </a:rPr>
            </a:br>
            <a:r>
              <a:rPr lang="zh-CN" altLang="en-US" dirty="0">
                <a:solidFill>
                  <a:srgbClr val="00B0F0"/>
                </a:solidFill>
              </a:rPr>
              <a:t>类别为</a:t>
            </a:r>
            <a:r>
              <a:rPr lang="en-US" altLang="zh-CN" dirty="0">
                <a:solidFill>
                  <a:srgbClr val="00B0F0"/>
                </a:solidFill>
              </a:rPr>
              <a:t>Yes</a:t>
            </a:r>
            <a:r>
              <a:rPr lang="zh-CN" altLang="en-US" dirty="0">
                <a:solidFill>
                  <a:srgbClr val="00B0F0"/>
                </a:solidFill>
              </a:rPr>
              <a:t>时，</a:t>
            </a:r>
            <a:r>
              <a:rPr lang="en-US" altLang="zh-CN" dirty="0">
                <a:solidFill>
                  <a:srgbClr val="00B0F0"/>
                </a:solidFill>
              </a:rPr>
              <a:t>Cool</a:t>
            </a:r>
            <a:r>
              <a:rPr lang="zh-CN" altLang="en-US" dirty="0">
                <a:solidFill>
                  <a:srgbClr val="00B0F0"/>
                </a:solidFill>
              </a:rPr>
              <a:t>有</a:t>
            </a:r>
            <a:r>
              <a:rPr lang="en-US" altLang="zh-CN" dirty="0">
                <a:solidFill>
                  <a:srgbClr val="00B0F0"/>
                </a:solidFill>
              </a:rPr>
              <a:t>3</a:t>
            </a:r>
            <a:r>
              <a:rPr lang="zh-CN" altLang="en-US" dirty="0">
                <a:solidFill>
                  <a:srgbClr val="00B0F0"/>
                </a:solidFill>
              </a:rPr>
              <a:t>个样本；类别为</a:t>
            </a:r>
            <a:r>
              <a:rPr lang="en-US" altLang="zh-CN" dirty="0">
                <a:solidFill>
                  <a:srgbClr val="00B0F0"/>
                </a:solidFill>
              </a:rPr>
              <a:t>No</a:t>
            </a:r>
            <a:r>
              <a:rPr lang="zh-CN" altLang="en-US" dirty="0">
                <a:solidFill>
                  <a:srgbClr val="00B0F0"/>
                </a:solidFill>
              </a:rPr>
              <a:t>时，</a:t>
            </a:r>
            <a:r>
              <a:rPr lang="en-US" altLang="zh-CN" dirty="0">
                <a:solidFill>
                  <a:srgbClr val="00B0F0"/>
                </a:solidFill>
              </a:rPr>
              <a:t>Cool</a:t>
            </a:r>
            <a:r>
              <a:rPr lang="zh-CN" altLang="en-US" dirty="0">
                <a:solidFill>
                  <a:srgbClr val="00B0F0"/>
                </a:solidFill>
              </a:rPr>
              <a:t>有</a:t>
            </a:r>
            <a:r>
              <a:rPr lang="en-US" altLang="zh-CN" dirty="0">
                <a:solidFill>
                  <a:srgbClr val="00B0F0"/>
                </a:solidFill>
              </a:rPr>
              <a:t>1</a:t>
            </a:r>
            <a:r>
              <a:rPr lang="zh-CN" altLang="en-US" dirty="0">
                <a:solidFill>
                  <a:srgbClr val="00B0F0"/>
                </a:solidFill>
              </a:rPr>
              <a:t>个样本。</a:t>
            </a:r>
            <a:endParaRPr lang="en-US" altLang="zh-CN" dirty="0">
              <a:solidFill>
                <a:srgbClr val="00B0F0"/>
              </a:solidFill>
            </a:endParaRPr>
          </a:p>
          <a:p>
            <a:r>
              <a:rPr lang="zh-CN" altLang="en-US" dirty="0"/>
              <a:t>从而可以</a:t>
            </a:r>
            <a:r>
              <a:rPr lang="zh-CN" altLang="en-US" b="1" dirty="0"/>
              <a:t>计算</a:t>
            </a:r>
            <a:r>
              <a:rPr lang="en-US" altLang="zh-CN" b="1" dirty="0"/>
              <a:t>TEMPERATURE</a:t>
            </a:r>
            <a:r>
              <a:rPr lang="zh-CN" altLang="en-US" b="1" dirty="0"/>
              <a:t>属性的信息熵</a:t>
            </a:r>
            <a:r>
              <a:rPr lang="zh-CN" altLang="en-US" dirty="0">
                <a:solidFill>
                  <a:srgbClr val="00B0F0"/>
                </a:solidFill>
              </a:rPr>
              <a:t>：</a:t>
            </a:r>
            <a:endParaRPr lang="en-US" dirty="0">
              <a:solidFill>
                <a:srgbClr val="00B0F0"/>
              </a:solidFill>
            </a:endParaRPr>
          </a:p>
        </p:txBody>
      </p:sp>
      <p:sp>
        <p:nvSpPr>
          <p:cNvPr id="4" name="文本占位符 3"/>
          <p:cNvSpPr>
            <a:spLocks noGrp="1"/>
          </p:cNvSpPr>
          <p:nvPr>
            <p:ph type="body" sz="quarter" idx="14"/>
          </p:nvPr>
        </p:nvSpPr>
        <p:spPr/>
        <p:txBody>
          <a:bodyPr/>
          <a:lstStyle/>
          <a:p>
            <a:endParaRPr lang="en-US"/>
          </a:p>
        </p:txBody>
      </p:sp>
      <p:sp>
        <p:nvSpPr>
          <p:cNvPr id="5" name="Rectangle 1"/>
          <p:cNvSpPr>
            <a:spLocks noChangeArrowheads="1"/>
          </p:cNvSpPr>
          <p:nvPr/>
        </p:nvSpPr>
        <p:spPr bwMode="auto">
          <a:xfrm>
            <a:off x="683568" y="5078695"/>
            <a:ext cx="7992888" cy="92333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lang="en-US" dirty="0">
                <a:latin typeface="Arial Unicode MS" panose="020B0604020202020204" pitchFamily="34" charset="-122"/>
              </a:rPr>
              <a:t>Info(TEMPERATURE) = </a:t>
            </a:r>
            <a:r>
              <a:rPr lang="en-US" dirty="0">
                <a:solidFill>
                  <a:srgbClr val="FF0000"/>
                </a:solidFill>
                <a:latin typeface="Arial Unicode MS" panose="020B0604020202020204" pitchFamily="34" charset="-122"/>
              </a:rPr>
              <a:t>4/14 * [- 2/4 * log2(2/4) – 2/4 * log2(2/4)] </a:t>
            </a:r>
            <a:r>
              <a:rPr lang="en-US" dirty="0">
                <a:latin typeface="Arial Unicode MS" panose="020B0604020202020204" pitchFamily="34" charset="-122"/>
              </a:rPr>
              <a:t>+ </a:t>
            </a:r>
          </a:p>
          <a:p>
            <a:pPr lvl="0" eaLnBrk="0" hangingPunct="0"/>
            <a:r>
              <a:rPr lang="en-US" dirty="0">
                <a:latin typeface="Arial Unicode MS" panose="020B0604020202020204" pitchFamily="34" charset="-122"/>
              </a:rPr>
              <a:t>                                       </a:t>
            </a:r>
            <a:r>
              <a:rPr lang="en-US" dirty="0">
                <a:solidFill>
                  <a:srgbClr val="00B050"/>
                </a:solidFill>
                <a:latin typeface="Arial Unicode MS" panose="020B0604020202020204" pitchFamily="34" charset="-122"/>
              </a:rPr>
              <a:t>6/14 * [ - 4/6 * log2(4/6) - 2/6 * log2(2/6)] </a:t>
            </a:r>
            <a:r>
              <a:rPr lang="en-US" dirty="0">
                <a:latin typeface="Arial Unicode MS" panose="020B0604020202020204" pitchFamily="34" charset="-122"/>
              </a:rPr>
              <a:t>+ </a:t>
            </a:r>
          </a:p>
          <a:p>
            <a:pPr lvl="0" eaLnBrk="0" hangingPunct="0"/>
            <a:r>
              <a:rPr lang="en-US" dirty="0">
                <a:solidFill>
                  <a:srgbClr val="00B0F0"/>
                </a:solidFill>
                <a:latin typeface="Arial Unicode MS" panose="020B0604020202020204" pitchFamily="34" charset="-122"/>
              </a:rPr>
              <a:t>                                       4/14 * [ - 3/4 * log2(3/4) – 1/4 * log2(1/4)] </a:t>
            </a:r>
            <a:r>
              <a:rPr lang="en-US" dirty="0">
                <a:latin typeface="Arial Unicode MS" panose="020B0604020202020204" pitchFamily="34" charset="-122"/>
              </a:rPr>
              <a:t>= 0.911</a:t>
            </a:r>
            <a:r>
              <a:rPr lang="en-US" sz="1400" dirty="0"/>
              <a:t> </a:t>
            </a:r>
            <a:endParaRPr lang="en-US" sz="4000" dirty="0">
              <a:latin typeface="Arial" panose="020B0604020202020204" pitchFamily="34" charset="0"/>
            </a:endParaRPr>
          </a:p>
        </p:txBody>
      </p:sp>
      <p:sp>
        <p:nvSpPr>
          <p:cNvPr id="6" name="文本框 5"/>
          <p:cNvSpPr txBox="1"/>
          <p:nvPr/>
        </p:nvSpPr>
        <p:spPr>
          <a:xfrm>
            <a:off x="3058665" y="549720"/>
            <a:ext cx="1292154" cy="369332"/>
          </a:xfrm>
          <a:prstGeom prst="rect">
            <a:avLst/>
          </a:prstGeom>
          <a:noFill/>
          <a:ln>
            <a:solidFill>
              <a:srgbClr val="FF0000"/>
            </a:solidFill>
          </a:ln>
        </p:spPr>
        <p:txBody>
          <a:bodyPr wrap="square" rtlCol="0">
            <a:spAutoFit/>
          </a:bodyPr>
          <a:lstStyle/>
          <a:p>
            <a:r>
              <a:rPr lang="en-US" altLang="zh-CN" dirty="0"/>
              <a:t>Your</a:t>
            </a:r>
            <a:r>
              <a:rPr lang="zh-CN" altLang="en-US" dirty="0"/>
              <a:t> </a:t>
            </a:r>
            <a:r>
              <a:rPr lang="en-US" altLang="zh-CN" dirty="0"/>
              <a:t>turn</a:t>
            </a:r>
            <a:endParaRPr lang="zh-CN" altLang="en-US" dirty="0"/>
          </a:p>
        </p:txBody>
      </p:sp>
    </p:spTree>
    <p:extLst>
      <p:ext uri="{BB962C8B-B14F-4D97-AF65-F5344CB8AC3E}">
        <p14:creationId xmlns:p14="http://schemas.microsoft.com/office/powerpoint/2010/main" val="2447337273"/>
      </p:ext>
    </p:extLst>
  </p:cSld>
  <p:clrMapOvr>
    <a:masterClrMapping/>
  </p:clrMapOvr>
  <p:transition>
    <p:blinds dir="vert"/>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ID3</a:t>
            </a:r>
            <a:r>
              <a:rPr lang="zh-CN" altLang="en-US" dirty="0"/>
              <a:t>算法例子</a:t>
            </a:r>
            <a:endParaRPr lang="en-US" dirty="0"/>
          </a:p>
        </p:txBody>
      </p:sp>
      <p:sp>
        <p:nvSpPr>
          <p:cNvPr id="3" name="内容占位符 2"/>
          <p:cNvSpPr>
            <a:spLocks noGrp="1"/>
          </p:cNvSpPr>
          <p:nvPr>
            <p:ph idx="1"/>
          </p:nvPr>
        </p:nvSpPr>
        <p:spPr>
          <a:xfrm>
            <a:off x="492124" y="1050913"/>
            <a:ext cx="8400355" cy="4762910"/>
          </a:xfrm>
        </p:spPr>
        <p:txBody>
          <a:bodyPr/>
          <a:lstStyle/>
          <a:p>
            <a:pPr marL="0" indent="0">
              <a:buNone/>
            </a:pPr>
            <a:r>
              <a:rPr lang="zh-CN" altLang="en-US" dirty="0"/>
              <a:t>对属性集中</a:t>
            </a:r>
            <a:r>
              <a:rPr lang="en-US" dirty="0"/>
              <a:t>WINDY</a:t>
            </a:r>
            <a:r>
              <a:rPr lang="zh-CN" altLang="en-US" dirty="0"/>
              <a:t>属性分别计算信息熵，如下所示：</a:t>
            </a:r>
            <a:endParaRPr lang="en-US" altLang="zh-CN" dirty="0"/>
          </a:p>
          <a:p>
            <a:pPr marL="0" indent="0">
              <a:buNone/>
            </a:pPr>
            <a:r>
              <a:rPr lang="en-US" altLang="zh-CN" b="1" dirty="0"/>
              <a:t>WINDY</a:t>
            </a:r>
            <a:r>
              <a:rPr lang="zh-CN" altLang="en-US" dirty="0"/>
              <a:t>属性中，有</a:t>
            </a:r>
            <a:r>
              <a:rPr lang="en-US" altLang="zh-CN" u="sng" dirty="0"/>
              <a:t>2</a:t>
            </a:r>
            <a:r>
              <a:rPr lang="zh-CN" altLang="en-US" u="sng" dirty="0"/>
              <a:t>个取值：</a:t>
            </a:r>
            <a:r>
              <a:rPr lang="en-US" altLang="zh-CN" u="sng" dirty="0"/>
              <a:t>True</a:t>
            </a:r>
            <a:r>
              <a:rPr lang="zh-CN" altLang="en-US" u="sng" dirty="0"/>
              <a:t>和</a:t>
            </a:r>
            <a:r>
              <a:rPr lang="en-US" altLang="zh-CN" u="sng" dirty="0"/>
              <a:t>False</a:t>
            </a:r>
            <a:r>
              <a:rPr lang="zh-CN" altLang="en-US" dirty="0"/>
              <a:t>，样本分布情况如下：</a:t>
            </a:r>
            <a:endParaRPr lang="en-US" altLang="zh-CN" dirty="0"/>
          </a:p>
          <a:p>
            <a:r>
              <a:rPr lang="en-US" altLang="zh-CN" dirty="0">
                <a:solidFill>
                  <a:srgbClr val="FF0000"/>
                </a:solidFill>
              </a:rPr>
              <a:t>True</a:t>
            </a:r>
            <a:r>
              <a:rPr lang="zh-CN" altLang="en-US" dirty="0">
                <a:solidFill>
                  <a:srgbClr val="FF0000"/>
                </a:solidFill>
              </a:rPr>
              <a:t>总共</a:t>
            </a:r>
            <a:r>
              <a:rPr lang="en-US" altLang="zh-CN" dirty="0">
                <a:solidFill>
                  <a:srgbClr val="FF0000"/>
                </a:solidFill>
              </a:rPr>
              <a:t>6</a:t>
            </a:r>
            <a:r>
              <a:rPr lang="zh-CN" altLang="en-US" dirty="0">
                <a:solidFill>
                  <a:srgbClr val="FF0000"/>
                </a:solidFill>
              </a:rPr>
              <a:t>个样本</a:t>
            </a:r>
            <a:br>
              <a:rPr lang="zh-CN" altLang="en-US" dirty="0">
                <a:solidFill>
                  <a:srgbClr val="FF0000"/>
                </a:solidFill>
              </a:rPr>
            </a:br>
            <a:r>
              <a:rPr lang="zh-CN" altLang="en-US" dirty="0">
                <a:solidFill>
                  <a:srgbClr val="FF0000"/>
                </a:solidFill>
              </a:rPr>
              <a:t>类别为</a:t>
            </a:r>
            <a:r>
              <a:rPr lang="en-US" altLang="zh-CN" dirty="0">
                <a:solidFill>
                  <a:srgbClr val="FF0000"/>
                </a:solidFill>
              </a:rPr>
              <a:t>Yes</a:t>
            </a:r>
            <a:r>
              <a:rPr lang="zh-CN" altLang="en-US" dirty="0">
                <a:solidFill>
                  <a:srgbClr val="FF0000"/>
                </a:solidFill>
              </a:rPr>
              <a:t>时，</a:t>
            </a:r>
            <a:r>
              <a:rPr lang="en-US" altLang="zh-CN" dirty="0">
                <a:solidFill>
                  <a:srgbClr val="FF0000"/>
                </a:solidFill>
              </a:rPr>
              <a:t>True</a:t>
            </a:r>
            <a:r>
              <a:rPr lang="zh-CN" altLang="en-US" dirty="0">
                <a:solidFill>
                  <a:srgbClr val="FF0000"/>
                </a:solidFill>
              </a:rPr>
              <a:t>有</a:t>
            </a:r>
            <a:r>
              <a:rPr lang="en-US" altLang="zh-CN" dirty="0">
                <a:solidFill>
                  <a:srgbClr val="FF0000"/>
                </a:solidFill>
              </a:rPr>
              <a:t>3</a:t>
            </a:r>
            <a:r>
              <a:rPr lang="zh-CN" altLang="en-US" dirty="0">
                <a:solidFill>
                  <a:srgbClr val="FF0000"/>
                </a:solidFill>
              </a:rPr>
              <a:t>个样本；类别为</a:t>
            </a:r>
            <a:r>
              <a:rPr lang="en-US" altLang="zh-CN" dirty="0">
                <a:solidFill>
                  <a:srgbClr val="FF0000"/>
                </a:solidFill>
              </a:rPr>
              <a:t>No</a:t>
            </a:r>
            <a:r>
              <a:rPr lang="zh-CN" altLang="en-US" dirty="0">
                <a:solidFill>
                  <a:srgbClr val="FF0000"/>
                </a:solidFill>
              </a:rPr>
              <a:t>时，</a:t>
            </a:r>
            <a:r>
              <a:rPr lang="en-US" altLang="zh-CN" dirty="0">
                <a:solidFill>
                  <a:srgbClr val="FF0000"/>
                </a:solidFill>
              </a:rPr>
              <a:t>True</a:t>
            </a:r>
            <a:r>
              <a:rPr lang="zh-CN" altLang="en-US" dirty="0">
                <a:solidFill>
                  <a:srgbClr val="FF0000"/>
                </a:solidFill>
              </a:rPr>
              <a:t>有</a:t>
            </a:r>
            <a:r>
              <a:rPr lang="en-US" altLang="zh-CN" dirty="0">
                <a:solidFill>
                  <a:srgbClr val="FF0000"/>
                </a:solidFill>
              </a:rPr>
              <a:t>3</a:t>
            </a:r>
            <a:r>
              <a:rPr lang="zh-CN" altLang="en-US" dirty="0">
                <a:solidFill>
                  <a:srgbClr val="FF0000"/>
                </a:solidFill>
              </a:rPr>
              <a:t>个样本</a:t>
            </a:r>
            <a:r>
              <a:rPr lang="zh-CN" altLang="en-US" dirty="0"/>
              <a:t>。</a:t>
            </a:r>
            <a:endParaRPr lang="en-US" altLang="zh-CN" dirty="0"/>
          </a:p>
          <a:p>
            <a:r>
              <a:rPr lang="en-US" altLang="zh-CN" dirty="0">
                <a:solidFill>
                  <a:srgbClr val="00B050"/>
                </a:solidFill>
              </a:rPr>
              <a:t>False</a:t>
            </a:r>
            <a:r>
              <a:rPr lang="zh-CN" altLang="en-US" dirty="0">
                <a:solidFill>
                  <a:srgbClr val="00B050"/>
                </a:solidFill>
              </a:rPr>
              <a:t>总共</a:t>
            </a:r>
            <a:r>
              <a:rPr lang="en-US" altLang="zh-CN" dirty="0">
                <a:solidFill>
                  <a:srgbClr val="00B050"/>
                </a:solidFill>
              </a:rPr>
              <a:t>8</a:t>
            </a:r>
            <a:r>
              <a:rPr lang="zh-CN" altLang="en-US" dirty="0">
                <a:solidFill>
                  <a:srgbClr val="00B050"/>
                </a:solidFill>
              </a:rPr>
              <a:t>个样本</a:t>
            </a:r>
            <a:br>
              <a:rPr lang="zh-CN" altLang="en-US" dirty="0">
                <a:solidFill>
                  <a:srgbClr val="00B050"/>
                </a:solidFill>
              </a:rPr>
            </a:br>
            <a:r>
              <a:rPr lang="zh-CN" altLang="en-US" dirty="0">
                <a:solidFill>
                  <a:srgbClr val="00B050"/>
                </a:solidFill>
              </a:rPr>
              <a:t>类别为</a:t>
            </a:r>
            <a:r>
              <a:rPr lang="en-US" altLang="zh-CN" dirty="0">
                <a:solidFill>
                  <a:srgbClr val="00B050"/>
                </a:solidFill>
              </a:rPr>
              <a:t>Yes</a:t>
            </a:r>
            <a:r>
              <a:rPr lang="zh-CN" altLang="en-US" dirty="0">
                <a:solidFill>
                  <a:srgbClr val="00B050"/>
                </a:solidFill>
              </a:rPr>
              <a:t>时，</a:t>
            </a:r>
            <a:r>
              <a:rPr lang="en-US" altLang="zh-CN" dirty="0">
                <a:solidFill>
                  <a:srgbClr val="00B050"/>
                </a:solidFill>
              </a:rPr>
              <a:t>False</a:t>
            </a:r>
            <a:r>
              <a:rPr lang="zh-CN" altLang="en-US" dirty="0">
                <a:solidFill>
                  <a:srgbClr val="00B050"/>
                </a:solidFill>
              </a:rPr>
              <a:t>有</a:t>
            </a:r>
            <a:r>
              <a:rPr lang="en-US" altLang="zh-CN" dirty="0">
                <a:solidFill>
                  <a:srgbClr val="00B050"/>
                </a:solidFill>
              </a:rPr>
              <a:t>6</a:t>
            </a:r>
            <a:r>
              <a:rPr lang="zh-CN" altLang="en-US" dirty="0">
                <a:solidFill>
                  <a:srgbClr val="00B050"/>
                </a:solidFill>
              </a:rPr>
              <a:t>个样本；类别为</a:t>
            </a:r>
            <a:r>
              <a:rPr lang="en-US" altLang="zh-CN" dirty="0">
                <a:solidFill>
                  <a:srgbClr val="00B050"/>
                </a:solidFill>
              </a:rPr>
              <a:t>No</a:t>
            </a:r>
            <a:r>
              <a:rPr lang="zh-CN" altLang="en-US" dirty="0">
                <a:solidFill>
                  <a:srgbClr val="00B050"/>
                </a:solidFill>
              </a:rPr>
              <a:t>时，</a:t>
            </a:r>
            <a:r>
              <a:rPr lang="en-US" altLang="zh-CN" dirty="0">
                <a:solidFill>
                  <a:srgbClr val="00B050"/>
                </a:solidFill>
              </a:rPr>
              <a:t>False</a:t>
            </a:r>
            <a:r>
              <a:rPr lang="zh-CN" altLang="en-US" dirty="0">
                <a:solidFill>
                  <a:srgbClr val="00B050"/>
                </a:solidFill>
              </a:rPr>
              <a:t>有</a:t>
            </a:r>
            <a:r>
              <a:rPr lang="en-US" altLang="zh-CN" dirty="0">
                <a:solidFill>
                  <a:srgbClr val="00B050"/>
                </a:solidFill>
              </a:rPr>
              <a:t>2</a:t>
            </a:r>
            <a:r>
              <a:rPr lang="zh-CN" altLang="en-US" dirty="0">
                <a:solidFill>
                  <a:srgbClr val="00B050"/>
                </a:solidFill>
              </a:rPr>
              <a:t>个样本。</a:t>
            </a:r>
            <a:endParaRPr lang="en-US" altLang="zh-CN" dirty="0">
              <a:solidFill>
                <a:srgbClr val="00B050"/>
              </a:solidFill>
            </a:endParaRPr>
          </a:p>
          <a:p>
            <a:endParaRPr lang="en-US" altLang="zh-CN" dirty="0">
              <a:solidFill>
                <a:srgbClr val="00B050"/>
              </a:solidFill>
            </a:endParaRPr>
          </a:p>
          <a:p>
            <a:r>
              <a:rPr lang="zh-CN" altLang="en-US" dirty="0"/>
              <a:t>从而可以计算</a:t>
            </a:r>
            <a:r>
              <a:rPr lang="en-US" b="1" dirty="0"/>
              <a:t>WINDY</a:t>
            </a:r>
            <a:r>
              <a:rPr lang="zh-CN" altLang="en-US" b="1" dirty="0"/>
              <a:t>属性的信息熵</a:t>
            </a:r>
            <a:r>
              <a:rPr lang="zh-CN" altLang="en-US" dirty="0"/>
              <a:t>：</a:t>
            </a:r>
            <a:endParaRPr lang="en-US" dirty="0"/>
          </a:p>
        </p:txBody>
      </p:sp>
      <p:sp>
        <p:nvSpPr>
          <p:cNvPr id="4" name="文本占位符 3"/>
          <p:cNvSpPr>
            <a:spLocks noGrp="1"/>
          </p:cNvSpPr>
          <p:nvPr>
            <p:ph type="body" sz="quarter" idx="14"/>
          </p:nvPr>
        </p:nvSpPr>
        <p:spPr/>
        <p:txBody>
          <a:bodyPr/>
          <a:lstStyle/>
          <a:p>
            <a:endParaRPr lang="en-US"/>
          </a:p>
        </p:txBody>
      </p:sp>
      <p:sp>
        <p:nvSpPr>
          <p:cNvPr id="5" name="Rectangle 1"/>
          <p:cNvSpPr>
            <a:spLocks noChangeArrowheads="1"/>
          </p:cNvSpPr>
          <p:nvPr/>
        </p:nvSpPr>
        <p:spPr bwMode="auto">
          <a:xfrm>
            <a:off x="611560" y="4591581"/>
            <a:ext cx="7451456" cy="70788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lang="en-US" sz="2000" dirty="0">
                <a:latin typeface="Arial Unicode MS" panose="020B0604020202020204" pitchFamily="34" charset="-122"/>
              </a:rPr>
              <a:t>Info(WINDY) = </a:t>
            </a:r>
            <a:r>
              <a:rPr lang="en-US" sz="2000" dirty="0">
                <a:solidFill>
                  <a:srgbClr val="FF0000"/>
                </a:solidFill>
                <a:latin typeface="Arial Unicode MS" panose="020B0604020202020204" pitchFamily="34" charset="-122"/>
              </a:rPr>
              <a:t>6/14 * [- 3/6 * log2(3/6) – 3/6 * log2(3/6)] </a:t>
            </a:r>
            <a:r>
              <a:rPr lang="en-US" sz="2000" dirty="0">
                <a:latin typeface="Arial Unicode MS" panose="020B0604020202020204" pitchFamily="34" charset="-122"/>
              </a:rPr>
              <a:t>+ </a:t>
            </a:r>
          </a:p>
          <a:p>
            <a:pPr lvl="0" eaLnBrk="0" hangingPunct="0"/>
            <a:r>
              <a:rPr lang="en-US" sz="2000" dirty="0">
                <a:latin typeface="Arial Unicode MS" panose="020B0604020202020204" pitchFamily="34" charset="-122"/>
              </a:rPr>
              <a:t>                        </a:t>
            </a:r>
            <a:r>
              <a:rPr lang="en-US" sz="2000" dirty="0">
                <a:solidFill>
                  <a:srgbClr val="00B050"/>
                </a:solidFill>
                <a:latin typeface="Arial Unicode MS" panose="020B0604020202020204" pitchFamily="34" charset="-122"/>
              </a:rPr>
              <a:t>8/14 * [ - 6/8 * log2(6/8) - 2/8 * log2(2/8)] </a:t>
            </a:r>
            <a:r>
              <a:rPr lang="en-US" sz="2000" dirty="0">
                <a:latin typeface="Arial Unicode MS" panose="020B0604020202020204" pitchFamily="34" charset="-122"/>
              </a:rPr>
              <a:t>= 0.892</a:t>
            </a:r>
            <a:r>
              <a:rPr lang="en-US" sz="1600" dirty="0"/>
              <a:t> </a:t>
            </a:r>
            <a:endParaRPr lang="en-US" sz="4400" dirty="0">
              <a:latin typeface="Arial" panose="020B0604020202020204" pitchFamily="34" charset="0"/>
            </a:endParaRPr>
          </a:p>
        </p:txBody>
      </p:sp>
      <p:sp>
        <p:nvSpPr>
          <p:cNvPr id="6" name="文本框 5"/>
          <p:cNvSpPr txBox="1"/>
          <p:nvPr/>
        </p:nvSpPr>
        <p:spPr>
          <a:xfrm>
            <a:off x="3058665" y="539388"/>
            <a:ext cx="1292154" cy="369332"/>
          </a:xfrm>
          <a:prstGeom prst="rect">
            <a:avLst/>
          </a:prstGeom>
          <a:noFill/>
          <a:ln>
            <a:solidFill>
              <a:srgbClr val="FF0000"/>
            </a:solidFill>
          </a:ln>
        </p:spPr>
        <p:txBody>
          <a:bodyPr wrap="square" rtlCol="0">
            <a:spAutoFit/>
          </a:bodyPr>
          <a:lstStyle/>
          <a:p>
            <a:r>
              <a:rPr lang="en-US" altLang="zh-CN" dirty="0"/>
              <a:t>Your</a:t>
            </a:r>
            <a:r>
              <a:rPr lang="zh-CN" altLang="en-US" dirty="0"/>
              <a:t> </a:t>
            </a:r>
            <a:r>
              <a:rPr lang="en-US" altLang="zh-CN" dirty="0"/>
              <a:t>turn</a:t>
            </a:r>
            <a:endParaRPr lang="zh-CN" altLang="en-US" dirty="0"/>
          </a:p>
        </p:txBody>
      </p:sp>
    </p:spTree>
    <p:extLst>
      <p:ext uri="{BB962C8B-B14F-4D97-AF65-F5344CB8AC3E}">
        <p14:creationId xmlns:p14="http://schemas.microsoft.com/office/powerpoint/2010/main" val="1179912387"/>
      </p:ext>
    </p:extLst>
  </p:cSld>
  <p:clrMapOvr>
    <a:masterClrMapping/>
  </p:clrMapOvr>
  <p:transition>
    <p:blinds dir="vert"/>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ID3</a:t>
            </a:r>
            <a:r>
              <a:rPr lang="zh-CN" altLang="en-US" dirty="0"/>
              <a:t>算法例子</a:t>
            </a:r>
            <a:endParaRPr lang="en-US" dirty="0"/>
          </a:p>
        </p:txBody>
      </p:sp>
      <p:sp>
        <p:nvSpPr>
          <p:cNvPr id="3" name="内容占位符 2"/>
          <p:cNvSpPr>
            <a:spLocks noGrp="1"/>
          </p:cNvSpPr>
          <p:nvPr>
            <p:ph idx="1"/>
          </p:nvPr>
        </p:nvSpPr>
        <p:spPr>
          <a:xfrm>
            <a:off x="492125" y="1361789"/>
            <a:ext cx="8153400" cy="4947531"/>
          </a:xfrm>
        </p:spPr>
        <p:txBody>
          <a:bodyPr/>
          <a:lstStyle/>
          <a:p>
            <a:r>
              <a:rPr lang="zh-CN" altLang="en-US" dirty="0"/>
              <a:t>根据上面的数据，我们可以计算</a:t>
            </a:r>
            <a:r>
              <a:rPr lang="zh-CN" altLang="en-US" b="1" u="sng" dirty="0"/>
              <a:t>选择第一个根结点所依赖的信息增益值</a:t>
            </a:r>
            <a:r>
              <a:rPr lang="zh-CN" altLang="en-US" dirty="0"/>
              <a:t>，计算如下所示：</a:t>
            </a:r>
            <a:endParaRPr lang="en-US" altLang="zh-CN" dirty="0"/>
          </a:p>
          <a:p>
            <a:pPr marL="0" lvl="0" indent="0">
              <a:buNone/>
            </a:pPr>
            <a:r>
              <a:rPr lang="en-US" sz="2000" dirty="0">
                <a:latin typeface="Arial Unicode MS" panose="020B0604020202020204" pitchFamily="34" charset="-122"/>
              </a:rPr>
              <a:t>     </a:t>
            </a:r>
            <a:r>
              <a:rPr lang="en-US" altLang="zh-CN" sz="2000" dirty="0">
                <a:latin typeface="Arial Unicode MS" panose="020B0604020202020204" pitchFamily="34" charset="-122"/>
              </a:rPr>
              <a:t>1</a:t>
            </a:r>
            <a:r>
              <a:rPr lang="zh-CN" altLang="en-US" sz="2000" dirty="0">
                <a:latin typeface="Arial Unicode MS" panose="020B0604020202020204" pitchFamily="34" charset="-122"/>
              </a:rPr>
              <a:t>）</a:t>
            </a:r>
            <a:r>
              <a:rPr lang="en-US" sz="2000" dirty="0">
                <a:latin typeface="Arial Unicode MS" panose="020B0604020202020204" pitchFamily="34" charset="-122"/>
              </a:rPr>
              <a:t>Gain(OUTLOOK) = Info(D) - Info(OUTLOOK) = 0.940 - 0.694 =  </a:t>
            </a:r>
            <a:r>
              <a:rPr lang="en-US" sz="2000" dirty="0">
                <a:solidFill>
                  <a:srgbClr val="FF0000"/>
                </a:solidFill>
                <a:latin typeface="Arial Unicode MS" panose="020B0604020202020204" pitchFamily="34" charset="-122"/>
              </a:rPr>
              <a:t>0.246</a:t>
            </a:r>
            <a:r>
              <a:rPr lang="en-US" sz="1600" dirty="0"/>
              <a:t> </a:t>
            </a:r>
            <a:r>
              <a:rPr lang="zh-CN" altLang="en-US" sz="1800" b="1" dirty="0">
                <a:solidFill>
                  <a:srgbClr val="FF0000"/>
                </a:solidFill>
              </a:rPr>
              <a:t>（最大） （实际上是</a:t>
            </a:r>
            <a:r>
              <a:rPr lang="en-US" altLang="zh-CN" sz="1800" b="1" dirty="0">
                <a:solidFill>
                  <a:srgbClr val="FF0000"/>
                </a:solidFill>
              </a:rPr>
              <a:t>OUTLOOK</a:t>
            </a:r>
            <a:r>
              <a:rPr lang="zh-CN" altLang="en-US" sz="1800" b="1" dirty="0">
                <a:solidFill>
                  <a:srgbClr val="FF0000"/>
                </a:solidFill>
              </a:rPr>
              <a:t>属性的信息</a:t>
            </a:r>
            <a:r>
              <a:rPr lang="zh-CN" altLang="en-US" sz="1800" b="1" dirty="0"/>
              <a:t>熵最小</a:t>
            </a:r>
            <a:r>
              <a:rPr lang="zh-CN" altLang="en-US" sz="1800" b="1" dirty="0">
                <a:solidFill>
                  <a:srgbClr val="FF0000"/>
                </a:solidFill>
              </a:rPr>
              <a:t>）</a:t>
            </a:r>
            <a:endParaRPr lang="en-US" altLang="zh-CN" sz="1800" b="1" dirty="0">
              <a:solidFill>
                <a:srgbClr val="FF0000"/>
              </a:solidFill>
            </a:endParaRPr>
          </a:p>
          <a:p>
            <a:pPr marL="0" lvl="0" indent="0">
              <a:buNone/>
            </a:pPr>
            <a:r>
              <a:rPr lang="en-US" sz="1600" dirty="0">
                <a:latin typeface="Arial Unicode MS" panose="020B0604020202020204" pitchFamily="34" charset="-122"/>
              </a:rPr>
              <a:t>       </a:t>
            </a:r>
            <a:r>
              <a:rPr lang="en-US" altLang="zh-CN" sz="1600" dirty="0">
                <a:latin typeface="Arial Unicode MS" panose="020B0604020202020204" pitchFamily="34" charset="-122"/>
              </a:rPr>
              <a:t>2</a:t>
            </a:r>
            <a:r>
              <a:rPr lang="zh-CN" altLang="en-US" sz="2000" dirty="0">
                <a:latin typeface="Arial Unicode MS" panose="020B0604020202020204" pitchFamily="34" charset="-122"/>
              </a:rPr>
              <a:t>） </a:t>
            </a:r>
            <a:r>
              <a:rPr lang="en-US" sz="2000" dirty="0">
                <a:latin typeface="Arial Unicode MS" panose="020B0604020202020204" pitchFamily="34" charset="-122"/>
              </a:rPr>
              <a:t>Gain(TEMPERATURE) = Info(D) - Info(TEMPERATURE) = 0.940 - 0.911 = 0.029 </a:t>
            </a:r>
          </a:p>
          <a:p>
            <a:pPr marL="0" indent="0">
              <a:buNone/>
            </a:pPr>
            <a:r>
              <a:rPr lang="en-US" sz="2000" dirty="0">
                <a:latin typeface="Arial Unicode MS" panose="020B0604020202020204" pitchFamily="34" charset="-122"/>
              </a:rPr>
              <a:t>     </a:t>
            </a:r>
            <a:r>
              <a:rPr lang="en-US" altLang="zh-CN" sz="2000" dirty="0">
                <a:latin typeface="Arial Unicode MS" panose="020B0604020202020204" pitchFamily="34" charset="-122"/>
              </a:rPr>
              <a:t>3</a:t>
            </a:r>
            <a:r>
              <a:rPr lang="zh-CN" altLang="en-US" sz="2000" dirty="0">
                <a:latin typeface="Arial Unicode MS" panose="020B0604020202020204" pitchFamily="34" charset="-122"/>
              </a:rPr>
              <a:t>）</a:t>
            </a:r>
            <a:r>
              <a:rPr lang="en-US" sz="2000" dirty="0">
                <a:latin typeface="Arial Unicode MS" panose="020B0604020202020204" pitchFamily="34" charset="-122"/>
              </a:rPr>
              <a:t>Gain(HUMIDITY) = Info(D) - Info(HUMIDITY) = 0.940 - 0.789 = 0.151</a:t>
            </a:r>
            <a:r>
              <a:rPr lang="en-US" sz="1600" dirty="0"/>
              <a:t> </a:t>
            </a:r>
            <a:endParaRPr lang="en-US" sz="4400" dirty="0">
              <a:latin typeface="Arial" panose="020B0604020202020204" pitchFamily="34" charset="0"/>
            </a:endParaRPr>
          </a:p>
          <a:p>
            <a:pPr marL="0" indent="0">
              <a:buNone/>
            </a:pPr>
            <a:r>
              <a:rPr lang="en-US" sz="2000" dirty="0">
                <a:latin typeface="Arial Unicode MS" panose="020B0604020202020204" pitchFamily="34" charset="-122"/>
              </a:rPr>
              <a:t>     </a:t>
            </a:r>
            <a:r>
              <a:rPr lang="en-US" altLang="zh-CN" sz="2000" dirty="0">
                <a:latin typeface="Arial Unicode MS" panose="020B0604020202020204" pitchFamily="34" charset="-122"/>
              </a:rPr>
              <a:t>4</a:t>
            </a:r>
            <a:r>
              <a:rPr lang="zh-CN" altLang="en-US" sz="2000" dirty="0">
                <a:latin typeface="Arial Unicode MS" panose="020B0604020202020204" pitchFamily="34" charset="-122"/>
              </a:rPr>
              <a:t>）</a:t>
            </a:r>
            <a:r>
              <a:rPr lang="en-US" sz="2000" dirty="0">
                <a:latin typeface="Arial Unicode MS" panose="020B0604020202020204" pitchFamily="34" charset="-122"/>
              </a:rPr>
              <a:t>Gain(WINDY) = Info(D) - Info(WINDY) = 0.940 - 0.892 = 0.048</a:t>
            </a:r>
            <a:r>
              <a:rPr lang="en-US" sz="1600" dirty="0"/>
              <a:t> </a:t>
            </a:r>
            <a:endParaRPr lang="en-US" altLang="zh-CN" sz="2000" dirty="0"/>
          </a:p>
          <a:p>
            <a:r>
              <a:rPr lang="zh-CN" altLang="en-US" dirty="0"/>
              <a:t>根据上面对各个属性的信息增益值进行比较，</a:t>
            </a:r>
            <a:r>
              <a:rPr lang="zh-CN" altLang="en-US" u="sng" dirty="0"/>
              <a:t>选出信息增益值最大的属性：</a:t>
            </a:r>
            <a:r>
              <a:rPr lang="en-US" altLang="zh-CN" u="sng" dirty="0"/>
              <a:t>OUTLOOK</a:t>
            </a:r>
          </a:p>
          <a:p>
            <a:endParaRPr lang="en-US" altLang="zh-CN" dirty="0"/>
          </a:p>
          <a:p>
            <a:r>
              <a:rPr lang="zh-CN" altLang="en-US" dirty="0"/>
              <a:t>所以，第一个根结点我们选择属性</a:t>
            </a:r>
            <a:r>
              <a:rPr lang="en-US" altLang="zh-CN" dirty="0"/>
              <a:t>OUTLOOK</a:t>
            </a:r>
            <a:r>
              <a:rPr lang="zh-CN" altLang="en-US" dirty="0"/>
              <a:t>。</a:t>
            </a:r>
          </a:p>
        </p:txBody>
      </p:sp>
      <p:sp>
        <p:nvSpPr>
          <p:cNvPr id="4" name="文本占位符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720240786"/>
      </p:ext>
    </p:extLst>
  </p:cSld>
  <p:clrMapOvr>
    <a:masterClrMapping/>
  </p:clrMapOvr>
  <p:transition>
    <p:blinds dir="vert"/>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ID3</a:t>
            </a:r>
            <a:r>
              <a:rPr lang="zh-CN" altLang="en-US" dirty="0"/>
              <a:t>算法例子</a:t>
            </a:r>
            <a:endParaRPr lang="en-US" dirty="0"/>
          </a:p>
        </p:txBody>
      </p:sp>
      <p:sp>
        <p:nvSpPr>
          <p:cNvPr id="3" name="内容占位符 2"/>
          <p:cNvSpPr>
            <a:spLocks noGrp="1"/>
          </p:cNvSpPr>
          <p:nvPr>
            <p:ph idx="1"/>
          </p:nvPr>
        </p:nvSpPr>
        <p:spPr/>
        <p:txBody>
          <a:bodyPr/>
          <a:lstStyle/>
          <a:p>
            <a:r>
              <a:rPr lang="zh-CN" altLang="en-US" dirty="0"/>
              <a:t>继续</a:t>
            </a:r>
            <a:r>
              <a:rPr lang="zh-CN" altLang="en-US" u="sng" dirty="0"/>
              <a:t>执行上述信息熵和信息增益的计算，最终能够选出其他的决策结点</a:t>
            </a:r>
            <a:r>
              <a:rPr lang="zh-CN" altLang="en-US" dirty="0"/>
              <a:t>，从而建立一棵决策树，这就是我们训练出来的分类模型。</a:t>
            </a:r>
            <a:endParaRPr lang="en-US" altLang="zh-CN" dirty="0"/>
          </a:p>
          <a:p>
            <a:r>
              <a:rPr lang="zh-CN" altLang="en-US" dirty="0"/>
              <a:t>基于此模型，可以使用一组测试数据及进行模型的验证，最后能够对新数据进行预测。</a:t>
            </a:r>
            <a:endParaRPr lang="en-US" dirty="0"/>
          </a:p>
        </p:txBody>
      </p:sp>
      <p:sp>
        <p:nvSpPr>
          <p:cNvPr id="4" name="文本占位符 3"/>
          <p:cNvSpPr>
            <a:spLocks noGrp="1"/>
          </p:cNvSpPr>
          <p:nvPr>
            <p:ph type="body" sz="quarter" idx="14"/>
          </p:nvPr>
        </p:nvSpPr>
        <p:spPr/>
        <p:txBody>
          <a:bodyPr/>
          <a:lstStyle/>
          <a:p>
            <a:endParaRPr 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460026"/>
            <a:ext cx="5762625" cy="3124200"/>
          </a:xfrm>
          <a:prstGeom prst="rect">
            <a:avLst/>
          </a:prstGeom>
        </p:spPr>
      </p:pic>
    </p:spTree>
    <p:extLst>
      <p:ext uri="{BB962C8B-B14F-4D97-AF65-F5344CB8AC3E}">
        <p14:creationId xmlns:p14="http://schemas.microsoft.com/office/powerpoint/2010/main" val="3953711672"/>
      </p:ext>
    </p:extLst>
  </p:cSld>
  <p:clrMapOvr>
    <a:masterClrMapping/>
  </p:clrMapOvr>
  <p:transition>
    <p:blinds dir="vert"/>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071546"/>
            <a:ext cx="7715304" cy="4762910"/>
          </a:xfrm>
        </p:spPr>
        <p:txBody>
          <a:bodyPr/>
          <a:lstStyle/>
          <a:p>
            <a:pPr>
              <a:buNone/>
            </a:pPr>
            <a:r>
              <a:rPr lang="en-US" sz="2800" b="1" dirty="0"/>
              <a:t>ID3</a:t>
            </a:r>
            <a:r>
              <a:rPr lang="zh-CN" altLang="en-US" sz="2800" b="1" dirty="0"/>
              <a:t>算法中存在的主要问题如下：</a:t>
            </a:r>
          </a:p>
          <a:p>
            <a:pPr lvl="0"/>
            <a:r>
              <a:rPr lang="zh-CN" altLang="en-US" dirty="0"/>
              <a:t>信息增益的计算</a:t>
            </a:r>
            <a:r>
              <a:rPr lang="zh-CN" altLang="en-US" u="sng" dirty="0"/>
              <a:t>依赖于特征数目较多的特征</a:t>
            </a:r>
            <a:r>
              <a:rPr lang="zh-CN" altLang="en-US" dirty="0"/>
              <a:t>，而</a:t>
            </a:r>
            <a:r>
              <a:rPr lang="zh-CN" altLang="en-US" u="sng" dirty="0"/>
              <a:t>属性取值最多的属性并不一定最优</a:t>
            </a:r>
            <a:r>
              <a:rPr lang="zh-CN" altLang="en-US" dirty="0"/>
              <a:t>。</a:t>
            </a:r>
          </a:p>
          <a:p>
            <a:pPr lvl="0"/>
            <a:endParaRPr lang="en-US" dirty="0"/>
          </a:p>
          <a:p>
            <a:pPr lvl="0"/>
            <a:r>
              <a:rPr lang="en-US" dirty="0"/>
              <a:t>ID3</a:t>
            </a:r>
            <a:r>
              <a:rPr lang="zh-CN" altLang="en-US" dirty="0"/>
              <a:t>是</a:t>
            </a:r>
            <a:r>
              <a:rPr lang="zh-CN" altLang="en-US" u="sng" dirty="0"/>
              <a:t>单变量决策树</a:t>
            </a:r>
            <a:r>
              <a:rPr lang="en-US" dirty="0"/>
              <a:t>(</a:t>
            </a:r>
            <a:r>
              <a:rPr lang="zh-CN" altLang="en-US" dirty="0"/>
              <a:t>在分枝节点上只考虑单个属性</a:t>
            </a:r>
            <a:r>
              <a:rPr lang="en-US" dirty="0"/>
              <a:t>)</a:t>
            </a:r>
            <a:r>
              <a:rPr lang="zh-CN" altLang="en-US" dirty="0"/>
              <a:t>，</a:t>
            </a:r>
            <a:r>
              <a:rPr lang="zh-CN" altLang="en-US" u="sng" dirty="0"/>
              <a:t>许多复杂概念的表达困难，属性相互关系强调不够</a:t>
            </a:r>
            <a:r>
              <a:rPr lang="zh-CN" altLang="en-US" dirty="0"/>
              <a:t>，容易导致决策树中子树的重复或有些属性在决策树的某一路径上被检验多次。</a:t>
            </a:r>
          </a:p>
          <a:p>
            <a:pPr lvl="0"/>
            <a:r>
              <a:rPr lang="zh-CN" altLang="en-US" u="sng" dirty="0"/>
              <a:t>抗噪性差</a:t>
            </a:r>
            <a:r>
              <a:rPr lang="zh-CN" altLang="en-US" dirty="0"/>
              <a:t>，训练例子中正例和反例的比例较难控制。</a:t>
            </a:r>
          </a:p>
          <a:p>
            <a:endParaRPr lang="zh-CN" altLang="en-US"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Tree>
    <p:extLst>
      <p:ext uri="{BB962C8B-B14F-4D97-AF65-F5344CB8AC3E}">
        <p14:creationId xmlns:p14="http://schemas.microsoft.com/office/powerpoint/2010/main" val="3014376419"/>
      </p:ext>
    </p:extLst>
  </p:cSld>
  <p:clrMapOvr>
    <a:masterClrMapping/>
  </p:clrMapOvr>
  <p:transition>
    <p:blinds dir="vert"/>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000108"/>
            <a:ext cx="7643866" cy="4762910"/>
          </a:xfrm>
        </p:spPr>
        <p:txBody>
          <a:bodyPr/>
          <a:lstStyle/>
          <a:p>
            <a:pPr marL="180000" indent="0">
              <a:buNone/>
            </a:pPr>
            <a:r>
              <a:rPr lang="zh-CN" altLang="en-US" dirty="0"/>
              <a:t>由于</a:t>
            </a:r>
            <a:r>
              <a:rPr lang="en-US" dirty="0"/>
              <a:t>ID3</a:t>
            </a:r>
            <a:r>
              <a:rPr lang="zh-CN" altLang="en-US" dirty="0"/>
              <a:t>算法在实际应用中存在一些问题，于是</a:t>
            </a:r>
            <a:r>
              <a:rPr lang="en-US" dirty="0" err="1"/>
              <a:t>Quilan</a:t>
            </a:r>
            <a:r>
              <a:rPr lang="zh-CN" altLang="en-US" u="sng" dirty="0"/>
              <a:t>提出了</a:t>
            </a:r>
            <a:r>
              <a:rPr lang="en-US" b="1" u="sng" dirty="0"/>
              <a:t>C4.5</a:t>
            </a:r>
            <a:r>
              <a:rPr lang="zh-CN" altLang="en-US" b="1" u="sng" dirty="0"/>
              <a:t>算法</a:t>
            </a:r>
            <a:r>
              <a:rPr lang="zh-CN" altLang="en-US" dirty="0"/>
              <a:t>，严格上说</a:t>
            </a:r>
            <a:r>
              <a:rPr lang="en-US" u="sng" dirty="0"/>
              <a:t>C4.5</a:t>
            </a:r>
            <a:r>
              <a:rPr lang="zh-CN" altLang="en-US" u="sng" dirty="0"/>
              <a:t>是</a:t>
            </a:r>
            <a:r>
              <a:rPr lang="en-US" u="sng" dirty="0"/>
              <a:t>ID3</a:t>
            </a:r>
            <a:r>
              <a:rPr lang="zh-CN" altLang="en-US" u="sng" dirty="0"/>
              <a:t>的一个改进算法</a:t>
            </a:r>
            <a:r>
              <a:rPr lang="zh-CN" altLang="en-US" dirty="0"/>
              <a:t>。</a:t>
            </a:r>
            <a:r>
              <a:rPr lang="en-US" dirty="0"/>
              <a:t>C4.5</a:t>
            </a:r>
            <a:r>
              <a:rPr lang="zh-CN" altLang="en-US" dirty="0"/>
              <a:t>算法继承了</a:t>
            </a:r>
            <a:r>
              <a:rPr lang="en-US" dirty="0"/>
              <a:t>ID3</a:t>
            </a:r>
            <a:r>
              <a:rPr lang="zh-CN" altLang="en-US" dirty="0"/>
              <a:t>算法的优点，并在以下几方面对</a:t>
            </a:r>
            <a:r>
              <a:rPr lang="en-US" dirty="0"/>
              <a:t>ID3</a:t>
            </a:r>
            <a:r>
              <a:rPr lang="zh-CN" altLang="en-US" dirty="0"/>
              <a:t>算法进行了改进：</a:t>
            </a:r>
            <a:endParaRPr lang="en-US" altLang="zh-CN" dirty="0"/>
          </a:p>
          <a:p>
            <a:pPr marL="180000" indent="0">
              <a:buNone/>
            </a:pPr>
            <a:endParaRPr lang="zh-CN" altLang="en-US" dirty="0"/>
          </a:p>
          <a:p>
            <a:pPr lvl="0"/>
            <a:r>
              <a:rPr lang="zh-CN" altLang="en-US" dirty="0"/>
              <a:t>用</a:t>
            </a:r>
            <a:r>
              <a:rPr lang="zh-CN" altLang="en-US" u="sng" dirty="0"/>
              <a:t>信息增益率</a:t>
            </a:r>
            <a:r>
              <a:rPr lang="zh-CN" altLang="en-US" dirty="0"/>
              <a:t>来</a:t>
            </a:r>
            <a:r>
              <a:rPr lang="zh-CN" altLang="en-US" u="sng" dirty="0"/>
              <a:t>选择属性</a:t>
            </a:r>
            <a:r>
              <a:rPr lang="zh-CN" altLang="en-US" dirty="0"/>
              <a:t>，克服了用</a:t>
            </a:r>
            <a:r>
              <a:rPr lang="zh-CN" altLang="en-US" u="sng" dirty="0"/>
              <a:t>信息增益选择属性时偏向选择取值多的属性的不足</a:t>
            </a:r>
            <a:r>
              <a:rPr lang="zh-CN" altLang="en-US" dirty="0"/>
              <a:t>；</a:t>
            </a:r>
          </a:p>
          <a:p>
            <a:pPr lvl="0"/>
            <a:r>
              <a:rPr lang="zh-CN" altLang="en-US" dirty="0"/>
              <a:t>在树构造过程中进行</a:t>
            </a:r>
            <a:r>
              <a:rPr lang="zh-CN" altLang="en-US" u="sng" dirty="0"/>
              <a:t>剪枝</a:t>
            </a:r>
            <a:r>
              <a:rPr lang="zh-CN" altLang="en-US" dirty="0"/>
              <a:t>；</a:t>
            </a:r>
          </a:p>
          <a:p>
            <a:pPr lvl="0"/>
            <a:r>
              <a:rPr lang="zh-CN" altLang="en-US" dirty="0"/>
              <a:t>能够完成对</a:t>
            </a:r>
            <a:r>
              <a:rPr lang="zh-CN" altLang="en-US" u="sng" dirty="0"/>
              <a:t>连续属性的离散化处理</a:t>
            </a:r>
            <a:r>
              <a:rPr lang="zh-CN" altLang="en-US" dirty="0"/>
              <a:t>；</a:t>
            </a:r>
          </a:p>
          <a:p>
            <a:r>
              <a:rPr lang="zh-CN" altLang="en-US" dirty="0"/>
              <a:t>能够对</a:t>
            </a:r>
            <a:r>
              <a:rPr lang="zh-CN" altLang="en-US" u="sng" dirty="0"/>
              <a:t>不完整数据进行处理</a:t>
            </a:r>
            <a:r>
              <a:rPr lang="zh-CN" altLang="en-US" dirty="0"/>
              <a:t>。</a:t>
            </a:r>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Tree>
  </p:cSld>
  <p:clrMapOvr>
    <a:masterClrMapping/>
  </p:clrMapOvr>
  <p:transition>
    <p:blinds dir="vert"/>
  </p:transition>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500174"/>
            <a:ext cx="7572428" cy="4143403"/>
          </a:xfrm>
        </p:spPr>
        <p:txBody>
          <a:bodyPr/>
          <a:lstStyle/>
          <a:p>
            <a:pPr indent="0">
              <a:buNone/>
            </a:pPr>
            <a:r>
              <a:rPr lang="en-US" sz="2800" b="1" dirty="0"/>
              <a:t>C4.5</a:t>
            </a:r>
            <a:r>
              <a:rPr lang="zh-CN" altLang="en-US" sz="2800" b="1" dirty="0"/>
              <a:t>算法优点</a:t>
            </a:r>
            <a:r>
              <a:rPr lang="zh-CN" altLang="en-US" sz="2800" dirty="0"/>
              <a:t>在于</a:t>
            </a:r>
            <a:r>
              <a:rPr lang="zh-CN" altLang="en-US" sz="2800" u="sng" dirty="0"/>
              <a:t>产生的分类规则易于理解</a:t>
            </a:r>
            <a:r>
              <a:rPr lang="zh-CN" altLang="en-US" sz="2800" dirty="0"/>
              <a:t>，</a:t>
            </a:r>
            <a:r>
              <a:rPr lang="zh-CN" altLang="en-US" sz="2800" u="sng" dirty="0"/>
              <a:t>准确率较高</a:t>
            </a:r>
            <a:r>
              <a:rPr lang="zh-CN" altLang="en-US" sz="2800" dirty="0"/>
              <a:t>。</a:t>
            </a:r>
            <a:endParaRPr lang="en-US" altLang="zh-CN" sz="2800" dirty="0"/>
          </a:p>
          <a:p>
            <a:pPr indent="0">
              <a:buNone/>
            </a:pPr>
            <a:endParaRPr lang="en-US" altLang="zh-CN" sz="2800" dirty="0"/>
          </a:p>
          <a:p>
            <a:pPr indent="0">
              <a:buNone/>
            </a:pPr>
            <a:r>
              <a:rPr lang="zh-CN" altLang="en-US" sz="2800" dirty="0"/>
              <a:t>但是，</a:t>
            </a:r>
            <a:r>
              <a:rPr lang="zh-CN" altLang="en-US" sz="2800" b="1" u="sng" dirty="0"/>
              <a:t>其缺点</a:t>
            </a:r>
            <a:r>
              <a:rPr lang="zh-CN" altLang="en-US" sz="2800" dirty="0"/>
              <a:t>是在构造树的过程中，</a:t>
            </a:r>
            <a:r>
              <a:rPr lang="zh-CN" altLang="en-US" sz="2800" u="sng" dirty="0"/>
              <a:t>需要对数据集进行多次的顺序扫描和排序</a:t>
            </a:r>
            <a:r>
              <a:rPr lang="zh-CN" altLang="en-US" sz="2800" dirty="0"/>
              <a:t>，因而</a:t>
            </a:r>
            <a:r>
              <a:rPr lang="zh-CN" altLang="en-US" sz="2800" b="1" u="sng" dirty="0"/>
              <a:t>导致算法的低效</a:t>
            </a:r>
            <a:r>
              <a:rPr lang="zh-CN" altLang="en-US" sz="2800" dirty="0"/>
              <a:t>。</a:t>
            </a:r>
            <a:endParaRPr lang="en-US" altLang="zh-CN" sz="2800" dirty="0"/>
          </a:p>
          <a:p>
            <a:pPr indent="0">
              <a:buNone/>
            </a:pPr>
            <a:endParaRPr lang="en-US" altLang="zh-CN" sz="2800" dirty="0"/>
          </a:p>
          <a:p>
            <a:pPr indent="0">
              <a:buNone/>
            </a:pPr>
            <a:r>
              <a:rPr lang="zh-CN" altLang="en-US" sz="2800" dirty="0"/>
              <a:t>此外，</a:t>
            </a:r>
            <a:r>
              <a:rPr lang="en-US" sz="2800" b="1" u="sng" dirty="0"/>
              <a:t>C4.5</a:t>
            </a:r>
            <a:r>
              <a:rPr lang="zh-CN" altLang="en-US" sz="2800" b="1" u="sng" dirty="0"/>
              <a:t>只适合于能够驻留于内存的数据集</a:t>
            </a:r>
            <a:r>
              <a:rPr lang="zh-CN" altLang="en-US" sz="2800" dirty="0"/>
              <a:t>，当训练集大得无法在内存容纳时程序无法运行。</a:t>
            </a:r>
          </a:p>
          <a:p>
            <a:endParaRPr lang="zh-CN" altLang="en-US" sz="2800" dirty="0"/>
          </a:p>
        </p:txBody>
      </p:sp>
      <p:sp>
        <p:nvSpPr>
          <p:cNvPr id="4" name="文本占位符 3"/>
          <p:cNvSpPr>
            <a:spLocks noGrp="1"/>
          </p:cNvSpPr>
          <p:nvPr>
            <p:ph type="body" sz="quarter" idx="14"/>
          </p:nvPr>
        </p:nvSpPr>
        <p:spPr/>
        <p:txBody>
          <a:bodyPr/>
          <a:lstStyle/>
          <a:p>
            <a:r>
              <a:rPr lang="en-US" altLang="zh-CN" dirty="0"/>
              <a:t>4.5</a:t>
            </a:r>
            <a:r>
              <a:rPr lang="zh-CN" altLang="en-US" dirty="0"/>
              <a:t>典型算法</a:t>
            </a:r>
          </a:p>
          <a:p>
            <a:endParaRPr lang="zh-CN" altLang="en-US" dirty="0"/>
          </a:p>
        </p:txBody>
      </p:sp>
    </p:spTree>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6952" y="1187277"/>
            <a:ext cx="8153400" cy="4762910"/>
          </a:xfrm>
        </p:spPr>
        <p:txBody>
          <a:bodyPr>
            <a:normAutofit fontScale="70000" lnSpcReduction="20000"/>
          </a:bodyPr>
          <a:lstStyle/>
          <a:p>
            <a:pPr marL="0" indent="0">
              <a:lnSpc>
                <a:spcPct val="120000"/>
              </a:lnSpc>
              <a:buNone/>
            </a:pPr>
            <a:r>
              <a:rPr lang="zh-CN" altLang="en-US" sz="3400" b="1" dirty="0">
                <a:latin typeface="+mn-ea"/>
              </a:rPr>
              <a:t>四、开放</a:t>
            </a:r>
            <a:r>
              <a:rPr lang="en-US" altLang="zh-CN" sz="3400" b="1" dirty="0">
                <a:latin typeface="+mn-ea"/>
              </a:rPr>
              <a:t>8</a:t>
            </a:r>
            <a:r>
              <a:rPr lang="zh-CN" altLang="en-US" sz="3400" b="1" dirty="0">
                <a:latin typeface="+mn-ea"/>
              </a:rPr>
              <a:t>大数据集</a:t>
            </a:r>
            <a:endParaRPr lang="en-US" altLang="zh-CN" sz="3400" b="1" dirty="0">
              <a:latin typeface="+mn-ea"/>
            </a:endParaRPr>
          </a:p>
          <a:p>
            <a:pPr marL="0" indent="0">
              <a:lnSpc>
                <a:spcPct val="120000"/>
              </a:lnSpc>
              <a:buNone/>
            </a:pPr>
            <a:r>
              <a:rPr lang="en-US" altLang="zh-CN" dirty="0">
                <a:latin typeface="+mn-ea"/>
              </a:rPr>
              <a:t>  MNIST</a:t>
            </a:r>
            <a:r>
              <a:rPr lang="zh-CN" altLang="en-US" dirty="0">
                <a:latin typeface="+mn-ea"/>
              </a:rPr>
              <a:t>，</a:t>
            </a:r>
            <a:r>
              <a:rPr lang="en-US" altLang="zh-CN" dirty="0">
                <a:latin typeface="+mn-ea"/>
              </a:rPr>
              <a:t>CIFAR-10</a:t>
            </a:r>
            <a:r>
              <a:rPr lang="zh-CN" altLang="en-US" dirty="0">
                <a:latin typeface="+mn-ea"/>
              </a:rPr>
              <a:t>，</a:t>
            </a:r>
            <a:r>
              <a:rPr lang="en-US" altLang="zh-CN" dirty="0" err="1">
                <a:latin typeface="+mn-ea"/>
              </a:rPr>
              <a:t>ImageNet</a:t>
            </a:r>
            <a:r>
              <a:rPr lang="zh-CN" altLang="en-US" dirty="0">
                <a:latin typeface="+mn-ea"/>
              </a:rPr>
              <a:t>，</a:t>
            </a:r>
            <a:r>
              <a:rPr lang="en-US" altLang="zh-CN" dirty="0">
                <a:latin typeface="+mn-ea"/>
              </a:rPr>
              <a:t>SVHN</a:t>
            </a:r>
            <a:r>
              <a:rPr lang="zh-CN" altLang="en-US" dirty="0">
                <a:latin typeface="+mn-ea"/>
              </a:rPr>
              <a:t>和</a:t>
            </a:r>
            <a:r>
              <a:rPr lang="en-US" altLang="zh-CN" dirty="0">
                <a:latin typeface="+mn-ea"/>
              </a:rPr>
              <a:t>WMT</a:t>
            </a:r>
            <a:r>
              <a:rPr lang="zh-CN" altLang="en-US" dirty="0">
                <a:latin typeface="+mn-ea"/>
              </a:rPr>
              <a:t>等开放数据集，极大地推动了机器学习领域的发展。</a:t>
            </a:r>
            <a:endParaRPr lang="en-US" altLang="zh-CN" dirty="0">
              <a:latin typeface="+mn-ea"/>
            </a:endParaRPr>
          </a:p>
          <a:p>
            <a:pPr marL="0" indent="0">
              <a:lnSpc>
                <a:spcPct val="120000"/>
              </a:lnSpc>
              <a:buNone/>
            </a:pPr>
            <a:r>
              <a:rPr lang="en-US" altLang="zh-CN" dirty="0">
                <a:latin typeface="+mn-ea"/>
              </a:rPr>
              <a:t>  </a:t>
            </a:r>
            <a:r>
              <a:rPr lang="zh-CN" altLang="en-US" b="1" u="sng" dirty="0">
                <a:latin typeface="+mn-ea"/>
              </a:rPr>
              <a:t>谷歌大脑和</a:t>
            </a:r>
            <a:r>
              <a:rPr lang="en-US" altLang="zh-CN" b="1" u="sng" dirty="0">
                <a:latin typeface="+mn-ea"/>
              </a:rPr>
              <a:t>Google Research</a:t>
            </a:r>
            <a:r>
              <a:rPr lang="zh-CN" altLang="en-US" b="1" u="sng" dirty="0">
                <a:latin typeface="+mn-ea"/>
              </a:rPr>
              <a:t>在过去一年一直积极地为开放式机器学习研究开源有趣的新数据集，以及提供更多的大型标记数据集</a:t>
            </a:r>
            <a:r>
              <a:rPr lang="zh-CN" altLang="en-US" dirty="0">
                <a:latin typeface="+mn-ea"/>
              </a:rPr>
              <a:t>，包括：</a:t>
            </a:r>
            <a:endParaRPr lang="en-US" altLang="zh-CN" dirty="0">
              <a:latin typeface="+mn-ea"/>
            </a:endParaRPr>
          </a:p>
          <a:p>
            <a:pPr>
              <a:lnSpc>
                <a:spcPct val="120000"/>
              </a:lnSpc>
            </a:pPr>
            <a:r>
              <a:rPr lang="en-US" altLang="zh-CN" b="1" dirty="0">
                <a:latin typeface="+mn-ea"/>
              </a:rPr>
              <a:t>YouTube-8M</a:t>
            </a:r>
            <a:r>
              <a:rPr lang="zh-CN" altLang="en-US" dirty="0">
                <a:latin typeface="+mn-ea"/>
              </a:rPr>
              <a:t>：使用</a:t>
            </a:r>
            <a:r>
              <a:rPr lang="en-US" altLang="zh-CN" dirty="0">
                <a:latin typeface="+mn-ea"/>
              </a:rPr>
              <a:t>4,716</a:t>
            </a:r>
            <a:r>
              <a:rPr lang="zh-CN" altLang="en-US" dirty="0">
                <a:latin typeface="+mn-ea"/>
              </a:rPr>
              <a:t>个</a:t>
            </a:r>
            <a:r>
              <a:rPr lang="zh-CN" altLang="en-US" b="1" dirty="0">
                <a:latin typeface="+mn-ea"/>
              </a:rPr>
              <a:t>不同类别注释</a:t>
            </a:r>
            <a:r>
              <a:rPr lang="zh-CN" altLang="en-US" dirty="0">
                <a:latin typeface="+mn-ea"/>
              </a:rPr>
              <a:t>的</a:t>
            </a:r>
            <a:r>
              <a:rPr lang="en-US" altLang="zh-CN" dirty="0">
                <a:latin typeface="+mn-ea"/>
              </a:rPr>
              <a:t>700</a:t>
            </a:r>
            <a:r>
              <a:rPr lang="zh-CN" altLang="en-US" dirty="0">
                <a:latin typeface="+mn-ea"/>
              </a:rPr>
              <a:t>万</a:t>
            </a:r>
            <a:r>
              <a:rPr lang="en-US" altLang="zh-CN" dirty="0">
                <a:latin typeface="+mn-ea"/>
              </a:rPr>
              <a:t>YouTube</a:t>
            </a:r>
            <a:r>
              <a:rPr lang="zh-CN" altLang="en-US" dirty="0">
                <a:latin typeface="+mn-ea"/>
              </a:rPr>
              <a:t>视频</a:t>
            </a:r>
          </a:p>
          <a:p>
            <a:pPr>
              <a:lnSpc>
                <a:spcPct val="120000"/>
              </a:lnSpc>
            </a:pPr>
            <a:r>
              <a:rPr lang="en-US" altLang="zh-CN" b="1" dirty="0">
                <a:latin typeface="+mn-ea"/>
              </a:rPr>
              <a:t>YouTube-</a:t>
            </a:r>
            <a:r>
              <a:rPr lang="en-US" altLang="zh-CN" b="1" dirty="0" err="1">
                <a:latin typeface="+mn-ea"/>
              </a:rPr>
              <a:t>Bouding</a:t>
            </a:r>
            <a:r>
              <a:rPr lang="en-US" altLang="zh-CN" b="1" dirty="0">
                <a:latin typeface="+mn-ea"/>
              </a:rPr>
              <a:t> Boxes</a:t>
            </a:r>
            <a:r>
              <a:rPr lang="zh-CN" altLang="en-US" dirty="0">
                <a:latin typeface="+mn-ea"/>
              </a:rPr>
              <a:t>：来自</a:t>
            </a:r>
            <a:r>
              <a:rPr lang="en-US" altLang="zh-CN" dirty="0">
                <a:latin typeface="+mn-ea"/>
              </a:rPr>
              <a:t>210,000</a:t>
            </a:r>
            <a:r>
              <a:rPr lang="zh-CN" altLang="en-US" dirty="0">
                <a:latin typeface="+mn-ea"/>
              </a:rPr>
              <a:t>个</a:t>
            </a:r>
            <a:r>
              <a:rPr lang="en-US" altLang="zh-CN" dirty="0">
                <a:latin typeface="+mn-ea"/>
              </a:rPr>
              <a:t>YouTube</a:t>
            </a:r>
            <a:r>
              <a:rPr lang="zh-CN" altLang="en-US" dirty="0">
                <a:latin typeface="+mn-ea"/>
              </a:rPr>
              <a:t>视频的</a:t>
            </a:r>
            <a:r>
              <a:rPr lang="en-US" altLang="zh-CN" dirty="0">
                <a:latin typeface="+mn-ea"/>
              </a:rPr>
              <a:t>500</a:t>
            </a:r>
            <a:r>
              <a:rPr lang="zh-CN" altLang="en-US" dirty="0">
                <a:latin typeface="+mn-ea"/>
              </a:rPr>
              <a:t>万个</a:t>
            </a:r>
            <a:r>
              <a:rPr lang="en-US" altLang="zh-CN" dirty="0">
                <a:latin typeface="+mn-ea"/>
              </a:rPr>
              <a:t>bounding boxes</a:t>
            </a:r>
          </a:p>
          <a:p>
            <a:pPr>
              <a:lnSpc>
                <a:spcPct val="120000"/>
              </a:lnSpc>
            </a:pPr>
            <a:r>
              <a:rPr lang="en-US" altLang="zh-CN" b="1" dirty="0">
                <a:latin typeface="+mn-ea"/>
              </a:rPr>
              <a:t>Speech Commands</a:t>
            </a:r>
            <a:r>
              <a:rPr lang="zh-CN" altLang="en-US" b="1" dirty="0">
                <a:latin typeface="+mn-ea"/>
              </a:rPr>
              <a:t>数据集</a:t>
            </a:r>
            <a:r>
              <a:rPr lang="zh-CN" altLang="en-US" dirty="0">
                <a:latin typeface="+mn-ea"/>
              </a:rPr>
              <a:t>：包含数千个说话者说的短指令词</a:t>
            </a:r>
          </a:p>
          <a:p>
            <a:pPr>
              <a:lnSpc>
                <a:spcPct val="120000"/>
              </a:lnSpc>
            </a:pPr>
            <a:r>
              <a:rPr lang="en-US" altLang="zh-CN" b="1" dirty="0" err="1">
                <a:latin typeface="+mn-ea"/>
              </a:rPr>
              <a:t>AudioSet</a:t>
            </a:r>
            <a:r>
              <a:rPr lang="zh-CN" altLang="en-US" dirty="0">
                <a:latin typeface="+mn-ea"/>
              </a:rPr>
              <a:t>：</a:t>
            </a:r>
            <a:r>
              <a:rPr lang="en-US" altLang="zh-CN" dirty="0">
                <a:latin typeface="+mn-ea"/>
              </a:rPr>
              <a:t>200</a:t>
            </a:r>
            <a:r>
              <a:rPr lang="zh-CN" altLang="en-US" dirty="0">
                <a:latin typeface="+mn-ea"/>
              </a:rPr>
              <a:t>万个</a:t>
            </a:r>
            <a:r>
              <a:rPr lang="en-US" altLang="zh-CN" dirty="0">
                <a:latin typeface="+mn-ea"/>
              </a:rPr>
              <a:t>10</a:t>
            </a:r>
            <a:r>
              <a:rPr lang="zh-CN" altLang="en-US" dirty="0">
                <a:latin typeface="+mn-ea"/>
              </a:rPr>
              <a:t>秒的</a:t>
            </a:r>
            <a:r>
              <a:rPr lang="en-US" altLang="zh-CN" dirty="0">
                <a:latin typeface="+mn-ea"/>
              </a:rPr>
              <a:t>YouTube</a:t>
            </a:r>
            <a:r>
              <a:rPr lang="zh-CN" altLang="en-US" dirty="0">
                <a:latin typeface="+mn-ea"/>
              </a:rPr>
              <a:t>视频剪辑，标记有</a:t>
            </a:r>
            <a:r>
              <a:rPr lang="en-US" altLang="zh-CN" dirty="0">
                <a:latin typeface="+mn-ea"/>
              </a:rPr>
              <a:t>527</a:t>
            </a:r>
            <a:r>
              <a:rPr lang="zh-CN" altLang="en-US" dirty="0">
                <a:latin typeface="+mn-ea"/>
              </a:rPr>
              <a:t>个不同的声音事件</a:t>
            </a:r>
          </a:p>
          <a:p>
            <a:pPr>
              <a:lnSpc>
                <a:spcPct val="120000"/>
              </a:lnSpc>
            </a:pPr>
            <a:r>
              <a:rPr lang="en-US" altLang="zh-CN" b="1" dirty="0">
                <a:latin typeface="+mn-ea"/>
              </a:rPr>
              <a:t>Atomic Visual Actions</a:t>
            </a:r>
            <a:r>
              <a:rPr lang="zh-CN" altLang="en-US" b="1" dirty="0">
                <a:latin typeface="+mn-ea"/>
              </a:rPr>
              <a:t>（</a:t>
            </a:r>
            <a:r>
              <a:rPr lang="en-US" altLang="zh-CN" b="1" dirty="0">
                <a:latin typeface="+mn-ea"/>
              </a:rPr>
              <a:t>AVA</a:t>
            </a:r>
            <a:r>
              <a:rPr lang="zh-CN" altLang="en-US" b="1" dirty="0">
                <a:latin typeface="+mn-ea"/>
              </a:rPr>
              <a:t>）</a:t>
            </a:r>
            <a:r>
              <a:rPr lang="zh-CN" altLang="en-US" dirty="0">
                <a:latin typeface="+mn-ea"/>
              </a:rPr>
              <a:t>：</a:t>
            </a:r>
            <a:r>
              <a:rPr lang="en-US" altLang="zh-CN" dirty="0">
                <a:latin typeface="+mn-ea"/>
              </a:rPr>
              <a:t>57,000</a:t>
            </a:r>
            <a:r>
              <a:rPr lang="zh-CN" altLang="en-US" dirty="0">
                <a:latin typeface="+mn-ea"/>
              </a:rPr>
              <a:t>个视频剪辑中的</a:t>
            </a:r>
            <a:r>
              <a:rPr lang="en-US" altLang="zh-CN" dirty="0">
                <a:latin typeface="+mn-ea"/>
              </a:rPr>
              <a:t>21</a:t>
            </a:r>
            <a:r>
              <a:rPr lang="zh-CN" altLang="en-US" dirty="0">
                <a:latin typeface="+mn-ea"/>
              </a:rPr>
              <a:t>万个动作标签</a:t>
            </a:r>
          </a:p>
          <a:p>
            <a:pPr>
              <a:lnSpc>
                <a:spcPct val="120000"/>
              </a:lnSpc>
            </a:pPr>
            <a:r>
              <a:rPr lang="en-US" altLang="zh-CN" b="1" dirty="0">
                <a:latin typeface="+mn-ea"/>
              </a:rPr>
              <a:t>Open Images</a:t>
            </a:r>
            <a:r>
              <a:rPr lang="zh-CN" altLang="en-US" dirty="0">
                <a:latin typeface="+mn-ea"/>
              </a:rPr>
              <a:t>：使用</a:t>
            </a:r>
            <a:r>
              <a:rPr lang="en-US" altLang="zh-CN" dirty="0">
                <a:latin typeface="+mn-ea"/>
              </a:rPr>
              <a:t>6000</a:t>
            </a:r>
            <a:r>
              <a:rPr lang="zh-CN" altLang="en-US" dirty="0">
                <a:latin typeface="+mn-ea"/>
              </a:rPr>
              <a:t>个类别标记的</a:t>
            </a:r>
            <a:r>
              <a:rPr lang="en-US" altLang="zh-CN" dirty="0">
                <a:latin typeface="+mn-ea"/>
              </a:rPr>
              <a:t>900</a:t>
            </a:r>
            <a:r>
              <a:rPr lang="zh-CN" altLang="en-US" dirty="0">
                <a:latin typeface="+mn-ea"/>
              </a:rPr>
              <a:t>万个创作共用许可的图像</a:t>
            </a:r>
          </a:p>
          <a:p>
            <a:pPr>
              <a:lnSpc>
                <a:spcPct val="120000"/>
              </a:lnSpc>
            </a:pPr>
            <a:r>
              <a:rPr lang="en-US" altLang="zh-CN" b="1" dirty="0">
                <a:latin typeface="+mn-ea"/>
              </a:rPr>
              <a:t>Open Images with </a:t>
            </a:r>
            <a:r>
              <a:rPr lang="en-US" altLang="zh-CN" b="1" dirty="0" err="1">
                <a:latin typeface="+mn-ea"/>
              </a:rPr>
              <a:t>Boundign</a:t>
            </a:r>
            <a:r>
              <a:rPr lang="en-US" altLang="zh-CN" b="1" dirty="0">
                <a:latin typeface="+mn-ea"/>
              </a:rPr>
              <a:t> Boxes</a:t>
            </a:r>
            <a:r>
              <a:rPr lang="zh-CN" altLang="en-US" dirty="0">
                <a:latin typeface="+mn-ea"/>
              </a:rPr>
              <a:t>：</a:t>
            </a:r>
            <a:r>
              <a:rPr lang="en-US" altLang="zh-CN" dirty="0">
                <a:latin typeface="+mn-ea"/>
              </a:rPr>
              <a:t>600</a:t>
            </a:r>
            <a:r>
              <a:rPr lang="zh-CN" altLang="en-US" dirty="0">
                <a:latin typeface="+mn-ea"/>
              </a:rPr>
              <a:t>个类别的</a:t>
            </a:r>
            <a:r>
              <a:rPr lang="en-US" altLang="zh-CN" dirty="0">
                <a:latin typeface="+mn-ea"/>
              </a:rPr>
              <a:t>120</a:t>
            </a:r>
            <a:r>
              <a:rPr lang="zh-CN" altLang="en-US" dirty="0">
                <a:latin typeface="+mn-ea"/>
              </a:rPr>
              <a:t>万个</a:t>
            </a:r>
            <a:r>
              <a:rPr lang="en-US" altLang="zh-CN" dirty="0">
                <a:latin typeface="+mn-ea"/>
              </a:rPr>
              <a:t>bounding boxes</a:t>
            </a:r>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4088" y="5423643"/>
            <a:ext cx="2254163" cy="1296144"/>
          </a:xfrm>
          <a:prstGeom prst="rect">
            <a:avLst/>
          </a:prstGeom>
        </p:spPr>
      </p:pic>
      <p:sp>
        <p:nvSpPr>
          <p:cNvPr id="6" name="标题 1"/>
          <p:cNvSpPr>
            <a:spLocks noGrp="1"/>
          </p:cNvSpPr>
          <p:nvPr>
            <p:ph type="title"/>
          </p:nvPr>
        </p:nvSpPr>
        <p:spPr/>
        <p:txBody>
          <a:bodyPr>
            <a:normAutofit/>
          </a:bodyPr>
          <a:lstStyle/>
          <a:p>
            <a:r>
              <a:rPr lang="en-US" altLang="zh-CN" b="1" dirty="0"/>
              <a:t>Google Brain</a:t>
            </a:r>
            <a:r>
              <a:rPr lang="zh-CN" altLang="en-US" b="1" dirty="0"/>
              <a:t>团队</a:t>
            </a:r>
            <a:r>
              <a:rPr lang="en-US" altLang="zh-CN" b="1" dirty="0"/>
              <a:t>2017</a:t>
            </a:r>
            <a:r>
              <a:rPr lang="zh-CN" altLang="en-US" b="1" dirty="0"/>
              <a:t>成绩单</a:t>
            </a:r>
            <a:endParaRPr lang="zh-CN" altLang="en-US" dirty="0"/>
          </a:p>
        </p:txBody>
      </p:sp>
    </p:spTree>
    <p:extLst>
      <p:ext uri="{BB962C8B-B14F-4D97-AF65-F5344CB8AC3E}">
        <p14:creationId xmlns:p14="http://schemas.microsoft.com/office/powerpoint/2010/main" val="1635294196"/>
      </p:ext>
    </p:extLst>
  </p:cSld>
  <p:clrMapOvr>
    <a:masterClrMapping/>
  </p:clrMapOvr>
  <p:transition>
    <p:blinds dir="vert"/>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a:t>目录</a:t>
            </a:r>
          </a:p>
        </p:txBody>
      </p:sp>
      <p:sp>
        <p:nvSpPr>
          <p:cNvPr id="16388" name="文本占位符 4"/>
          <p:cNvSpPr>
            <a:spLocks noGrp="1"/>
          </p:cNvSpPr>
          <p:nvPr>
            <p:ph type="body" sz="quarter" idx="14"/>
          </p:nvPr>
        </p:nvSpPr>
        <p:spPr>
          <a:ln w="9525"/>
        </p:spPr>
        <p:txBody>
          <a:bodyPr/>
          <a:lstStyle/>
          <a:p>
            <a:r>
              <a:rPr lang="zh-CN" altLang="en-US" dirty="0"/>
              <a:t>目录</a:t>
            </a:r>
          </a:p>
        </p:txBody>
      </p:sp>
      <p:graphicFrame>
        <p:nvGraphicFramePr>
          <p:cNvPr id="16393" name="Object 9"/>
          <p:cNvGraphicFramePr>
            <a:graphicFrameLocks noChangeAspect="1"/>
          </p:cNvGraphicFramePr>
          <p:nvPr/>
        </p:nvGraphicFramePr>
        <p:xfrm>
          <a:off x="1000100" y="1214422"/>
          <a:ext cx="7143800" cy="4940452"/>
        </p:xfrm>
        <a:graphic>
          <a:graphicData uri="http://schemas.openxmlformats.org/presentationml/2006/ole">
            <mc:AlternateContent xmlns:mc="http://schemas.openxmlformats.org/markup-compatibility/2006">
              <mc:Choice xmlns:v="urn:schemas-microsoft-com:vml" Requires="v">
                <p:oleObj spid="_x0000_s31749" name="Visio" r:id="rId3" imgW="5312434" imgH="3673620" progId="Visio.Drawing.11">
                  <p:embed/>
                </p:oleObj>
              </mc:Choice>
              <mc:Fallback>
                <p:oleObj name="Visio" r:id="rId3" imgW="5312434"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1214422"/>
                        <a:ext cx="7143800" cy="494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786050" y="6179269"/>
            <a:ext cx="350046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a:t>
            </a:r>
            <a:r>
              <a:rPr lang="zh-CN" altLang="en-US" dirty="0"/>
              <a:t>数据科学中的机器学习（</a:t>
            </a:r>
            <a:r>
              <a:rPr lang="en-US" altLang="zh-CN" dirty="0"/>
              <a:t>1</a:t>
            </a:r>
            <a:r>
              <a:rPr lang="zh-CN" altLang="en-US" dirty="0"/>
              <a:t>）</a:t>
            </a:r>
          </a:p>
        </p:txBody>
      </p:sp>
      <p:sp>
        <p:nvSpPr>
          <p:cNvPr id="6" name="圆角矩形 5"/>
          <p:cNvSpPr/>
          <p:nvPr/>
        </p:nvSpPr>
        <p:spPr>
          <a:xfrm>
            <a:off x="1655105" y="1119046"/>
            <a:ext cx="1214446" cy="71438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55105" y="5559889"/>
            <a:ext cx="1500198"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345679" y="1166734"/>
            <a:ext cx="1428760"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357554" y="5572140"/>
            <a:ext cx="1428760"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095816" y="1166922"/>
            <a:ext cx="1428760" cy="64294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286380" y="5572140"/>
            <a:ext cx="1428760"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a:t>
            </a:r>
            <a:r>
              <a:rPr lang="zh-CN" altLang="en-US" dirty="0"/>
              <a:t>应用案例</a:t>
            </a:r>
          </a:p>
        </p:txBody>
      </p:sp>
      <p:sp>
        <p:nvSpPr>
          <p:cNvPr id="3" name="内容占位符 2"/>
          <p:cNvSpPr>
            <a:spLocks noGrp="1"/>
          </p:cNvSpPr>
          <p:nvPr>
            <p:ph idx="1"/>
          </p:nvPr>
        </p:nvSpPr>
        <p:spPr/>
        <p:txBody>
          <a:bodyPr/>
          <a:lstStyle/>
          <a:p>
            <a:r>
              <a:rPr lang="en-US" altLang="zh-CN" b="1" dirty="0"/>
              <a:t>【</a:t>
            </a:r>
            <a:r>
              <a:rPr lang="zh-CN" altLang="en-US" b="1" dirty="0"/>
              <a:t>例</a:t>
            </a:r>
            <a:r>
              <a:rPr lang="en-US" altLang="zh-CN" b="1" dirty="0"/>
              <a:t>5</a:t>
            </a:r>
            <a:r>
              <a:rPr lang="en-US" b="1" dirty="0"/>
              <a:t>.1</a:t>
            </a:r>
            <a:r>
              <a:rPr lang="en-US" altLang="zh-CN" b="1" dirty="0"/>
              <a:t>】</a:t>
            </a:r>
            <a:r>
              <a:rPr lang="en-US" b="1" dirty="0"/>
              <a:t> IBM Watson</a:t>
            </a:r>
            <a:r>
              <a:rPr lang="zh-CN" altLang="en-US" b="1" dirty="0"/>
              <a:t>与机器学习</a:t>
            </a:r>
            <a:endParaRPr lang="zh-CN" altLang="en-US" dirty="0"/>
          </a:p>
          <a:p>
            <a:r>
              <a:rPr lang="en-US" dirty="0"/>
              <a:t>IBM Watson </a:t>
            </a:r>
            <a:r>
              <a:rPr lang="zh-CN" altLang="en-US" dirty="0"/>
              <a:t>是一款</a:t>
            </a:r>
            <a:r>
              <a:rPr lang="zh-CN" altLang="en-US" u="sng" dirty="0"/>
              <a:t>基于</a:t>
            </a:r>
            <a:r>
              <a:rPr lang="en-US" u="sng" dirty="0"/>
              <a:t> IBM </a:t>
            </a:r>
            <a:r>
              <a:rPr lang="en-US" u="sng" dirty="0" err="1"/>
              <a:t>DeepQA</a:t>
            </a:r>
            <a:r>
              <a:rPr lang="en-US" u="sng" dirty="0"/>
              <a:t> </a:t>
            </a:r>
            <a:r>
              <a:rPr lang="zh-CN" altLang="en-US" u="sng" dirty="0"/>
              <a:t>架构、运行在基于</a:t>
            </a:r>
            <a:r>
              <a:rPr lang="en-US" u="sng" dirty="0"/>
              <a:t> IBM POWER7 </a:t>
            </a:r>
            <a:r>
              <a:rPr lang="zh-CN" altLang="en-US" u="sng" dirty="0"/>
              <a:t>处理器的服务器中的工作负载优化系统</a:t>
            </a:r>
            <a:r>
              <a:rPr lang="zh-CN" altLang="en-US" dirty="0"/>
              <a:t>，在机器学习和认知计算领域具有重要地位。</a:t>
            </a:r>
            <a:endParaRPr lang="en-US" altLang="zh-CN" dirty="0"/>
          </a:p>
          <a:p>
            <a:r>
              <a:rPr lang="zh-CN" altLang="en-US" dirty="0"/>
              <a:t>该系统于</a:t>
            </a:r>
            <a:r>
              <a:rPr lang="en-US" dirty="0"/>
              <a:t> 2011 </a:t>
            </a:r>
            <a:r>
              <a:rPr lang="zh-CN" altLang="en-US" dirty="0"/>
              <a:t>年</a:t>
            </a:r>
            <a:r>
              <a:rPr lang="en-US" dirty="0"/>
              <a:t> 2 </a:t>
            </a:r>
            <a:r>
              <a:rPr lang="zh-CN" altLang="en-US" dirty="0"/>
              <a:t>月在</a:t>
            </a:r>
            <a:r>
              <a:rPr lang="en-US" altLang="zh-CN" dirty="0"/>
              <a:t>《</a:t>
            </a:r>
            <a:r>
              <a:rPr lang="en-US" dirty="0"/>
              <a:t>Jeopardy</a:t>
            </a:r>
            <a:r>
              <a:rPr lang="zh-CN" altLang="en-US" dirty="0"/>
              <a:t>！</a:t>
            </a:r>
            <a:r>
              <a:rPr lang="en-US" altLang="zh-CN" dirty="0"/>
              <a:t>》</a:t>
            </a:r>
            <a:r>
              <a:rPr lang="zh-CN" altLang="en-US" dirty="0"/>
              <a:t>智力竞赛中与该节目最优秀的两位冠军选手</a:t>
            </a:r>
            <a:r>
              <a:rPr lang="en-US" dirty="0"/>
              <a:t> Ken Jennings </a:t>
            </a:r>
            <a:r>
              <a:rPr lang="zh-CN" altLang="en-US" dirty="0"/>
              <a:t>和</a:t>
            </a:r>
            <a:r>
              <a:rPr lang="en-US" dirty="0"/>
              <a:t> Brad </a:t>
            </a:r>
            <a:r>
              <a:rPr lang="en-US" dirty="0" err="1"/>
              <a:t>Rutter</a:t>
            </a:r>
            <a:r>
              <a:rPr lang="en-US" dirty="0"/>
              <a:t> </a:t>
            </a:r>
            <a:r>
              <a:rPr lang="zh-CN" altLang="en-US" dirty="0"/>
              <a:t>一决胜负。</a:t>
            </a:r>
          </a:p>
        </p:txBody>
      </p:sp>
      <p:sp>
        <p:nvSpPr>
          <p:cNvPr id="4" name="文本占位符 3"/>
          <p:cNvSpPr>
            <a:spLocks noGrp="1"/>
          </p:cNvSpPr>
          <p:nvPr>
            <p:ph type="body" sz="quarter" idx="14"/>
          </p:nvPr>
        </p:nvSpPr>
        <p:spPr/>
        <p:txBody>
          <a:bodyPr/>
          <a:lstStyle/>
          <a:p>
            <a:r>
              <a:rPr lang="en-US" altLang="zh-CN" dirty="0"/>
              <a:t>4.6</a:t>
            </a:r>
            <a:r>
              <a:rPr lang="zh-CN" altLang="en-US" dirty="0"/>
              <a:t>应用案例</a:t>
            </a:r>
          </a:p>
        </p:txBody>
      </p:sp>
    </p:spTree>
  </p:cSld>
  <p:clrMapOvr>
    <a:masterClrMapping/>
  </p:clrMapOvr>
  <p:transition>
    <p:blinds dir="vert"/>
  </p:transition>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714356"/>
            <a:ext cx="8001056" cy="5500726"/>
          </a:xfrm>
        </p:spPr>
        <p:txBody>
          <a:bodyPr/>
          <a:lstStyle/>
          <a:p>
            <a:pPr>
              <a:buNone/>
            </a:pPr>
            <a:r>
              <a:rPr lang="en-US" dirty="0"/>
              <a:t>Watson</a:t>
            </a:r>
            <a:r>
              <a:rPr lang="zh-CN" altLang="en-US" dirty="0"/>
              <a:t>主要技术特征如下：</a:t>
            </a:r>
            <a:endParaRPr lang="en-US" altLang="zh-CN" dirty="0"/>
          </a:p>
          <a:p>
            <a:pPr>
              <a:buNone/>
            </a:pPr>
            <a:endParaRPr lang="zh-CN" altLang="en-US" dirty="0"/>
          </a:p>
          <a:p>
            <a:pPr marL="360000">
              <a:buNone/>
            </a:pPr>
            <a:r>
              <a:rPr lang="en-US" dirty="0"/>
              <a:t>1</a:t>
            </a:r>
            <a:r>
              <a:rPr lang="zh-CN" altLang="en-US" dirty="0"/>
              <a:t>）</a:t>
            </a:r>
            <a:r>
              <a:rPr lang="zh-CN" altLang="en-US" b="1" u="sng" dirty="0"/>
              <a:t>较强的并行能力</a:t>
            </a:r>
            <a:r>
              <a:rPr lang="zh-CN" altLang="en-US" dirty="0"/>
              <a:t>：利用多种诠释和假设挖掘巨大的并行性。</a:t>
            </a:r>
            <a:r>
              <a:rPr lang="en-US" dirty="0"/>
              <a:t> </a:t>
            </a:r>
            <a:endParaRPr lang="zh-CN" altLang="en-US" dirty="0"/>
          </a:p>
          <a:p>
            <a:pPr marL="360000">
              <a:buNone/>
            </a:pPr>
            <a:r>
              <a:rPr lang="en-US" dirty="0"/>
              <a:t>2</a:t>
            </a:r>
            <a:r>
              <a:rPr lang="zh-CN" altLang="en-US" dirty="0"/>
              <a:t>）</a:t>
            </a:r>
            <a:r>
              <a:rPr lang="zh-CN" altLang="en-US" b="1" u="sng" dirty="0"/>
              <a:t>支持多种专业技术</a:t>
            </a:r>
            <a:r>
              <a:rPr lang="zh-CN" altLang="en-US" dirty="0"/>
              <a:t>：推动一系列松散耦合的</a:t>
            </a:r>
            <a:r>
              <a:rPr lang="zh-CN" altLang="en-US" b="1" u="sng" dirty="0"/>
              <a:t>概率性</a:t>
            </a:r>
            <a:r>
              <a:rPr lang="zh-CN" altLang="en-US" u="sng" dirty="0"/>
              <a:t>问题进行集成、应用和环境评估，以及内容分析</a:t>
            </a:r>
            <a:r>
              <a:rPr lang="zh-CN" altLang="en-US" dirty="0"/>
              <a:t>。</a:t>
            </a:r>
            <a:r>
              <a:rPr lang="en-US" dirty="0"/>
              <a:t> </a:t>
            </a:r>
            <a:endParaRPr lang="zh-CN" altLang="en-US" dirty="0"/>
          </a:p>
          <a:p>
            <a:pPr marL="360000">
              <a:buNone/>
            </a:pPr>
            <a:r>
              <a:rPr lang="en-US" dirty="0"/>
              <a:t>3</a:t>
            </a:r>
            <a:r>
              <a:rPr lang="zh-CN" altLang="en-US" dirty="0"/>
              <a:t>）</a:t>
            </a:r>
            <a:r>
              <a:rPr lang="zh-CN" altLang="en-US" b="1" u="sng" dirty="0"/>
              <a:t>置信度估计技术</a:t>
            </a:r>
            <a:r>
              <a:rPr lang="zh-CN" altLang="en-US" dirty="0"/>
              <a:t>：并不是</a:t>
            </a:r>
            <a:r>
              <a:rPr lang="zh-CN" altLang="en-US" b="1" u="sng" dirty="0"/>
              <a:t>由单独组件来回答问题</a:t>
            </a:r>
            <a:r>
              <a:rPr lang="zh-CN" altLang="en-US" dirty="0"/>
              <a:t>，而是由</a:t>
            </a:r>
            <a:r>
              <a:rPr lang="zh-CN" altLang="en-US" b="1" u="sng" dirty="0"/>
              <a:t>所有组件产生的特性和相关置信度，评估不同的问题和内容诠释</a:t>
            </a:r>
            <a:r>
              <a:rPr lang="zh-CN" altLang="en-US" dirty="0"/>
              <a:t>。基本的置信度处理基质是学习如何积累和组合这些评估得分。</a:t>
            </a:r>
            <a:r>
              <a:rPr lang="en-US" dirty="0"/>
              <a:t> </a:t>
            </a:r>
            <a:endParaRPr lang="zh-CN" altLang="en-US" dirty="0"/>
          </a:p>
          <a:p>
            <a:pPr marL="360000">
              <a:buNone/>
            </a:pPr>
            <a:r>
              <a:rPr lang="en-US" dirty="0"/>
              <a:t>4</a:t>
            </a:r>
            <a:r>
              <a:rPr lang="zh-CN" altLang="en-US" dirty="0"/>
              <a:t>）</a:t>
            </a:r>
            <a:r>
              <a:rPr lang="zh-CN" altLang="en-US" b="1" u="sng" dirty="0"/>
              <a:t>整合浅层知识和深层知识</a:t>
            </a:r>
            <a:r>
              <a:rPr lang="zh-CN" altLang="en-US" dirty="0"/>
              <a:t>：平衡使用严格</a:t>
            </a:r>
            <a:r>
              <a:rPr lang="zh-CN" altLang="en-US" b="1" u="sng" dirty="0"/>
              <a:t>语义学</a:t>
            </a:r>
            <a:r>
              <a:rPr lang="zh-CN" altLang="en-US" dirty="0"/>
              <a:t>和</a:t>
            </a:r>
            <a:r>
              <a:rPr lang="zh-CN" altLang="en-US" b="1" u="sng" dirty="0"/>
              <a:t>浅层语义学</a:t>
            </a:r>
            <a:r>
              <a:rPr lang="zh-CN" altLang="en-US" dirty="0"/>
              <a:t>，充分利用</a:t>
            </a:r>
            <a:r>
              <a:rPr lang="zh-CN" altLang="en-US" b="1" u="sng" dirty="0"/>
              <a:t>众多松散构成的知识本体</a:t>
            </a:r>
            <a:r>
              <a:rPr lang="zh-CN" altLang="en-US" dirty="0"/>
              <a:t>。</a:t>
            </a:r>
          </a:p>
        </p:txBody>
      </p:sp>
      <p:sp>
        <p:nvSpPr>
          <p:cNvPr id="4" name="文本占位符 3"/>
          <p:cNvSpPr>
            <a:spLocks noGrp="1"/>
          </p:cNvSpPr>
          <p:nvPr>
            <p:ph type="body" sz="quarter" idx="14"/>
          </p:nvPr>
        </p:nvSpPr>
        <p:spPr/>
        <p:txBody>
          <a:bodyPr/>
          <a:lstStyle/>
          <a:p>
            <a:r>
              <a:rPr lang="en-US" altLang="zh-CN" dirty="0"/>
              <a:t>4.6</a:t>
            </a:r>
            <a:r>
              <a:rPr lang="zh-CN" altLang="en-US" dirty="0"/>
              <a:t>应用案例</a:t>
            </a:r>
          </a:p>
        </p:txBody>
      </p:sp>
    </p:spTree>
  </p:cSld>
  <p:clrMapOvr>
    <a:masterClrMapping/>
  </p:clrMapOvr>
  <p:transition>
    <p:blinds dir="vert"/>
  </p:transition>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4.6</a:t>
            </a:r>
            <a:r>
              <a:rPr lang="zh-CN" altLang="en-US" dirty="0"/>
              <a:t>应用案例</a:t>
            </a:r>
          </a:p>
        </p:txBody>
      </p:sp>
      <p:pic>
        <p:nvPicPr>
          <p:cNvPr id="5" name="图片 4"/>
          <p:cNvPicPr>
            <a:picLocks noChangeAspect="1"/>
          </p:cNvPicPr>
          <p:nvPr/>
        </p:nvPicPr>
        <p:blipFill>
          <a:blip r:embed="rId2" cstate="print"/>
          <a:srcRect/>
          <a:stretch>
            <a:fillRect/>
          </a:stretch>
        </p:blipFill>
        <p:spPr bwMode="auto">
          <a:xfrm>
            <a:off x="785786" y="714356"/>
            <a:ext cx="7531706" cy="4429156"/>
          </a:xfrm>
          <a:prstGeom prst="rect">
            <a:avLst/>
          </a:prstGeom>
          <a:noFill/>
          <a:ln w="9525">
            <a:noFill/>
            <a:miter lim="800000"/>
            <a:headEnd/>
            <a:tailEnd/>
          </a:ln>
        </p:spPr>
      </p:pic>
      <p:sp>
        <p:nvSpPr>
          <p:cNvPr id="6" name="TextBox 5"/>
          <p:cNvSpPr txBox="1"/>
          <p:nvPr/>
        </p:nvSpPr>
        <p:spPr>
          <a:xfrm>
            <a:off x="3214678" y="5715016"/>
            <a:ext cx="221457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-25 IBM Watson</a:t>
            </a:r>
            <a:endParaRPr lang="zh-CN" altLang="en-US" dirty="0"/>
          </a:p>
        </p:txBody>
      </p:sp>
    </p:spTree>
  </p:cSld>
  <p:clrMapOvr>
    <a:masterClrMapping/>
  </p:clrMapOvr>
  <p:transition>
    <p:blinds dir="vert"/>
  </p:transition>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714356"/>
            <a:ext cx="8001056" cy="4762910"/>
          </a:xfrm>
        </p:spPr>
        <p:txBody>
          <a:bodyPr>
            <a:normAutofit lnSpcReduction="10000"/>
          </a:bodyPr>
          <a:lstStyle/>
          <a:p>
            <a:r>
              <a:rPr lang="en-US" altLang="zh-CN" b="1" dirty="0"/>
              <a:t>【</a:t>
            </a:r>
            <a:r>
              <a:rPr lang="zh-CN" altLang="en-US" b="1" dirty="0"/>
              <a:t>例</a:t>
            </a:r>
            <a:r>
              <a:rPr lang="en-US" altLang="zh-CN" b="1" dirty="0"/>
              <a:t>5</a:t>
            </a:r>
            <a:r>
              <a:rPr lang="en-US" b="1" dirty="0"/>
              <a:t>.2</a:t>
            </a:r>
            <a:r>
              <a:rPr lang="en-US" altLang="zh-CN" b="1" dirty="0"/>
              <a:t>】</a:t>
            </a:r>
            <a:r>
              <a:rPr lang="zh-CN" altLang="en-US" b="1" dirty="0"/>
              <a:t>基于</a:t>
            </a:r>
            <a:r>
              <a:rPr lang="en-US" b="1" dirty="0"/>
              <a:t>R</a:t>
            </a:r>
            <a:r>
              <a:rPr lang="zh-CN" altLang="en-US" b="1" dirty="0"/>
              <a:t>的</a:t>
            </a:r>
            <a:r>
              <a:rPr lang="en-US" b="1" dirty="0"/>
              <a:t>K-means</a:t>
            </a:r>
            <a:r>
              <a:rPr lang="zh-CN" altLang="en-US" b="1" dirty="0"/>
              <a:t>聚类分析</a:t>
            </a:r>
            <a:endParaRPr lang="zh-CN" altLang="en-US" dirty="0"/>
          </a:p>
          <a:p>
            <a:pPr marL="0" indent="0">
              <a:buNone/>
            </a:pPr>
            <a:r>
              <a:rPr lang="zh-CN" altLang="en-US" dirty="0"/>
              <a:t>        本例题主要对欧洲蛋白质消费数据（</a:t>
            </a:r>
            <a:r>
              <a:rPr lang="en-US" altLang="zh-CN" dirty="0"/>
              <a:t>Protein Consumption in Europe</a:t>
            </a:r>
            <a:r>
              <a:rPr lang="zh-CN" altLang="en-US" dirty="0"/>
              <a:t>）进行</a:t>
            </a:r>
            <a:r>
              <a:rPr lang="en-US" altLang="zh-CN" dirty="0"/>
              <a:t>k-means</a:t>
            </a:r>
            <a:r>
              <a:rPr lang="zh-CN" altLang="en-US" dirty="0"/>
              <a:t>聚类分析。</a:t>
            </a:r>
            <a:endParaRPr lang="en-US" altLang="zh-CN" dirty="0"/>
          </a:p>
          <a:p>
            <a:pPr marL="0" indent="0">
              <a:buNone/>
            </a:pPr>
            <a:r>
              <a:rPr lang="en-US" altLang="zh-CN" dirty="0"/>
              <a:t>        Protein</a:t>
            </a:r>
            <a:r>
              <a:rPr lang="zh-CN" altLang="en-US" dirty="0"/>
              <a:t>数据集给出了</a:t>
            </a:r>
            <a:r>
              <a:rPr lang="zh-CN" altLang="en-US" u="sng" dirty="0"/>
              <a:t>欧洲</a:t>
            </a:r>
            <a:r>
              <a:rPr lang="en-US" altLang="zh-CN" u="sng" dirty="0"/>
              <a:t>25</a:t>
            </a:r>
            <a:r>
              <a:rPr lang="zh-CN" altLang="en-US" u="sng" dirty="0"/>
              <a:t>个国家对</a:t>
            </a:r>
            <a:r>
              <a:rPr lang="en-US" altLang="zh-CN" u="sng" dirty="0"/>
              <a:t>9</a:t>
            </a:r>
            <a:r>
              <a:rPr lang="zh-CN" altLang="en-US" u="sng" dirty="0"/>
              <a:t>类食物的消费数据</a:t>
            </a:r>
            <a:r>
              <a:rPr lang="zh-CN" altLang="en-US" dirty="0"/>
              <a:t>，由</a:t>
            </a:r>
            <a:r>
              <a:rPr lang="en-US" altLang="zh-CN" dirty="0"/>
              <a:t>25</a:t>
            </a:r>
            <a:r>
              <a:rPr lang="zh-CN" altLang="en-US" dirty="0"/>
              <a:t>行</a:t>
            </a:r>
            <a:r>
              <a:rPr lang="en-US" altLang="zh-CN" dirty="0"/>
              <a:t>10</a:t>
            </a:r>
            <a:r>
              <a:rPr lang="zh-CN" altLang="en-US" dirty="0"/>
              <a:t>列构成</a:t>
            </a:r>
            <a:r>
              <a:rPr lang="en-US" altLang="zh-CN" dirty="0"/>
              <a:t>——</a:t>
            </a:r>
            <a:r>
              <a:rPr lang="zh-CN" altLang="en-US" dirty="0"/>
              <a:t>每一行记录代表的是一个国家的蛋白质消费数据；各列的含义依次为：国家名称（</a:t>
            </a:r>
            <a:r>
              <a:rPr lang="en-US" altLang="zh-CN" dirty="0"/>
              <a:t>Country</a:t>
            </a:r>
            <a:r>
              <a:rPr lang="zh-CN" altLang="en-US" dirty="0"/>
              <a:t>）、红肉（</a:t>
            </a:r>
            <a:r>
              <a:rPr lang="en-US" altLang="zh-CN" dirty="0" err="1"/>
              <a:t>RdMeat</a:t>
            </a:r>
            <a:r>
              <a:rPr lang="zh-CN" altLang="en-US" dirty="0"/>
              <a:t>）、白肉（</a:t>
            </a:r>
            <a:r>
              <a:rPr lang="en-US" altLang="zh-CN" dirty="0" err="1"/>
              <a:t>WhMeat</a:t>
            </a:r>
            <a:r>
              <a:rPr lang="zh-CN" altLang="en-US" dirty="0"/>
              <a:t>）、鸡蛋（</a:t>
            </a:r>
            <a:r>
              <a:rPr lang="en-US" altLang="zh-CN" dirty="0"/>
              <a:t>Eggs</a:t>
            </a:r>
            <a:r>
              <a:rPr lang="zh-CN" altLang="en-US" dirty="0"/>
              <a:t>）、牛奶（</a:t>
            </a:r>
            <a:r>
              <a:rPr lang="en-US" altLang="zh-CN" dirty="0"/>
              <a:t>Milk</a:t>
            </a:r>
            <a:r>
              <a:rPr lang="zh-CN" altLang="en-US" dirty="0"/>
              <a:t>）、鱼肉（</a:t>
            </a:r>
            <a:r>
              <a:rPr lang="en-US" altLang="zh-CN" dirty="0"/>
              <a:t>Fish</a:t>
            </a:r>
            <a:r>
              <a:rPr lang="zh-CN" altLang="en-US" dirty="0"/>
              <a:t>）、谷物（</a:t>
            </a:r>
            <a:r>
              <a:rPr lang="en-US" altLang="zh-CN" dirty="0"/>
              <a:t>Cereal</a:t>
            </a:r>
            <a:r>
              <a:rPr lang="zh-CN" altLang="en-US" dirty="0"/>
              <a:t>）、淀粉类食品（</a:t>
            </a:r>
            <a:r>
              <a:rPr lang="en-US" altLang="zh-CN" dirty="0"/>
              <a:t>Starch</a:t>
            </a:r>
            <a:r>
              <a:rPr lang="zh-CN" altLang="en-US" dirty="0"/>
              <a:t>）、豆类</a:t>
            </a:r>
            <a:r>
              <a:rPr lang="en-US" altLang="zh-CN" dirty="0"/>
              <a:t>/</a:t>
            </a:r>
            <a:r>
              <a:rPr lang="zh-CN" altLang="en-US" dirty="0"/>
              <a:t>坚果</a:t>
            </a:r>
            <a:r>
              <a:rPr lang="en-US" altLang="zh-CN" dirty="0"/>
              <a:t>/</a:t>
            </a:r>
            <a:r>
              <a:rPr lang="zh-CN" altLang="en-US" dirty="0"/>
              <a:t>油籽（</a:t>
            </a:r>
            <a:r>
              <a:rPr lang="en-US" altLang="zh-CN" dirty="0"/>
              <a:t>Nuts</a:t>
            </a:r>
            <a:r>
              <a:rPr lang="zh-CN" altLang="en-US" dirty="0"/>
              <a:t>）和水果</a:t>
            </a:r>
            <a:r>
              <a:rPr lang="en-US" altLang="zh-CN" dirty="0"/>
              <a:t>/</a:t>
            </a:r>
            <a:r>
              <a:rPr lang="zh-CN" altLang="en-US" dirty="0"/>
              <a:t>蔬菜（</a:t>
            </a:r>
            <a:r>
              <a:rPr lang="en-US" altLang="zh-CN" dirty="0" err="1"/>
              <a:t>Fr&amp;Veg</a:t>
            </a:r>
            <a:r>
              <a:rPr lang="zh-CN" altLang="en-US" dirty="0"/>
              <a:t>），如表</a:t>
            </a:r>
            <a:r>
              <a:rPr lang="en-US" altLang="zh-CN" dirty="0"/>
              <a:t>4-6</a:t>
            </a:r>
            <a:r>
              <a:rPr lang="zh-CN" altLang="en-US" dirty="0"/>
              <a:t>所示。</a:t>
            </a:r>
          </a:p>
          <a:p>
            <a:pPr marL="0" indent="0">
              <a:buNone/>
            </a:pPr>
            <a:endParaRPr lang="en-US" altLang="zh-CN" dirty="0"/>
          </a:p>
          <a:p>
            <a:pPr marL="0" indent="0">
              <a:buNone/>
            </a:pPr>
            <a:r>
              <a:rPr lang="zh-CN" altLang="en-US" dirty="0"/>
              <a:t>       本例主要采用</a:t>
            </a:r>
            <a:r>
              <a:rPr lang="en-US" altLang="zh-CN" dirty="0"/>
              <a:t>k-mean</a:t>
            </a:r>
            <a:r>
              <a:rPr lang="zh-CN" altLang="en-US" dirty="0"/>
              <a:t>方法分析此数据集 ，按照各国对蛋白质的消费的相似性进行聚类分析。</a:t>
            </a:r>
          </a:p>
          <a:p>
            <a:endParaRPr lang="zh-CN" altLang="en-US" dirty="0"/>
          </a:p>
        </p:txBody>
      </p:sp>
      <p:sp>
        <p:nvSpPr>
          <p:cNvPr id="4" name="文本占位符 3"/>
          <p:cNvSpPr>
            <a:spLocks noGrp="1"/>
          </p:cNvSpPr>
          <p:nvPr>
            <p:ph type="body" sz="quarter" idx="14"/>
          </p:nvPr>
        </p:nvSpPr>
        <p:spPr/>
        <p:txBody>
          <a:bodyPr/>
          <a:lstStyle/>
          <a:p>
            <a:r>
              <a:rPr lang="en-US" altLang="zh-CN" dirty="0"/>
              <a:t>4.6</a:t>
            </a:r>
            <a:r>
              <a:rPr lang="zh-CN" altLang="en-US" dirty="0"/>
              <a:t>应用案例</a:t>
            </a:r>
          </a:p>
        </p:txBody>
      </p:sp>
    </p:spTree>
  </p:cSld>
  <p:clrMapOvr>
    <a:masterClrMapping/>
  </p:clrMapOvr>
  <p:transition>
    <p:blinds dir="vert"/>
  </p:transition>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857232"/>
            <a:ext cx="8153400" cy="4762910"/>
          </a:xfrm>
        </p:spPr>
        <p:style>
          <a:lnRef idx="2">
            <a:schemeClr val="accent2">
              <a:shade val="50000"/>
            </a:schemeClr>
          </a:lnRef>
          <a:fillRef idx="1">
            <a:schemeClr val="accent2"/>
          </a:fillRef>
          <a:effectRef idx="0">
            <a:schemeClr val="accent2"/>
          </a:effectRef>
          <a:fontRef idx="minor">
            <a:schemeClr val="lt1"/>
          </a:fontRef>
        </p:style>
        <p:txBody>
          <a:bodyPr/>
          <a:lstStyle/>
          <a:p>
            <a:pPr>
              <a:buNone/>
            </a:pPr>
            <a:r>
              <a:rPr lang="en-US" altLang="zh-CN" dirty="0" err="1">
                <a:solidFill>
                  <a:schemeClr val="tx1"/>
                </a:solidFill>
              </a:rPr>
              <a:t>getwd</a:t>
            </a:r>
            <a:r>
              <a:rPr lang="en-US" altLang="zh-CN" dirty="0">
                <a:solidFill>
                  <a:schemeClr val="tx1"/>
                </a:solidFill>
              </a:rPr>
              <a:t>() </a:t>
            </a:r>
          </a:p>
          <a:p>
            <a:pPr>
              <a:buNone/>
            </a:pPr>
            <a:r>
              <a:rPr lang="en-US" altLang="zh-CN" dirty="0">
                <a:solidFill>
                  <a:schemeClr val="tx1"/>
                </a:solidFill>
              </a:rPr>
              <a:t>protein&lt;-</a:t>
            </a:r>
            <a:r>
              <a:rPr lang="en-US" altLang="zh-CN" dirty="0" err="1">
                <a:solidFill>
                  <a:schemeClr val="tx1"/>
                </a:solidFill>
              </a:rPr>
              <a:t>read.table</a:t>
            </a:r>
            <a:r>
              <a:rPr lang="en-US" altLang="zh-CN" dirty="0">
                <a:solidFill>
                  <a:schemeClr val="tx1"/>
                </a:solidFill>
              </a:rPr>
              <a:t>("protein.txt", sep="\t", header=TRUE)</a:t>
            </a:r>
          </a:p>
          <a:p>
            <a:pPr>
              <a:buNone/>
            </a:pPr>
            <a:r>
              <a:rPr lang="en-US" altLang="zh-CN" dirty="0">
                <a:solidFill>
                  <a:schemeClr val="tx1"/>
                </a:solidFill>
              </a:rPr>
              <a:t>protein</a:t>
            </a:r>
          </a:p>
          <a:p>
            <a:pPr>
              <a:buNone/>
            </a:pPr>
            <a:r>
              <a:rPr lang="en-US" altLang="zh-CN" dirty="0">
                <a:solidFill>
                  <a:schemeClr val="tx1"/>
                </a:solidFill>
              </a:rPr>
              <a:t>summary(protein)</a:t>
            </a:r>
          </a:p>
          <a:p>
            <a:pPr>
              <a:buNone/>
            </a:pPr>
            <a:r>
              <a:rPr lang="en-US" altLang="zh-CN" dirty="0">
                <a:solidFill>
                  <a:schemeClr val="tx1"/>
                </a:solidFill>
              </a:rPr>
              <a:t>v&lt;- </a:t>
            </a:r>
            <a:r>
              <a:rPr lang="en-US" altLang="zh-CN" dirty="0" err="1">
                <a:solidFill>
                  <a:schemeClr val="tx1"/>
                </a:solidFill>
              </a:rPr>
              <a:t>colnames</a:t>
            </a:r>
            <a:r>
              <a:rPr lang="en-US" altLang="zh-CN" dirty="0">
                <a:solidFill>
                  <a:schemeClr val="tx1"/>
                </a:solidFill>
              </a:rPr>
              <a:t>(protein)[-1]</a:t>
            </a:r>
          </a:p>
          <a:p>
            <a:pPr>
              <a:buNone/>
            </a:pPr>
            <a:r>
              <a:rPr lang="en-US" altLang="zh-CN" dirty="0" err="1">
                <a:solidFill>
                  <a:schemeClr val="tx1"/>
                </a:solidFill>
              </a:rPr>
              <a:t>pmatrix</a:t>
            </a:r>
            <a:r>
              <a:rPr lang="en-US" altLang="zh-CN" dirty="0">
                <a:solidFill>
                  <a:schemeClr val="tx1"/>
                </a:solidFill>
              </a:rPr>
              <a:t>&lt;- scale(protein[,v])</a:t>
            </a:r>
          </a:p>
          <a:p>
            <a:pPr>
              <a:buNone/>
            </a:pPr>
            <a:r>
              <a:rPr lang="en-US" altLang="zh-CN" dirty="0">
                <a:solidFill>
                  <a:schemeClr val="tx1"/>
                </a:solidFill>
              </a:rPr>
              <a:t>k&lt;-5</a:t>
            </a:r>
          </a:p>
          <a:p>
            <a:pPr>
              <a:buNone/>
            </a:pPr>
            <a:r>
              <a:rPr lang="en-US" altLang="zh-CN" dirty="0">
                <a:solidFill>
                  <a:schemeClr val="tx1"/>
                </a:solidFill>
              </a:rPr>
              <a:t>k&lt;-5</a:t>
            </a:r>
          </a:p>
          <a:p>
            <a:pPr>
              <a:buNone/>
            </a:pPr>
            <a:r>
              <a:rPr lang="en-US" altLang="zh-CN" dirty="0" err="1">
                <a:solidFill>
                  <a:schemeClr val="tx1"/>
                </a:solidFill>
              </a:rPr>
              <a:t>pclusters</a:t>
            </a:r>
            <a:r>
              <a:rPr lang="en-US" altLang="zh-CN" dirty="0">
                <a:solidFill>
                  <a:schemeClr val="tx1"/>
                </a:solidFill>
              </a:rPr>
              <a:t> &lt;-</a:t>
            </a:r>
            <a:r>
              <a:rPr lang="en-US" altLang="zh-CN" dirty="0" err="1">
                <a:solidFill>
                  <a:srgbClr val="FFFF00"/>
                </a:solidFill>
              </a:rPr>
              <a:t>kmeans</a:t>
            </a:r>
            <a:r>
              <a:rPr lang="en-US" altLang="zh-CN" dirty="0">
                <a:solidFill>
                  <a:schemeClr val="tx1"/>
                </a:solidFill>
              </a:rPr>
              <a:t>(</a:t>
            </a:r>
            <a:r>
              <a:rPr lang="en-US" altLang="zh-CN" dirty="0" err="1">
                <a:solidFill>
                  <a:schemeClr val="tx1"/>
                </a:solidFill>
              </a:rPr>
              <a:t>pmatrix</a:t>
            </a:r>
            <a:r>
              <a:rPr lang="en-US" altLang="zh-CN" dirty="0">
                <a:solidFill>
                  <a:schemeClr val="tx1"/>
                </a:solidFill>
              </a:rPr>
              <a:t>, k, </a:t>
            </a:r>
            <a:r>
              <a:rPr lang="en-US" altLang="zh-CN" dirty="0" err="1">
                <a:solidFill>
                  <a:schemeClr val="tx1"/>
                </a:solidFill>
              </a:rPr>
              <a:t>nstart</a:t>
            </a:r>
            <a:r>
              <a:rPr lang="en-US" altLang="zh-CN" dirty="0">
                <a:solidFill>
                  <a:schemeClr val="tx1"/>
                </a:solidFill>
              </a:rPr>
              <a:t>=10, iter.max=10)</a:t>
            </a:r>
          </a:p>
          <a:p>
            <a:pPr>
              <a:buNone/>
            </a:pPr>
            <a:r>
              <a:rPr lang="en-US" altLang="zh-CN" dirty="0">
                <a:solidFill>
                  <a:schemeClr val="tx1"/>
                </a:solidFill>
              </a:rPr>
              <a:t>summary(</a:t>
            </a:r>
            <a:r>
              <a:rPr lang="en-US" altLang="zh-CN" dirty="0" err="1">
                <a:solidFill>
                  <a:schemeClr val="tx1"/>
                </a:solidFill>
              </a:rPr>
              <a:t>pclusters</a:t>
            </a:r>
            <a:r>
              <a:rPr lang="en-US" altLang="zh-CN" dirty="0">
                <a:solidFill>
                  <a:schemeClr val="tx1"/>
                </a:solidFill>
              </a:rPr>
              <a:t>)</a:t>
            </a:r>
          </a:p>
          <a:p>
            <a:endParaRPr lang="en-US" altLang="zh-CN" dirty="0"/>
          </a:p>
          <a:p>
            <a:endParaRPr lang="zh-CN" altLang="en-US" dirty="0"/>
          </a:p>
        </p:txBody>
      </p:sp>
      <p:sp>
        <p:nvSpPr>
          <p:cNvPr id="4" name="文本占位符 3"/>
          <p:cNvSpPr>
            <a:spLocks noGrp="1"/>
          </p:cNvSpPr>
          <p:nvPr>
            <p:ph type="body" sz="quarter" idx="14"/>
          </p:nvPr>
        </p:nvSpPr>
        <p:spPr/>
        <p:txBody>
          <a:bodyPr/>
          <a:lstStyle/>
          <a:p>
            <a:r>
              <a:rPr lang="en-US" altLang="zh-CN" dirty="0"/>
              <a:t>4.6</a:t>
            </a:r>
            <a:r>
              <a:rPr lang="zh-CN" altLang="en-US" dirty="0"/>
              <a:t>应用案例</a:t>
            </a:r>
          </a:p>
        </p:txBody>
      </p:sp>
      <p:sp>
        <p:nvSpPr>
          <p:cNvPr id="5" name="TextBox 4"/>
          <p:cNvSpPr txBox="1"/>
          <p:nvPr/>
        </p:nvSpPr>
        <p:spPr>
          <a:xfrm>
            <a:off x="3357554" y="6000768"/>
            <a:ext cx="207170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-26 </a:t>
            </a:r>
            <a:r>
              <a:rPr lang="zh-CN" altLang="en-US" dirty="0"/>
              <a:t>程序代码</a:t>
            </a:r>
          </a:p>
        </p:txBody>
      </p:sp>
    </p:spTree>
  </p:cSld>
  <p:clrMapOvr>
    <a:masterClrMapping/>
  </p:clrMapOvr>
  <p:transition>
    <p:blinds dir="vert"/>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857232"/>
            <a:ext cx="8153400" cy="4762910"/>
          </a:xfrm>
        </p:spPr>
        <p:style>
          <a:lnRef idx="2">
            <a:schemeClr val="accent2">
              <a:shade val="50000"/>
            </a:schemeClr>
          </a:lnRef>
          <a:fillRef idx="1">
            <a:schemeClr val="accent2"/>
          </a:fillRef>
          <a:effectRef idx="0">
            <a:schemeClr val="accent2"/>
          </a:effectRef>
          <a:fontRef idx="minor">
            <a:schemeClr val="lt1"/>
          </a:fontRef>
        </p:style>
        <p:txBody>
          <a:bodyPr/>
          <a:lstStyle/>
          <a:p>
            <a:pPr>
              <a:buNone/>
            </a:pPr>
            <a:endParaRPr lang="en-US" altLang="zh-CN" dirty="0">
              <a:solidFill>
                <a:schemeClr val="tx1"/>
              </a:solidFill>
            </a:endParaRPr>
          </a:p>
          <a:p>
            <a:pPr>
              <a:buNone/>
            </a:pPr>
            <a:r>
              <a:rPr lang="en-US" altLang="zh-CN" dirty="0">
                <a:solidFill>
                  <a:schemeClr val="tx1"/>
                </a:solidFill>
              </a:rPr>
              <a:t>groups &lt;- </a:t>
            </a:r>
            <a:r>
              <a:rPr lang="en-US" altLang="zh-CN" dirty="0" err="1">
                <a:solidFill>
                  <a:schemeClr val="tx1"/>
                </a:solidFill>
              </a:rPr>
              <a:t>pclusters$cluster</a:t>
            </a:r>
            <a:endParaRPr lang="en-US" altLang="zh-CN" dirty="0">
              <a:solidFill>
                <a:schemeClr val="tx1"/>
              </a:solidFill>
            </a:endParaRPr>
          </a:p>
          <a:p>
            <a:pPr>
              <a:buNone/>
            </a:pPr>
            <a:r>
              <a:rPr lang="en-US" altLang="zh-CN" dirty="0" err="1">
                <a:solidFill>
                  <a:schemeClr val="tx1"/>
                </a:solidFill>
              </a:rPr>
              <a:t>print_clusters</a:t>
            </a:r>
            <a:r>
              <a:rPr lang="en-US" altLang="zh-CN" dirty="0">
                <a:solidFill>
                  <a:schemeClr val="tx1"/>
                </a:solidFill>
              </a:rPr>
              <a:t> &lt;- function(</a:t>
            </a:r>
            <a:r>
              <a:rPr lang="en-US" altLang="zh-CN" dirty="0" err="1">
                <a:solidFill>
                  <a:schemeClr val="tx1"/>
                </a:solidFill>
              </a:rPr>
              <a:t>labels,k</a:t>
            </a:r>
            <a:r>
              <a:rPr lang="en-US" altLang="zh-CN" dirty="0">
                <a:solidFill>
                  <a:schemeClr val="tx1"/>
                </a:solidFill>
              </a:rPr>
              <a:t>){</a:t>
            </a:r>
          </a:p>
          <a:p>
            <a:pPr>
              <a:buNone/>
            </a:pPr>
            <a:r>
              <a:rPr lang="en-US" altLang="zh-CN" dirty="0">
                <a:solidFill>
                  <a:schemeClr val="tx1"/>
                </a:solidFill>
              </a:rPr>
              <a:t> for(</a:t>
            </a:r>
            <a:r>
              <a:rPr lang="en-US" altLang="zh-CN" dirty="0" err="1">
                <a:solidFill>
                  <a:schemeClr val="tx1"/>
                </a:solidFill>
              </a:rPr>
              <a:t>i</a:t>
            </a:r>
            <a:r>
              <a:rPr lang="en-US" altLang="zh-CN" dirty="0">
                <a:solidFill>
                  <a:schemeClr val="tx1"/>
                </a:solidFill>
              </a:rPr>
              <a:t> in 1:k){</a:t>
            </a:r>
          </a:p>
          <a:p>
            <a:pPr>
              <a:buNone/>
            </a:pPr>
            <a:r>
              <a:rPr lang="en-US" altLang="zh-CN" dirty="0">
                <a:solidFill>
                  <a:schemeClr val="tx1"/>
                </a:solidFill>
              </a:rPr>
              <a:t> print(paste("</a:t>
            </a:r>
            <a:r>
              <a:rPr lang="zh-CN" altLang="en-US" dirty="0">
                <a:solidFill>
                  <a:schemeClr val="tx1"/>
                </a:solidFill>
              </a:rPr>
              <a:t>聚类</a:t>
            </a:r>
            <a:r>
              <a:rPr lang="en-US" altLang="zh-CN" dirty="0">
                <a:solidFill>
                  <a:schemeClr val="tx1"/>
                </a:solidFill>
              </a:rPr>
              <a:t>",</a:t>
            </a:r>
            <a:r>
              <a:rPr lang="en-US" altLang="zh-CN" dirty="0" err="1">
                <a:solidFill>
                  <a:schemeClr val="tx1"/>
                </a:solidFill>
              </a:rPr>
              <a:t>i</a:t>
            </a:r>
            <a:r>
              <a:rPr lang="en-US" altLang="zh-CN" dirty="0">
                <a:solidFill>
                  <a:schemeClr val="tx1"/>
                </a:solidFill>
              </a:rPr>
              <a:t>))</a:t>
            </a:r>
          </a:p>
          <a:p>
            <a:pPr>
              <a:buNone/>
            </a:pPr>
            <a:r>
              <a:rPr lang="en-US" altLang="zh-CN" dirty="0">
                <a:solidFill>
                  <a:schemeClr val="tx1"/>
                </a:solidFill>
              </a:rPr>
              <a:t>print(protein[labels==</a:t>
            </a:r>
            <a:r>
              <a:rPr lang="en-US" altLang="zh-CN" dirty="0" err="1">
                <a:solidFill>
                  <a:schemeClr val="tx1"/>
                </a:solidFill>
              </a:rPr>
              <a:t>i</a:t>
            </a:r>
            <a:r>
              <a:rPr lang="en-US" altLang="zh-CN" dirty="0">
                <a:solidFill>
                  <a:schemeClr val="tx1"/>
                </a:solidFill>
              </a:rPr>
              <a:t>, c("</a:t>
            </a:r>
            <a:r>
              <a:rPr lang="en-US" altLang="zh-CN" dirty="0" err="1">
                <a:solidFill>
                  <a:schemeClr val="tx1"/>
                </a:solidFill>
              </a:rPr>
              <a:t>Country","RedMeat","Fish","Fr.Veg</a:t>
            </a:r>
            <a:r>
              <a:rPr lang="en-US" altLang="zh-CN" dirty="0">
                <a:solidFill>
                  <a:schemeClr val="tx1"/>
                </a:solidFill>
              </a:rPr>
              <a:t>")])</a:t>
            </a:r>
          </a:p>
          <a:p>
            <a:pPr>
              <a:buNone/>
            </a:pPr>
            <a:r>
              <a:rPr lang="en-US" altLang="zh-CN" dirty="0">
                <a:solidFill>
                  <a:schemeClr val="tx1"/>
                </a:solidFill>
              </a:rPr>
              <a:t> }</a:t>
            </a:r>
          </a:p>
          <a:p>
            <a:pPr>
              <a:buNone/>
            </a:pPr>
            <a:r>
              <a:rPr lang="en-US" altLang="zh-CN" dirty="0">
                <a:solidFill>
                  <a:schemeClr val="tx1"/>
                </a:solidFill>
              </a:rPr>
              <a:t>}</a:t>
            </a:r>
          </a:p>
          <a:p>
            <a:pPr>
              <a:buNone/>
            </a:pPr>
            <a:r>
              <a:rPr lang="en-US" altLang="zh-CN" dirty="0" err="1">
                <a:solidFill>
                  <a:schemeClr val="tx1"/>
                </a:solidFill>
              </a:rPr>
              <a:t>print_clusters</a:t>
            </a:r>
            <a:r>
              <a:rPr lang="en-US" altLang="zh-CN" dirty="0">
                <a:solidFill>
                  <a:schemeClr val="tx1"/>
                </a:solidFill>
              </a:rPr>
              <a:t>(</a:t>
            </a:r>
            <a:r>
              <a:rPr lang="en-US" altLang="zh-CN" dirty="0" err="1">
                <a:solidFill>
                  <a:schemeClr val="tx1"/>
                </a:solidFill>
              </a:rPr>
              <a:t>groups,k</a:t>
            </a:r>
            <a:r>
              <a:rPr lang="en-US" altLang="zh-CN" dirty="0">
                <a:solidFill>
                  <a:schemeClr val="tx1"/>
                </a:solidFill>
              </a:rPr>
              <a:t>)</a:t>
            </a:r>
          </a:p>
          <a:p>
            <a:endParaRPr lang="zh-CN" altLang="en-US" dirty="0"/>
          </a:p>
        </p:txBody>
      </p:sp>
      <p:sp>
        <p:nvSpPr>
          <p:cNvPr id="4" name="文本占位符 3"/>
          <p:cNvSpPr>
            <a:spLocks noGrp="1"/>
          </p:cNvSpPr>
          <p:nvPr>
            <p:ph type="body" sz="quarter" idx="14"/>
          </p:nvPr>
        </p:nvSpPr>
        <p:spPr/>
        <p:txBody>
          <a:bodyPr/>
          <a:lstStyle/>
          <a:p>
            <a:r>
              <a:rPr lang="en-US" altLang="zh-CN" dirty="0"/>
              <a:t>4.6</a:t>
            </a:r>
            <a:r>
              <a:rPr lang="zh-CN" altLang="en-US" dirty="0"/>
              <a:t>应用案例</a:t>
            </a:r>
          </a:p>
        </p:txBody>
      </p:sp>
      <p:sp>
        <p:nvSpPr>
          <p:cNvPr id="5" name="TextBox 4"/>
          <p:cNvSpPr txBox="1"/>
          <p:nvPr/>
        </p:nvSpPr>
        <p:spPr>
          <a:xfrm>
            <a:off x="3357554" y="5786454"/>
            <a:ext cx="257176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续 图</a:t>
            </a:r>
            <a:r>
              <a:rPr lang="en-US" altLang="zh-CN" dirty="0"/>
              <a:t>5</a:t>
            </a:r>
            <a:r>
              <a:rPr lang="en-US" dirty="0"/>
              <a:t>-26 </a:t>
            </a:r>
            <a:r>
              <a:rPr lang="zh-CN" altLang="en-US" dirty="0"/>
              <a:t>程序代码</a:t>
            </a:r>
          </a:p>
        </p:txBody>
      </p:sp>
    </p:spTree>
  </p:cSld>
  <p:clrMapOvr>
    <a:masterClrMapping/>
  </p:clrMapOvr>
  <p:transition>
    <p:blinds dir="vert"/>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本章小结</a:t>
            </a:r>
          </a:p>
        </p:txBody>
      </p:sp>
      <p:sp>
        <p:nvSpPr>
          <p:cNvPr id="4" name="文本占位符 3"/>
          <p:cNvSpPr>
            <a:spLocks noGrp="1"/>
          </p:cNvSpPr>
          <p:nvPr>
            <p:ph type="body" sz="quarter" idx="14"/>
          </p:nvPr>
        </p:nvSpPr>
        <p:spPr/>
        <p:txBody>
          <a:bodyPr/>
          <a:lstStyle/>
          <a:p>
            <a:r>
              <a:rPr lang="zh-CN" altLang="en-US" dirty="0"/>
              <a:t>本章小结</a:t>
            </a:r>
          </a:p>
        </p:txBody>
      </p:sp>
      <p:sp>
        <p:nvSpPr>
          <p:cNvPr id="277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3000364" y="6143644"/>
            <a:ext cx="285752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-34 </a:t>
            </a:r>
            <a:r>
              <a:rPr lang="zh-CN" altLang="en-US" dirty="0"/>
              <a:t>机器学习及其应用</a:t>
            </a:r>
          </a:p>
        </p:txBody>
      </p:sp>
      <p:pic>
        <p:nvPicPr>
          <p:cNvPr id="277507" name="Picture 3"/>
          <p:cNvPicPr>
            <a:picLocks noChangeAspect="1" noChangeArrowheads="1"/>
          </p:cNvPicPr>
          <p:nvPr/>
        </p:nvPicPr>
        <p:blipFill>
          <a:blip r:embed="rId2"/>
          <a:srcRect/>
          <a:stretch>
            <a:fillRect/>
          </a:stretch>
        </p:blipFill>
        <p:spPr bwMode="auto">
          <a:xfrm>
            <a:off x="1928794" y="1138256"/>
            <a:ext cx="4933950" cy="4933950"/>
          </a:xfrm>
          <a:prstGeom prst="rect">
            <a:avLst/>
          </a:prstGeom>
          <a:noFill/>
          <a:ln w="9525">
            <a:noFill/>
            <a:miter lim="800000"/>
            <a:headEnd/>
            <a:tailEnd/>
          </a:ln>
          <a:effectLst/>
        </p:spPr>
      </p:pic>
    </p:spTree>
  </p:cSld>
  <p:clrMapOvr>
    <a:masterClrMapping/>
  </p:clrMapOvr>
  <p:transition>
    <p:blinds dir="vert"/>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928670"/>
            <a:ext cx="7715304" cy="5020610"/>
          </a:xfrm>
        </p:spPr>
        <p:txBody>
          <a:bodyPr>
            <a:normAutofit lnSpcReduction="10000"/>
          </a:bodyPr>
          <a:lstStyle/>
          <a:p>
            <a:pPr>
              <a:buNone/>
            </a:pPr>
            <a:r>
              <a:rPr lang="zh-CN" altLang="en-US" dirty="0"/>
              <a:t>进一步分析</a:t>
            </a:r>
            <a:r>
              <a:rPr lang="zh-CN" altLang="en-US" b="1" u="sng" dirty="0"/>
              <a:t>机器学习问题的几个挑战</a:t>
            </a:r>
            <a:r>
              <a:rPr lang="zh-CN" altLang="en-US" dirty="0"/>
              <a:t>：</a:t>
            </a:r>
            <a:endParaRPr lang="en-US" altLang="zh-CN" dirty="0"/>
          </a:p>
          <a:p>
            <a:r>
              <a:rPr lang="zh-CN" altLang="en-US" b="1" dirty="0"/>
              <a:t>过拟合（</a:t>
            </a:r>
            <a:r>
              <a:rPr lang="en-US" b="1" dirty="0" err="1"/>
              <a:t>Overfiting</a:t>
            </a:r>
            <a:r>
              <a:rPr lang="zh-CN" altLang="en-US" b="1" dirty="0"/>
              <a:t>）</a:t>
            </a:r>
            <a:endParaRPr lang="en-US" altLang="zh-CN" b="1" dirty="0"/>
          </a:p>
          <a:p>
            <a:r>
              <a:rPr lang="zh-CN" altLang="en-US" b="1" dirty="0"/>
              <a:t>维度灾难（</a:t>
            </a:r>
            <a:r>
              <a:rPr lang="en-US" b="1" dirty="0"/>
              <a:t>Curse of Dimensionality</a:t>
            </a:r>
            <a:r>
              <a:rPr lang="zh-CN" altLang="en-US" b="1" dirty="0"/>
              <a:t>）</a:t>
            </a:r>
            <a:endParaRPr lang="en-US" altLang="zh-CN" b="1" dirty="0"/>
          </a:p>
          <a:p>
            <a:r>
              <a:rPr lang="zh-CN" altLang="en-US" b="1" dirty="0"/>
              <a:t>特征工程（</a:t>
            </a:r>
            <a:r>
              <a:rPr lang="en-US" b="1" dirty="0"/>
              <a:t>Feature Engineering</a:t>
            </a:r>
            <a:r>
              <a:rPr lang="zh-CN" altLang="en-US" b="1" dirty="0"/>
              <a:t>）</a:t>
            </a:r>
            <a:endParaRPr lang="en-US" altLang="zh-CN" b="1" dirty="0"/>
          </a:p>
          <a:p>
            <a:r>
              <a:rPr lang="zh-CN" altLang="en-US" b="1" dirty="0"/>
              <a:t>可扩展性（</a:t>
            </a:r>
            <a:r>
              <a:rPr lang="en-US" b="1" dirty="0"/>
              <a:t>Scalability</a:t>
            </a:r>
            <a:r>
              <a:rPr lang="zh-CN" altLang="en-US" b="1" dirty="0"/>
              <a:t>）</a:t>
            </a:r>
            <a:endParaRPr lang="en-US" altLang="zh-CN" b="1" dirty="0"/>
          </a:p>
          <a:p>
            <a:r>
              <a:rPr lang="zh-CN" altLang="en-US" b="1" dirty="0"/>
              <a:t>模型集成</a:t>
            </a:r>
            <a:endParaRPr lang="en-US" altLang="zh-CN" b="1" dirty="0"/>
          </a:p>
          <a:p>
            <a:endParaRPr lang="en-US" altLang="zh-CN" b="1" dirty="0"/>
          </a:p>
          <a:p>
            <a:pPr marL="0" indent="0">
              <a:lnSpc>
                <a:spcPct val="110000"/>
              </a:lnSpc>
              <a:buNone/>
            </a:pPr>
            <a:r>
              <a:rPr lang="zh-CN" altLang="en-US" dirty="0"/>
              <a:t>目前，</a:t>
            </a:r>
            <a:r>
              <a:rPr lang="zh-CN" altLang="en-US" b="1" dirty="0"/>
              <a:t>机器学习广泛应用于</a:t>
            </a:r>
            <a:r>
              <a:rPr lang="en-US" u="sng" dirty="0"/>
              <a:t>Web</a:t>
            </a:r>
            <a:r>
              <a:rPr lang="zh-CN" altLang="en-US" u="sng" dirty="0"/>
              <a:t>搜索</a:t>
            </a:r>
            <a:r>
              <a:rPr lang="zh-CN" altLang="en-US" dirty="0"/>
              <a:t>、</a:t>
            </a:r>
            <a:r>
              <a:rPr lang="zh-CN" altLang="en-US" u="sng" dirty="0"/>
              <a:t>垃圾邮件处理</a:t>
            </a:r>
            <a:r>
              <a:rPr lang="zh-CN" altLang="en-US" dirty="0"/>
              <a:t>、</a:t>
            </a:r>
            <a:r>
              <a:rPr lang="zh-CN" altLang="en-US" u="sng" dirty="0"/>
              <a:t>欺诈检测</a:t>
            </a:r>
            <a:r>
              <a:rPr lang="zh-CN" altLang="en-US" dirty="0"/>
              <a:t>、</a:t>
            </a:r>
            <a:r>
              <a:rPr lang="zh-CN" altLang="en-US" u="sng" dirty="0"/>
              <a:t>广告投放</a:t>
            </a:r>
            <a:r>
              <a:rPr lang="zh-CN" altLang="en-US" dirty="0"/>
              <a:t>、信用评价、股票交易等领域。</a:t>
            </a:r>
            <a:endParaRPr lang="en-US" altLang="zh-CN" dirty="0"/>
          </a:p>
          <a:p>
            <a:pPr marL="0" indent="0">
              <a:lnSpc>
                <a:spcPct val="110000"/>
              </a:lnSpc>
              <a:buNone/>
            </a:pPr>
            <a:endParaRPr lang="en-US" altLang="zh-CN" dirty="0"/>
          </a:p>
          <a:p>
            <a:pPr marL="0" indent="0">
              <a:lnSpc>
                <a:spcPct val="110000"/>
              </a:lnSpc>
              <a:buNone/>
            </a:pPr>
            <a:r>
              <a:rPr lang="zh-CN" altLang="en-US" dirty="0"/>
              <a:t>同时，机器学习领域也出现了新的研究课题，例如，</a:t>
            </a:r>
            <a:r>
              <a:rPr lang="zh-CN" altLang="en-US" b="1" dirty="0"/>
              <a:t>深度学习（</a:t>
            </a:r>
            <a:r>
              <a:rPr lang="en-US" b="1" dirty="0"/>
              <a:t>Deep Learning</a:t>
            </a:r>
            <a:r>
              <a:rPr lang="zh-CN" altLang="en-US" b="1" dirty="0"/>
              <a:t>）</a:t>
            </a:r>
            <a:r>
              <a:rPr lang="zh-CN" altLang="en-US" dirty="0"/>
              <a:t>和</a:t>
            </a:r>
            <a:r>
              <a:rPr lang="zh-CN" altLang="en-US" b="1" dirty="0"/>
              <a:t>大规模图学习</a:t>
            </a:r>
            <a:r>
              <a:rPr lang="zh-CN" altLang="en-US" dirty="0"/>
              <a:t>等</a:t>
            </a:r>
          </a:p>
        </p:txBody>
      </p:sp>
      <p:sp>
        <p:nvSpPr>
          <p:cNvPr id="4" name="文本占位符 3"/>
          <p:cNvSpPr>
            <a:spLocks noGrp="1"/>
          </p:cNvSpPr>
          <p:nvPr>
            <p:ph type="body" sz="quarter" idx="14"/>
          </p:nvPr>
        </p:nvSpPr>
        <p:spPr/>
        <p:txBody>
          <a:bodyPr/>
          <a:lstStyle/>
          <a:p>
            <a:r>
              <a:rPr lang="zh-CN" altLang="en-US" dirty="0"/>
              <a:t>本章小结</a:t>
            </a:r>
          </a:p>
        </p:txBody>
      </p:sp>
    </p:spTree>
  </p:cSld>
  <p:clrMapOvr>
    <a:masterClrMapping/>
  </p:clrMapOvr>
  <p:transition>
    <p:blinds dir="vert"/>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文本占位符 8"/>
          <p:cNvSpPr>
            <a:spLocks noGrp="1"/>
          </p:cNvSpPr>
          <p:nvPr>
            <p:ph type="body" sz="quarter" idx="13"/>
          </p:nvPr>
        </p:nvSpPr>
        <p:spPr>
          <a:xfrm>
            <a:off x="4859338" y="0"/>
            <a:ext cx="4284662" cy="260350"/>
          </a:xfrm>
          <a:ln w="9525"/>
        </p:spPr>
        <p:txBody>
          <a:bodyPr/>
          <a:lstStyle/>
          <a:p>
            <a:r>
              <a:rPr lang="zh-CN" altLang="en-US"/>
              <a:t>结束</a:t>
            </a:r>
          </a:p>
        </p:txBody>
      </p:sp>
      <p:pic>
        <p:nvPicPr>
          <p:cNvPr id="3" name="Picture 20" descr="thankyou"/>
          <p:cNvPicPr>
            <a:picLocks noChangeAspect="1" noChangeArrowheads="1"/>
          </p:cNvPicPr>
          <p:nvPr/>
        </p:nvPicPr>
        <p:blipFill>
          <a:blip r:embed="rId2"/>
          <a:srcRect/>
          <a:stretch>
            <a:fillRect/>
          </a:stretch>
        </p:blipFill>
        <p:spPr bwMode="auto">
          <a:xfrm>
            <a:off x="1408112" y="1304925"/>
            <a:ext cx="6327775" cy="4248150"/>
          </a:xfrm>
          <a:prstGeom prst="rect">
            <a:avLst/>
          </a:prstGeom>
          <a:noFill/>
          <a:ln w="9525">
            <a:noFill/>
            <a:miter lim="800000"/>
            <a:headEnd/>
            <a:tailEnd/>
          </a:ln>
        </p:spPr>
      </p:pic>
    </p:spTree>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b="1" dirty="0"/>
              <a:t>五、</a:t>
            </a:r>
            <a:r>
              <a:rPr lang="en-US" altLang="zh-CN" b="1" dirty="0" err="1"/>
              <a:t>TensorFlow</a:t>
            </a:r>
            <a:r>
              <a:rPr lang="zh-CN" altLang="en-US" b="1" dirty="0"/>
              <a:t>被</a:t>
            </a:r>
            <a:r>
              <a:rPr lang="en-US" altLang="zh-CN" b="1" dirty="0"/>
              <a:t>180</a:t>
            </a:r>
            <a:r>
              <a:rPr lang="zh-CN" altLang="en-US" b="1" dirty="0"/>
              <a:t>多个国家被下载了超过</a:t>
            </a:r>
            <a:r>
              <a:rPr lang="en-US" altLang="zh-CN" b="1" dirty="0"/>
              <a:t>1000</a:t>
            </a:r>
            <a:r>
              <a:rPr lang="zh-CN" altLang="en-US" b="1" dirty="0"/>
              <a:t>万次！</a:t>
            </a:r>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988840"/>
            <a:ext cx="6819198" cy="3292394"/>
          </a:xfrm>
          <a:prstGeom prst="rect">
            <a:avLst/>
          </a:prstGeom>
        </p:spPr>
      </p:pic>
      <p:sp>
        <p:nvSpPr>
          <p:cNvPr id="6" name="矩形 5"/>
          <p:cNvSpPr/>
          <p:nvPr/>
        </p:nvSpPr>
        <p:spPr>
          <a:xfrm>
            <a:off x="1289078" y="5566987"/>
            <a:ext cx="6740125" cy="646331"/>
          </a:xfrm>
          <a:prstGeom prst="rect">
            <a:avLst/>
          </a:prstGeom>
          <a:ln>
            <a:solidFill>
              <a:srgbClr val="FF0000"/>
            </a:solidFill>
          </a:ln>
        </p:spPr>
        <p:txBody>
          <a:bodyPr wrap="square">
            <a:spAutoFit/>
          </a:bodyPr>
          <a:lstStyle/>
          <a:p>
            <a:r>
              <a:rPr lang="zh-CN" altLang="en-US" b="1" dirty="0"/>
              <a:t>预编译的</a:t>
            </a:r>
            <a:r>
              <a:rPr lang="en-US" altLang="zh-CN" b="1" dirty="0" err="1"/>
              <a:t>TensorFlow</a:t>
            </a:r>
            <a:r>
              <a:rPr lang="zh-CN" altLang="en-US" b="1" dirty="0"/>
              <a:t>二进制文件已经在</a:t>
            </a:r>
            <a:r>
              <a:rPr lang="en-US" altLang="zh-CN" b="1" dirty="0"/>
              <a:t>180</a:t>
            </a:r>
            <a:r>
              <a:rPr lang="zh-CN" altLang="en-US" b="1" dirty="0"/>
              <a:t>多个国家被下载了超过</a:t>
            </a:r>
            <a:r>
              <a:rPr lang="en-US" altLang="zh-CN" b="1" dirty="0"/>
              <a:t>1000</a:t>
            </a:r>
            <a:r>
              <a:rPr lang="zh-CN" altLang="en-US" b="1" dirty="0"/>
              <a:t>万次，</a:t>
            </a:r>
            <a:r>
              <a:rPr lang="en-US" altLang="zh-CN" b="1" dirty="0" err="1"/>
              <a:t>GitHub</a:t>
            </a:r>
            <a:r>
              <a:rPr lang="zh-CN" altLang="en-US" b="1" dirty="0"/>
              <a:t>上的源代码现在已经有超过</a:t>
            </a:r>
            <a:r>
              <a:rPr lang="en-US" altLang="zh-CN" b="1" dirty="0"/>
              <a:t>1200</a:t>
            </a:r>
            <a:r>
              <a:rPr lang="zh-CN" altLang="en-US" b="1" dirty="0"/>
              <a:t>个贡献者。</a:t>
            </a:r>
            <a:endParaRPr lang="zh-CN" altLang="en-US" dirty="0"/>
          </a:p>
        </p:txBody>
      </p:sp>
      <p:sp>
        <p:nvSpPr>
          <p:cNvPr id="7" name="标题 1"/>
          <p:cNvSpPr>
            <a:spLocks noGrp="1"/>
          </p:cNvSpPr>
          <p:nvPr>
            <p:ph type="title"/>
          </p:nvPr>
        </p:nvSpPr>
        <p:spPr/>
        <p:txBody>
          <a:bodyPr>
            <a:normAutofit/>
          </a:bodyPr>
          <a:lstStyle/>
          <a:p>
            <a:r>
              <a:rPr lang="en-US" altLang="zh-CN" b="1" dirty="0"/>
              <a:t>Google Brain</a:t>
            </a:r>
            <a:r>
              <a:rPr lang="zh-CN" altLang="en-US" b="1" dirty="0"/>
              <a:t>团队</a:t>
            </a:r>
            <a:r>
              <a:rPr lang="en-US" altLang="zh-CN" b="1" dirty="0"/>
              <a:t>2017</a:t>
            </a:r>
            <a:r>
              <a:rPr lang="zh-CN" altLang="en-US" b="1" dirty="0"/>
              <a:t>成绩单</a:t>
            </a:r>
            <a:endParaRPr lang="zh-CN" altLang="en-US" dirty="0"/>
          </a:p>
        </p:txBody>
      </p:sp>
    </p:spTree>
    <p:extLst>
      <p:ext uri="{BB962C8B-B14F-4D97-AF65-F5344CB8AC3E}">
        <p14:creationId xmlns:p14="http://schemas.microsoft.com/office/powerpoint/2010/main" val="2368100179"/>
      </p:ext>
    </p:extLst>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a:t>目录</a:t>
            </a:r>
          </a:p>
        </p:txBody>
      </p:sp>
      <p:sp>
        <p:nvSpPr>
          <p:cNvPr id="16388" name="文本占位符 4"/>
          <p:cNvSpPr>
            <a:spLocks noGrp="1"/>
          </p:cNvSpPr>
          <p:nvPr>
            <p:ph type="body" sz="quarter" idx="14"/>
          </p:nvPr>
        </p:nvSpPr>
        <p:spPr>
          <a:ln w="9525"/>
        </p:spPr>
        <p:txBody>
          <a:bodyPr/>
          <a:lstStyle/>
          <a:p>
            <a:r>
              <a:rPr lang="zh-CN" altLang="en-US" dirty="0"/>
              <a:t>目录</a:t>
            </a:r>
          </a:p>
        </p:txBody>
      </p:sp>
      <p:graphicFrame>
        <p:nvGraphicFramePr>
          <p:cNvPr id="16393" name="Object 9"/>
          <p:cNvGraphicFramePr>
            <a:graphicFrameLocks noChangeAspect="1"/>
          </p:cNvGraphicFramePr>
          <p:nvPr/>
        </p:nvGraphicFramePr>
        <p:xfrm>
          <a:off x="1071538" y="1142984"/>
          <a:ext cx="7143800" cy="4940452"/>
        </p:xfrm>
        <a:graphic>
          <a:graphicData uri="http://schemas.openxmlformats.org/presentationml/2006/ole">
            <mc:AlternateContent xmlns:mc="http://schemas.openxmlformats.org/markup-compatibility/2006">
              <mc:Choice xmlns:v="urn:schemas-microsoft-com:vml" Requires="v">
                <p:oleObj spid="_x0000_s1029" name="Visio" r:id="rId3" imgW="5312434" imgH="3673620" progId="Visio.Drawing.11">
                  <p:embed/>
                </p:oleObj>
              </mc:Choice>
              <mc:Fallback>
                <p:oleObj name="Visio" r:id="rId3" imgW="5312434" imgH="3673620" progId="Visio.Drawing.11">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8" y="1142984"/>
                        <a:ext cx="7143800" cy="494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786050" y="6179269"/>
            <a:ext cx="350046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a:t>
            </a:r>
            <a:r>
              <a:rPr lang="zh-CN" altLang="en-US" dirty="0"/>
              <a:t>数据科学中的机器学习（</a:t>
            </a:r>
            <a:r>
              <a:rPr lang="en-US" altLang="zh-CN" dirty="0"/>
              <a:t>1</a:t>
            </a:r>
            <a:r>
              <a:rPr lang="zh-CN" altLang="en-US" dirty="0"/>
              <a:t>）</a:t>
            </a:r>
          </a:p>
        </p:txBody>
      </p:sp>
    </p:spTree>
  </p:cSld>
  <p:clrMapOvr>
    <a:masterClrMapping/>
  </p:clrMapOvr>
  <p:transition>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Google Brain</a:t>
            </a:r>
            <a:r>
              <a:rPr lang="zh-CN" altLang="en-US" b="1" dirty="0"/>
              <a:t>团队</a:t>
            </a:r>
            <a:r>
              <a:rPr lang="en-US" altLang="zh-CN" b="1" dirty="0"/>
              <a:t>2017</a:t>
            </a:r>
            <a:r>
              <a:rPr lang="zh-CN" altLang="en-US" b="1" dirty="0"/>
              <a:t>成绩单</a:t>
            </a:r>
            <a:endParaRPr lang="zh-CN" altLang="en-US" dirty="0"/>
          </a:p>
        </p:txBody>
      </p:sp>
      <p:sp>
        <p:nvSpPr>
          <p:cNvPr id="3" name="内容占位符 2"/>
          <p:cNvSpPr>
            <a:spLocks noGrp="1"/>
          </p:cNvSpPr>
          <p:nvPr>
            <p:ph idx="1"/>
          </p:nvPr>
        </p:nvSpPr>
        <p:spPr>
          <a:xfrm>
            <a:off x="492125" y="1250232"/>
            <a:ext cx="8153400" cy="4762910"/>
          </a:xfrm>
        </p:spPr>
        <p:txBody>
          <a:bodyPr/>
          <a:lstStyle/>
          <a:p>
            <a:pPr marL="0" indent="0">
              <a:buNone/>
            </a:pPr>
            <a:r>
              <a:rPr lang="zh-CN" altLang="en-US" b="1" dirty="0"/>
              <a:t>六、</a:t>
            </a:r>
            <a:r>
              <a:rPr lang="en-US" altLang="zh-CN" b="1" dirty="0"/>
              <a:t>TPU</a:t>
            </a:r>
            <a:r>
              <a:rPr lang="zh-CN" altLang="en-US" b="1" dirty="0"/>
              <a:t>比对手快</a:t>
            </a:r>
            <a:r>
              <a:rPr lang="en-US" altLang="zh-CN" b="1" dirty="0"/>
              <a:t>15-30</a:t>
            </a:r>
            <a:r>
              <a:rPr lang="zh-CN" altLang="en-US" b="1" dirty="0"/>
              <a:t>倍！</a:t>
            </a:r>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2012929"/>
            <a:ext cx="4419600" cy="2200275"/>
          </a:xfrm>
          <a:prstGeom prst="rect">
            <a:avLst/>
          </a:prstGeom>
        </p:spPr>
      </p:pic>
      <p:sp>
        <p:nvSpPr>
          <p:cNvPr id="6" name="矩形 5"/>
          <p:cNvSpPr/>
          <p:nvPr/>
        </p:nvSpPr>
        <p:spPr>
          <a:xfrm>
            <a:off x="2195736" y="4283804"/>
            <a:ext cx="4519186" cy="369332"/>
          </a:xfrm>
          <a:prstGeom prst="rect">
            <a:avLst/>
          </a:prstGeom>
        </p:spPr>
        <p:txBody>
          <a:bodyPr wrap="none">
            <a:spAutoFit/>
          </a:bodyPr>
          <a:lstStyle/>
          <a:p>
            <a:pPr algn="ctr"/>
            <a:r>
              <a:rPr lang="en-US" altLang="zh-CN" dirty="0">
                <a:solidFill>
                  <a:srgbClr val="3E3E3E"/>
                </a:solidFill>
              </a:rPr>
              <a:t>TPU</a:t>
            </a:r>
            <a:r>
              <a:rPr lang="zh-CN" altLang="en-US" dirty="0">
                <a:solidFill>
                  <a:srgbClr val="3E3E3E"/>
                </a:solidFill>
              </a:rPr>
              <a:t>提供高达</a:t>
            </a:r>
            <a:r>
              <a:rPr lang="en-US" altLang="zh-CN" dirty="0">
                <a:solidFill>
                  <a:srgbClr val="3E3E3E"/>
                </a:solidFill>
              </a:rPr>
              <a:t>180 teraflops</a:t>
            </a:r>
            <a:r>
              <a:rPr lang="zh-CN" altLang="en-US" dirty="0">
                <a:solidFill>
                  <a:srgbClr val="3E3E3E"/>
                </a:solidFill>
              </a:rPr>
              <a:t>的机器学习加速</a:t>
            </a:r>
            <a:endParaRPr lang="zh-CN" altLang="en-US" dirty="0">
              <a:solidFill>
                <a:srgbClr val="3E3E3E"/>
              </a:solidFill>
              <a:effectLst/>
            </a:endParaRPr>
          </a:p>
        </p:txBody>
      </p:sp>
      <p:sp>
        <p:nvSpPr>
          <p:cNvPr id="7" name="矩形 6"/>
          <p:cNvSpPr/>
          <p:nvPr/>
        </p:nvSpPr>
        <p:spPr>
          <a:xfrm>
            <a:off x="876674" y="4733499"/>
            <a:ext cx="7384302" cy="923330"/>
          </a:xfrm>
          <a:prstGeom prst="rect">
            <a:avLst/>
          </a:prstGeom>
          <a:ln>
            <a:solidFill>
              <a:srgbClr val="FF0000"/>
            </a:solidFill>
          </a:ln>
        </p:spPr>
        <p:txBody>
          <a:bodyPr wrap="square">
            <a:spAutoFit/>
          </a:bodyPr>
          <a:lstStyle/>
          <a:p>
            <a:r>
              <a:rPr lang="zh-CN" altLang="en-US" dirty="0"/>
              <a:t>我们为</a:t>
            </a:r>
            <a:r>
              <a:rPr lang="en-US" altLang="zh-CN" dirty="0"/>
              <a:t>Google</a:t>
            </a:r>
            <a:r>
              <a:rPr lang="zh-CN" altLang="en-US" dirty="0"/>
              <a:t>的平台团队提供了设计输入，他们设计并生产了我们的第一代</a:t>
            </a:r>
            <a:r>
              <a:rPr lang="en-US" altLang="zh-CN" dirty="0"/>
              <a:t>Tensor Processing Unit</a:t>
            </a:r>
            <a:r>
              <a:rPr lang="zh-CN" altLang="en-US" dirty="0"/>
              <a:t>（</a:t>
            </a:r>
            <a:r>
              <a:rPr lang="en-US" altLang="zh-CN" dirty="0"/>
              <a:t>TPU</a:t>
            </a:r>
            <a:r>
              <a:rPr lang="zh-CN" altLang="en-US" dirty="0"/>
              <a:t>）：一种旨在加速推理深度学习模型的单芯片</a:t>
            </a:r>
            <a:r>
              <a:rPr lang="en-US" altLang="zh-CN" dirty="0"/>
              <a:t>ASIC</a:t>
            </a:r>
            <a:r>
              <a:rPr lang="zh-CN" altLang="en-US" dirty="0"/>
              <a:t>（推理是使用已经过训练的神经网络，与训练不同）</a:t>
            </a:r>
          </a:p>
        </p:txBody>
      </p:sp>
      <p:sp>
        <p:nvSpPr>
          <p:cNvPr id="8" name="矩形 7"/>
          <p:cNvSpPr/>
          <p:nvPr/>
        </p:nvSpPr>
        <p:spPr>
          <a:xfrm>
            <a:off x="876674" y="5770339"/>
            <a:ext cx="7384302" cy="646331"/>
          </a:xfrm>
          <a:prstGeom prst="rect">
            <a:avLst/>
          </a:prstGeom>
          <a:ln>
            <a:solidFill>
              <a:srgbClr val="FF0000"/>
            </a:solidFill>
          </a:ln>
        </p:spPr>
        <p:txBody>
          <a:bodyPr wrap="square">
            <a:spAutoFit/>
          </a:bodyPr>
          <a:lstStyle/>
          <a:p>
            <a:r>
              <a:rPr lang="zh-CN" altLang="en-US" dirty="0"/>
              <a:t>去年</a:t>
            </a:r>
            <a:r>
              <a:rPr lang="en-US" altLang="zh-CN" dirty="0"/>
              <a:t>6</a:t>
            </a:r>
            <a:r>
              <a:rPr lang="zh-CN" altLang="en-US" dirty="0"/>
              <a:t>月份，谷歌在</a:t>
            </a:r>
            <a:r>
              <a:rPr lang="en-US" altLang="zh-CN" dirty="0"/>
              <a:t>ISCA 2017</a:t>
            </a:r>
            <a:r>
              <a:rPr lang="zh-CN" altLang="en-US" dirty="0"/>
              <a:t>上发表了一篇论文，显示这款第一代</a:t>
            </a:r>
            <a:r>
              <a:rPr lang="en-US" altLang="zh-CN" dirty="0"/>
              <a:t>TPU</a:t>
            </a:r>
            <a:r>
              <a:rPr lang="zh-CN" altLang="en-US" dirty="0"/>
              <a:t>比现代</a:t>
            </a:r>
            <a:r>
              <a:rPr lang="en-US" altLang="zh-CN" dirty="0"/>
              <a:t>GPU</a:t>
            </a:r>
            <a:r>
              <a:rPr lang="zh-CN" altLang="en-US" dirty="0"/>
              <a:t>或</a:t>
            </a:r>
            <a:r>
              <a:rPr lang="en-US" altLang="zh-CN" dirty="0"/>
              <a:t>CPU</a:t>
            </a:r>
            <a:r>
              <a:rPr lang="zh-CN" altLang="en-US" dirty="0"/>
              <a:t>同类产品快</a:t>
            </a:r>
            <a:r>
              <a:rPr lang="en-US" altLang="zh-CN" dirty="0"/>
              <a:t>15-30</a:t>
            </a:r>
            <a:r>
              <a:rPr lang="zh-CN" altLang="en-US" dirty="0"/>
              <a:t>倍，性能</a:t>
            </a:r>
            <a:r>
              <a:rPr lang="en-US" altLang="zh-CN" dirty="0"/>
              <a:t>/</a:t>
            </a:r>
            <a:r>
              <a:rPr lang="zh-CN" altLang="en-US" dirty="0"/>
              <a:t>功耗约为</a:t>
            </a:r>
            <a:r>
              <a:rPr lang="en-US" altLang="zh-CN" dirty="0"/>
              <a:t>30-80</a:t>
            </a:r>
            <a:r>
              <a:rPr lang="zh-CN" altLang="en-US" dirty="0"/>
              <a:t>倍优化。</a:t>
            </a:r>
          </a:p>
        </p:txBody>
      </p:sp>
    </p:spTree>
    <p:extLst>
      <p:ext uri="{BB962C8B-B14F-4D97-AF65-F5344CB8AC3E}">
        <p14:creationId xmlns:p14="http://schemas.microsoft.com/office/powerpoint/2010/main" val="401112074"/>
      </p:ext>
    </p:extLst>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062416" y="980728"/>
            <a:ext cx="7012818" cy="4559940"/>
          </a:xfrm>
          <a:prstGeom prst="rect">
            <a:avLst/>
          </a:prstGeom>
        </p:spPr>
      </p:pic>
    </p:spTree>
    <p:extLst>
      <p:ext uri="{BB962C8B-B14F-4D97-AF65-F5344CB8AC3E}">
        <p14:creationId xmlns:p14="http://schemas.microsoft.com/office/powerpoint/2010/main" val="2900987155"/>
      </p:ext>
    </p:extLst>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320003" y="838565"/>
            <a:ext cx="6732593" cy="4380332"/>
          </a:xfrm>
          <a:prstGeom prst="rect">
            <a:avLst/>
          </a:prstGeom>
        </p:spPr>
      </p:pic>
      <p:sp>
        <p:nvSpPr>
          <p:cNvPr id="6" name="文本框 5"/>
          <p:cNvSpPr txBox="1"/>
          <p:nvPr/>
        </p:nvSpPr>
        <p:spPr>
          <a:xfrm>
            <a:off x="5375882" y="4221088"/>
            <a:ext cx="2520280" cy="646331"/>
          </a:xfrm>
          <a:prstGeom prst="rect">
            <a:avLst/>
          </a:prstGeom>
          <a:noFill/>
          <a:ln>
            <a:solidFill>
              <a:srgbClr val="FF0000"/>
            </a:solidFill>
          </a:ln>
        </p:spPr>
        <p:txBody>
          <a:bodyPr wrap="square" rtlCol="0">
            <a:spAutoFit/>
          </a:bodyPr>
          <a:lstStyle/>
          <a:p>
            <a:r>
              <a:rPr lang="zh-CN" altLang="en-US" dirty="0"/>
              <a:t>手写识别更适合用机器学习来做。</a:t>
            </a:r>
          </a:p>
        </p:txBody>
      </p:sp>
    </p:spTree>
    <p:extLst>
      <p:ext uri="{BB962C8B-B14F-4D97-AF65-F5344CB8AC3E}">
        <p14:creationId xmlns:p14="http://schemas.microsoft.com/office/powerpoint/2010/main" val="116707718"/>
      </p:ext>
    </p:extLst>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765049" y="371299"/>
            <a:ext cx="7194784" cy="4810417"/>
          </a:xfrm>
          <a:prstGeom prst="rect">
            <a:avLst/>
          </a:prstGeom>
        </p:spPr>
      </p:pic>
      <p:grpSp>
        <p:nvGrpSpPr>
          <p:cNvPr id="12" name="组合 11"/>
          <p:cNvGrpSpPr/>
          <p:nvPr/>
        </p:nvGrpSpPr>
        <p:grpSpPr>
          <a:xfrm>
            <a:off x="711696" y="4998493"/>
            <a:ext cx="7714258" cy="1447816"/>
            <a:chOff x="711696" y="4998493"/>
            <a:chExt cx="7714258" cy="1447816"/>
          </a:xfrm>
        </p:grpSpPr>
        <p:pic>
          <p:nvPicPr>
            <p:cNvPr id="6" name="图片 5"/>
            <p:cNvPicPr>
              <a:picLocks noChangeAspect="1"/>
            </p:cNvPicPr>
            <p:nvPr/>
          </p:nvPicPr>
          <p:blipFill>
            <a:blip r:embed="rId3"/>
            <a:stretch>
              <a:fillRect/>
            </a:stretch>
          </p:blipFill>
          <p:spPr>
            <a:xfrm>
              <a:off x="711696" y="4998493"/>
              <a:ext cx="7714258" cy="1447816"/>
            </a:xfrm>
            <a:prstGeom prst="rect">
              <a:avLst/>
            </a:prstGeom>
          </p:spPr>
        </p:pic>
        <p:cxnSp>
          <p:nvCxnSpPr>
            <p:cNvPr id="8" name="直接连接符 7"/>
            <p:cNvCxnSpPr/>
            <p:nvPr/>
          </p:nvCxnSpPr>
          <p:spPr>
            <a:xfrm>
              <a:off x="899592" y="5301208"/>
              <a:ext cx="69127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2529033" y="5389519"/>
              <a:ext cx="2592288" cy="29888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53167968"/>
      </p:ext>
    </p:extLst>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97535" y="95147"/>
            <a:ext cx="8540750" cy="821913"/>
          </a:xfrm>
        </p:spPr>
        <p:txBody>
          <a:bodyPr/>
          <a:lstStyle/>
          <a:p>
            <a:r>
              <a:rPr lang="en-US" altLang="zh-CN" dirty="0"/>
              <a:t>			Google</a:t>
            </a:r>
            <a:r>
              <a:rPr lang="zh-CN" altLang="en-US" dirty="0"/>
              <a:t>猫脸识别 </a:t>
            </a:r>
            <a:r>
              <a:rPr lang="en-US" altLang="zh-CN" dirty="0"/>
              <a:t>2012</a:t>
            </a:r>
            <a:endParaRPr lang="zh-CN" altLang="en-US" dirty="0"/>
          </a:p>
        </p:txBody>
      </p:sp>
      <p:sp>
        <p:nvSpPr>
          <p:cNvPr id="4" name="文本占位符 3"/>
          <p:cNvSpPr>
            <a:spLocks noGrp="1"/>
          </p:cNvSpPr>
          <p:nvPr>
            <p:ph type="body" sz="quarter" idx="14"/>
          </p:nvPr>
        </p:nvSpPr>
        <p:spPr/>
        <p:txBody>
          <a:bodyPr/>
          <a:lstStyle/>
          <a:p>
            <a:endParaRPr lang="zh-CN" altLang="en-US" dirty="0"/>
          </a:p>
        </p:txBody>
      </p:sp>
      <p:sp>
        <p:nvSpPr>
          <p:cNvPr id="6" name="矩形 5"/>
          <p:cNvSpPr/>
          <p:nvPr/>
        </p:nvSpPr>
        <p:spPr>
          <a:xfrm>
            <a:off x="755576" y="2996952"/>
            <a:ext cx="7920880" cy="954107"/>
          </a:xfrm>
          <a:prstGeom prst="rect">
            <a:avLst/>
          </a:prstGeom>
          <a:ln>
            <a:solidFill>
              <a:srgbClr val="FF0000"/>
            </a:solidFill>
          </a:ln>
        </p:spPr>
        <p:txBody>
          <a:bodyPr wrap="square">
            <a:spAutoFit/>
          </a:bodyPr>
          <a:lstStyle/>
          <a:p>
            <a:r>
              <a:rPr lang="en-US" altLang="zh-CN" i="1" dirty="0"/>
              <a:t>One of the neurons in the artificial neural network, trained from still frames from unlabeled YouTube videos, learned to detect cats.</a:t>
            </a:r>
          </a:p>
          <a:p>
            <a:r>
              <a:rPr lang="zh-CN" altLang="en-US" dirty="0"/>
              <a:t>经过</a:t>
            </a:r>
            <a:r>
              <a:rPr lang="en-US" altLang="zh-CN" dirty="0" err="1"/>
              <a:t>Youtube</a:t>
            </a:r>
            <a:r>
              <a:rPr lang="zh-CN" altLang="en-US" sz="2000" b="1" dirty="0">
                <a:solidFill>
                  <a:srgbClr val="FF0000"/>
                </a:solidFill>
              </a:rPr>
              <a:t>未标记</a:t>
            </a:r>
            <a:r>
              <a:rPr lang="zh-CN" altLang="en-US" dirty="0">
                <a:solidFill>
                  <a:srgbClr val="FF0000"/>
                </a:solidFill>
              </a:rPr>
              <a:t>的视频中模糊帧</a:t>
            </a:r>
            <a:r>
              <a:rPr lang="zh-CN" altLang="en-US" dirty="0"/>
              <a:t>的训练后，</a:t>
            </a:r>
            <a:r>
              <a:rPr lang="en-US" altLang="zh-CN" dirty="0"/>
              <a:t>ANN</a:t>
            </a:r>
            <a:r>
              <a:rPr lang="zh-CN" altLang="en-US" dirty="0"/>
              <a:t>中一个神经元识别出猫。</a:t>
            </a:r>
          </a:p>
        </p:txBody>
      </p:sp>
      <p:pic>
        <p:nvPicPr>
          <p:cNvPr id="8"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848" y="874757"/>
            <a:ext cx="2392186" cy="2078212"/>
          </a:xfrm>
          <a:prstGeom prst="rect">
            <a:avLst/>
          </a:prstGeom>
        </p:spPr>
      </p:pic>
      <p:sp>
        <p:nvSpPr>
          <p:cNvPr id="10" name="矩形 9"/>
          <p:cNvSpPr/>
          <p:nvPr/>
        </p:nvSpPr>
        <p:spPr>
          <a:xfrm>
            <a:off x="755576" y="4005017"/>
            <a:ext cx="7920880" cy="923330"/>
          </a:xfrm>
          <a:prstGeom prst="rect">
            <a:avLst/>
          </a:prstGeom>
          <a:ln>
            <a:solidFill>
              <a:srgbClr val="FF0000"/>
            </a:solidFill>
          </a:ln>
        </p:spPr>
        <p:txBody>
          <a:bodyPr wrap="square">
            <a:spAutoFit/>
          </a:bodyPr>
          <a:lstStyle/>
          <a:p>
            <a:r>
              <a:rPr lang="en-US" altLang="zh-CN" dirty="0"/>
              <a:t>In a standard image classification test—in fact, we saw a 70 percent relative improvement in accuracy.</a:t>
            </a:r>
          </a:p>
          <a:p>
            <a:r>
              <a:rPr lang="zh-CN" altLang="en-US" dirty="0"/>
              <a:t>在标准图像分类测试中， </a:t>
            </a:r>
            <a:r>
              <a:rPr lang="en-US" altLang="zh-CN" dirty="0"/>
              <a:t>70%</a:t>
            </a:r>
            <a:r>
              <a:rPr lang="zh-CN" altLang="en-US" dirty="0"/>
              <a:t>的精确性</a:t>
            </a:r>
          </a:p>
        </p:txBody>
      </p:sp>
      <p:sp>
        <p:nvSpPr>
          <p:cNvPr id="11" name="矩形 10"/>
          <p:cNvSpPr/>
          <p:nvPr/>
        </p:nvSpPr>
        <p:spPr>
          <a:xfrm>
            <a:off x="275470" y="6442166"/>
            <a:ext cx="8839200" cy="369332"/>
          </a:xfrm>
          <a:prstGeom prst="rect">
            <a:avLst/>
          </a:prstGeom>
        </p:spPr>
        <p:txBody>
          <a:bodyPr wrap="square">
            <a:spAutoFit/>
          </a:bodyPr>
          <a:lstStyle/>
          <a:p>
            <a:r>
              <a:rPr lang="zh-CN" altLang="en-US" dirty="0"/>
              <a:t>https://googleblog.blogspot.com/2012/06/using-large-scale-brain-simulations-for.html</a:t>
            </a:r>
          </a:p>
        </p:txBody>
      </p:sp>
      <p:grpSp>
        <p:nvGrpSpPr>
          <p:cNvPr id="22" name="组合 21"/>
          <p:cNvGrpSpPr/>
          <p:nvPr/>
        </p:nvGrpSpPr>
        <p:grpSpPr>
          <a:xfrm>
            <a:off x="743164" y="4991357"/>
            <a:ext cx="8070541" cy="1533987"/>
            <a:chOff x="743164" y="4991357"/>
            <a:chExt cx="8070541" cy="1533987"/>
          </a:xfrm>
        </p:grpSpPr>
        <p:pic>
          <p:nvPicPr>
            <p:cNvPr id="3" name="图片 2"/>
            <p:cNvPicPr>
              <a:picLocks noChangeAspect="1"/>
            </p:cNvPicPr>
            <p:nvPr/>
          </p:nvPicPr>
          <p:blipFill>
            <a:blip r:embed="rId3"/>
            <a:stretch>
              <a:fillRect/>
            </a:stretch>
          </p:blipFill>
          <p:spPr>
            <a:xfrm>
              <a:off x="743164" y="5018006"/>
              <a:ext cx="8070541" cy="1507338"/>
            </a:xfrm>
            <a:prstGeom prst="rect">
              <a:avLst/>
            </a:prstGeom>
          </p:spPr>
        </p:pic>
        <p:sp>
          <p:nvSpPr>
            <p:cNvPr id="12" name="圆角矩形 11"/>
            <p:cNvSpPr/>
            <p:nvPr/>
          </p:nvSpPr>
          <p:spPr>
            <a:xfrm>
              <a:off x="4202906" y="4991357"/>
              <a:ext cx="4473549" cy="358349"/>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89032" y="5418442"/>
              <a:ext cx="6159232" cy="341800"/>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789032" y="5157192"/>
              <a:ext cx="32829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27584" y="5202457"/>
              <a:ext cx="32829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27584" y="6093296"/>
              <a:ext cx="69127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2400025" y="6147820"/>
              <a:ext cx="1802882" cy="3140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0763051"/>
      </p:ext>
    </p:extLst>
  </p:cSld>
  <p:clrMapOvr>
    <a:masterClrMapping/>
  </p:clrMapOvr>
  <p:transition>
    <p:blinds dir="vert"/>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98450" y="51109"/>
            <a:ext cx="8540750" cy="821913"/>
          </a:xfrm>
        </p:spPr>
        <p:txBody>
          <a:bodyPr/>
          <a:lstStyle/>
          <a:p>
            <a:r>
              <a:rPr lang="en-US" altLang="zh-CN" dirty="0"/>
              <a:t>			Google</a:t>
            </a:r>
            <a:r>
              <a:rPr lang="zh-CN" altLang="en-US" dirty="0"/>
              <a:t>猫脸识别 </a:t>
            </a:r>
            <a:r>
              <a:rPr lang="en-US" altLang="zh-CN" dirty="0"/>
              <a:t>2012</a:t>
            </a:r>
            <a:endParaRPr lang="zh-CN" altLang="en-US" dirty="0"/>
          </a:p>
        </p:txBody>
      </p:sp>
      <p:sp>
        <p:nvSpPr>
          <p:cNvPr id="4" name="文本占位符 3"/>
          <p:cNvSpPr>
            <a:spLocks noGrp="1"/>
          </p:cNvSpPr>
          <p:nvPr>
            <p:ph type="body" sz="quarter" idx="14"/>
          </p:nvPr>
        </p:nvSpPr>
        <p:spPr/>
        <p:txBody>
          <a:bodyPr/>
          <a:lstStyle/>
          <a:p>
            <a:endParaRPr lang="zh-CN" altLang="en-US"/>
          </a:p>
        </p:txBody>
      </p:sp>
      <p:sp>
        <p:nvSpPr>
          <p:cNvPr id="7" name="文本框 6"/>
          <p:cNvSpPr txBox="1"/>
          <p:nvPr/>
        </p:nvSpPr>
        <p:spPr>
          <a:xfrm>
            <a:off x="3389781" y="6381328"/>
            <a:ext cx="2664296" cy="369332"/>
          </a:xfrm>
          <a:prstGeom prst="rect">
            <a:avLst/>
          </a:prstGeom>
          <a:noFill/>
        </p:spPr>
        <p:txBody>
          <a:bodyPr wrap="square" rtlCol="0">
            <a:spAutoFit/>
          </a:bodyPr>
          <a:lstStyle/>
          <a:p>
            <a:r>
              <a:rPr lang="zh-CN" altLang="en-US" dirty="0"/>
              <a:t>一层神经网络的架构</a:t>
            </a:r>
          </a:p>
        </p:txBody>
      </p:sp>
      <p:pic>
        <p:nvPicPr>
          <p:cNvPr id="3" name="图片 2"/>
          <p:cNvPicPr>
            <a:picLocks noChangeAspect="1"/>
          </p:cNvPicPr>
          <p:nvPr/>
        </p:nvPicPr>
        <p:blipFill>
          <a:blip r:embed="rId2"/>
          <a:stretch>
            <a:fillRect/>
          </a:stretch>
        </p:blipFill>
        <p:spPr>
          <a:xfrm>
            <a:off x="1187624" y="764704"/>
            <a:ext cx="6160674" cy="2304480"/>
          </a:xfrm>
          <a:prstGeom prst="rect">
            <a:avLst/>
          </a:prstGeom>
        </p:spPr>
      </p:pic>
      <p:pic>
        <p:nvPicPr>
          <p:cNvPr id="5" name="图片 4"/>
          <p:cNvPicPr>
            <a:picLocks noChangeAspect="1"/>
          </p:cNvPicPr>
          <p:nvPr/>
        </p:nvPicPr>
        <p:blipFill>
          <a:blip r:embed="rId3"/>
          <a:stretch>
            <a:fillRect/>
          </a:stretch>
        </p:blipFill>
        <p:spPr>
          <a:xfrm>
            <a:off x="2650701" y="2383035"/>
            <a:ext cx="4142455" cy="4002145"/>
          </a:xfrm>
          <a:prstGeom prst="rect">
            <a:avLst/>
          </a:prstGeom>
        </p:spPr>
      </p:pic>
      <p:sp>
        <p:nvSpPr>
          <p:cNvPr id="9" name="圆角矩形 8"/>
          <p:cNvSpPr/>
          <p:nvPr/>
        </p:nvSpPr>
        <p:spPr>
          <a:xfrm>
            <a:off x="2485153" y="939794"/>
            <a:ext cx="3887047" cy="544990"/>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372200" y="1027623"/>
            <a:ext cx="1512168" cy="369332"/>
          </a:xfrm>
          <a:prstGeom prst="rect">
            <a:avLst/>
          </a:prstGeom>
          <a:noFill/>
        </p:spPr>
        <p:txBody>
          <a:bodyPr wrap="square" rtlCol="0">
            <a:spAutoFit/>
          </a:bodyPr>
          <a:lstStyle/>
          <a:p>
            <a:r>
              <a:rPr lang="en-US" altLang="zh-CN" dirty="0"/>
              <a:t>ICML 2012</a:t>
            </a:r>
            <a:endParaRPr lang="zh-CN" altLang="en-US" dirty="0"/>
          </a:p>
        </p:txBody>
      </p:sp>
    </p:spTree>
    <p:extLst>
      <p:ext uri="{BB962C8B-B14F-4D97-AF65-F5344CB8AC3E}">
        <p14:creationId xmlns:p14="http://schemas.microsoft.com/office/powerpoint/2010/main" val="1200297908"/>
      </p:ext>
    </p:extLst>
  </p:cSld>
  <p:clrMapOvr>
    <a:masterClrMapping/>
  </p:clrMapOvr>
  <p:transition>
    <p:blinds dir="vert"/>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132856"/>
            <a:ext cx="8568952" cy="1872208"/>
          </a:xfrm>
        </p:spPr>
        <p:txBody>
          <a:bodyPr>
            <a:noAutofit/>
          </a:bodyPr>
          <a:lstStyle/>
          <a:p>
            <a:r>
              <a:rPr lang="zh-CN" altLang="en-US" sz="4400" dirty="0">
                <a:solidFill>
                  <a:srgbClr val="FF0000"/>
                </a:solidFill>
              </a:rPr>
              <a:t>             智能时代的到来</a:t>
            </a:r>
            <a:br>
              <a:rPr lang="en-US" altLang="zh-CN" sz="4400" dirty="0">
                <a:solidFill>
                  <a:srgbClr val="FF0000"/>
                </a:solidFill>
              </a:rPr>
            </a:br>
            <a:r>
              <a:rPr lang="en-US" altLang="zh-CN" sz="4400" dirty="0">
                <a:solidFill>
                  <a:srgbClr val="FF0000"/>
                </a:solidFill>
              </a:rPr>
              <a:t>       </a:t>
            </a:r>
            <a:r>
              <a:rPr lang="zh-CN" altLang="en-US" sz="3600" dirty="0">
                <a:solidFill>
                  <a:srgbClr val="00B0F0"/>
                </a:solidFill>
              </a:rPr>
              <a:t>围棋、象棋、自动驾驶</a:t>
            </a:r>
            <a:r>
              <a:rPr lang="en-US" altLang="zh-CN" sz="3600" dirty="0">
                <a:solidFill>
                  <a:srgbClr val="00B0F0"/>
                </a:solidFill>
              </a:rPr>
              <a:t>&amp;</a:t>
            </a:r>
            <a:r>
              <a:rPr lang="zh-CN" altLang="en-US" sz="3600" dirty="0">
                <a:solidFill>
                  <a:srgbClr val="00B0F0"/>
                </a:solidFill>
              </a:rPr>
              <a:t>机器狗</a:t>
            </a:r>
          </a:p>
        </p:txBody>
      </p:sp>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286796848"/>
      </p:ext>
    </p:extLst>
  </p:cSld>
  <p:clrMapOvr>
    <a:masterClrMapping/>
  </p:clrMapOvr>
  <p:transition>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endParaRPr lang="zh-CN" altLang="en-US"/>
          </a:p>
        </p:txBody>
      </p:sp>
      <p:sp>
        <p:nvSpPr>
          <p:cNvPr id="5" name="标题 1"/>
          <p:cNvSpPr txBox="1">
            <a:spLocks/>
          </p:cNvSpPr>
          <p:nvPr/>
        </p:nvSpPr>
        <p:spPr>
          <a:xfrm>
            <a:off x="1547664" y="2564904"/>
            <a:ext cx="6624736" cy="144016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200" kern="1200">
                <a:solidFill>
                  <a:schemeClr val="tx1"/>
                </a:solidFill>
                <a:latin typeface="华文中宋" pitchFamily="2" charset="-122"/>
                <a:ea typeface="华文中宋" pitchFamily="2" charset="-122"/>
                <a:cs typeface="+mj-cs"/>
              </a:defRPr>
            </a:lvl1pPr>
          </a:lstStyle>
          <a:p>
            <a:pPr fontAlgn="auto">
              <a:spcAft>
                <a:spcPts val="0"/>
              </a:spcAft>
            </a:pPr>
            <a:r>
              <a:rPr lang="zh-CN" altLang="en-US" sz="4400" dirty="0">
                <a:solidFill>
                  <a:srgbClr val="FF0000"/>
                </a:solidFill>
              </a:rPr>
              <a:t>智能时代的到来：</a:t>
            </a:r>
            <a:r>
              <a:rPr lang="zh-CN" altLang="en-US" sz="4400" dirty="0">
                <a:solidFill>
                  <a:srgbClr val="00B0F0"/>
                </a:solidFill>
              </a:rPr>
              <a:t>围棋</a:t>
            </a:r>
            <a:r>
              <a:rPr lang="en-US" altLang="zh-CN" sz="4400" dirty="0">
                <a:solidFill>
                  <a:srgbClr val="FF0000"/>
                </a:solidFill>
              </a:rPr>
              <a:t>     </a:t>
            </a:r>
            <a:endParaRPr lang="zh-CN" altLang="en-US" sz="4000" dirty="0">
              <a:solidFill>
                <a:srgbClr val="00B0F0"/>
              </a:solidFill>
            </a:endParaRPr>
          </a:p>
        </p:txBody>
      </p:sp>
    </p:spTree>
    <p:extLst>
      <p:ext uri="{BB962C8B-B14F-4D97-AF65-F5344CB8AC3E}">
        <p14:creationId xmlns:p14="http://schemas.microsoft.com/office/powerpoint/2010/main" val="3694400097"/>
      </p:ext>
    </p:extLst>
  </p:cSld>
  <p:clrMapOvr>
    <a:masterClrMapping/>
  </p:clrMapOvr>
  <p:transition>
    <p:blinds dir="vert"/>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714356"/>
            <a:ext cx="8153400" cy="4762910"/>
          </a:xfrm>
        </p:spPr>
        <p:txBody>
          <a:bodyPr/>
          <a:lstStyle/>
          <a:p>
            <a:pPr>
              <a:buNone/>
            </a:pPr>
            <a:r>
              <a:rPr lang="zh-CN" altLang="en-US" b="1" dirty="0"/>
              <a:t>例</a:t>
            </a:r>
            <a:r>
              <a:rPr lang="en-US" altLang="zh-CN" b="1" dirty="0"/>
              <a:t>5</a:t>
            </a:r>
            <a:r>
              <a:rPr lang="en-US" b="1" dirty="0"/>
              <a:t>-1 TD-Gammon</a:t>
            </a:r>
            <a:r>
              <a:rPr lang="zh-CN" altLang="en-US" b="1" dirty="0"/>
              <a:t>系统（</a:t>
            </a:r>
            <a:r>
              <a:rPr lang="en-US" altLang="zh-CN" b="1" dirty="0">
                <a:solidFill>
                  <a:srgbClr val="FF0000"/>
                </a:solidFill>
              </a:rPr>
              <a:t>1992</a:t>
            </a:r>
            <a:r>
              <a:rPr lang="en-US" altLang="zh-CN" b="1" dirty="0"/>
              <a:t> by </a:t>
            </a:r>
            <a:r>
              <a:rPr lang="en-US" altLang="zh-CN" i="1" dirty="0"/>
              <a:t>IBM's Thomas J. Watson Research Center </a:t>
            </a:r>
            <a:r>
              <a:rPr lang="zh-CN" altLang="en-US" b="1" dirty="0"/>
              <a:t>）</a:t>
            </a:r>
            <a:r>
              <a:rPr lang="en-US" b="1" dirty="0"/>
              <a:t>——</a:t>
            </a:r>
            <a:r>
              <a:rPr lang="zh-CN" altLang="en-US" b="1" dirty="0"/>
              <a:t>西洋双陆棋学习</a:t>
            </a:r>
            <a:endParaRPr lang="zh-CN" altLang="en-US" dirty="0"/>
          </a:p>
          <a:p>
            <a:pPr indent="0">
              <a:buNone/>
            </a:pPr>
            <a:r>
              <a:rPr lang="zh-CN" altLang="en-US" dirty="0"/>
              <a:t>该系统通过</a:t>
            </a:r>
            <a:r>
              <a:rPr lang="en-US" dirty="0">
                <a:solidFill>
                  <a:srgbClr val="00B0F0"/>
                </a:solidFill>
              </a:rPr>
              <a:t>100</a:t>
            </a:r>
            <a:r>
              <a:rPr lang="zh-CN" altLang="en-US" dirty="0">
                <a:solidFill>
                  <a:srgbClr val="00B0F0"/>
                </a:solidFill>
              </a:rPr>
              <a:t>多万次以上与自己对弈</a:t>
            </a:r>
            <a:r>
              <a:rPr lang="zh-CN" altLang="en-US" dirty="0"/>
              <a:t>的方法学习了下西洋双陆棋的策略，并已达到人类世界冠军的水平，</a:t>
            </a:r>
            <a:r>
              <a:rPr lang="zh-CN" altLang="en-US" u="sng" dirty="0"/>
              <a:t>成为</a:t>
            </a:r>
            <a:r>
              <a:rPr lang="zh-CN" altLang="en-US" u="sng" dirty="0">
                <a:solidFill>
                  <a:srgbClr val="FF0000"/>
                </a:solidFill>
              </a:rPr>
              <a:t>博弈类机器学习领域</a:t>
            </a:r>
            <a:r>
              <a:rPr lang="zh-CN" altLang="en-US" u="sng" dirty="0"/>
              <a:t>的</a:t>
            </a:r>
            <a:r>
              <a:rPr lang="zh-CN" altLang="en-US" u="sng" dirty="0">
                <a:solidFill>
                  <a:srgbClr val="FF0000"/>
                </a:solidFill>
              </a:rPr>
              <a:t>最典型</a:t>
            </a:r>
            <a:r>
              <a:rPr lang="zh-CN" altLang="en-US" u="sng" dirty="0"/>
              <a:t>的</a:t>
            </a:r>
            <a:r>
              <a:rPr lang="zh-CN" altLang="en-US" u="sng" dirty="0">
                <a:solidFill>
                  <a:srgbClr val="FF0000"/>
                </a:solidFill>
              </a:rPr>
              <a:t>应用案例之一</a:t>
            </a:r>
            <a:r>
              <a:rPr lang="zh-CN" altLang="en-US" dirty="0"/>
              <a:t>。</a:t>
            </a:r>
          </a:p>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6" name="图片 5" descr="Figure 2. An illustration of the normal&#10;opening position in backgammon."/>
          <p:cNvPicPr>
            <a:picLocks noChangeAspect="1"/>
          </p:cNvPicPr>
          <p:nvPr/>
        </p:nvPicPr>
        <p:blipFill>
          <a:blip r:embed="rId2" cstate="print"/>
          <a:srcRect l="14989" r="18121" b="28333"/>
          <a:stretch>
            <a:fillRect/>
          </a:stretch>
        </p:blipFill>
        <p:spPr bwMode="auto">
          <a:xfrm>
            <a:off x="2225246" y="2996952"/>
            <a:ext cx="4264880" cy="3066720"/>
          </a:xfrm>
          <a:prstGeom prst="rect">
            <a:avLst/>
          </a:prstGeom>
          <a:noFill/>
          <a:ln w="9525">
            <a:noFill/>
            <a:miter lim="800000"/>
            <a:headEnd/>
            <a:tailEnd/>
          </a:ln>
        </p:spPr>
      </p:pic>
      <p:sp>
        <p:nvSpPr>
          <p:cNvPr id="7" name="TextBox 6"/>
          <p:cNvSpPr txBox="1"/>
          <p:nvPr/>
        </p:nvSpPr>
        <p:spPr>
          <a:xfrm>
            <a:off x="3357554" y="6155519"/>
            <a:ext cx="200026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-2 </a:t>
            </a:r>
            <a:r>
              <a:rPr lang="zh-CN" altLang="en-US" b="1" dirty="0"/>
              <a:t>西洋双陆棋</a:t>
            </a:r>
            <a:endParaRPr lang="zh-CN" altLang="en-US" dirty="0"/>
          </a:p>
        </p:txBody>
      </p:sp>
    </p:spTree>
  </p:cSld>
  <p:clrMapOvr>
    <a:masterClrMapping/>
  </p:clrMapOvr>
  <p:transition>
    <p:blinds dir="vert"/>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标题 1"/>
          <p:cNvSpPr>
            <a:spLocks noGrp="1"/>
          </p:cNvSpPr>
          <p:nvPr>
            <p:ph type="title"/>
          </p:nvPr>
        </p:nvSpPr>
        <p:spPr>
          <a:xfrm>
            <a:off x="625475" y="188640"/>
            <a:ext cx="7886700" cy="1325563"/>
          </a:xfrm>
        </p:spPr>
        <p:txBody>
          <a:bodyPr/>
          <a:lstStyle/>
          <a:p>
            <a:r>
              <a:rPr lang="zh-CN" altLang="en-US" dirty="0"/>
              <a:t>智能时代来临</a:t>
            </a:r>
          </a:p>
        </p:txBody>
      </p:sp>
      <p:sp>
        <p:nvSpPr>
          <p:cNvPr id="8195" name="内容占位符 2"/>
          <p:cNvSpPr>
            <a:spLocks noGrp="1"/>
          </p:cNvSpPr>
          <p:nvPr>
            <p:ph idx="1"/>
          </p:nvPr>
        </p:nvSpPr>
        <p:spPr>
          <a:xfrm>
            <a:off x="827584" y="1196752"/>
            <a:ext cx="6552728" cy="473224"/>
          </a:xfrm>
        </p:spPr>
        <p:txBody>
          <a:bodyPr/>
          <a:lstStyle/>
          <a:p>
            <a:r>
              <a:rPr lang="zh-CN" altLang="en-US" sz="2400" dirty="0">
                <a:solidFill>
                  <a:srgbClr val="FF0000"/>
                </a:solidFill>
              </a:rPr>
              <a:t>从</a:t>
            </a:r>
            <a:r>
              <a:rPr lang="en-US" altLang="zh-CN" sz="2400" dirty="0" err="1">
                <a:solidFill>
                  <a:srgbClr val="FF0000"/>
                </a:solidFill>
              </a:rPr>
              <a:t>AlphaGo</a:t>
            </a:r>
            <a:r>
              <a:rPr lang="zh-CN" altLang="en-US" sz="2400" dirty="0">
                <a:solidFill>
                  <a:srgbClr val="FF0000"/>
                </a:solidFill>
              </a:rPr>
              <a:t>人机大战说起</a:t>
            </a:r>
            <a:endParaRPr lang="en-US" altLang="zh-CN" sz="2400" dirty="0">
              <a:solidFill>
                <a:srgbClr val="FF0000"/>
              </a:solidFill>
            </a:endParaRPr>
          </a:p>
          <a:p>
            <a:endParaRPr lang="zh-CN" altLang="en-US" dirty="0"/>
          </a:p>
        </p:txBody>
      </p:sp>
      <p:pic>
        <p:nvPicPr>
          <p:cNvPr id="8196" name="Picture 2" descr="http://n.sinaimg.cn/tech/transform/20160313/zEzJ-fxqhmvc23860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869" y="1772816"/>
            <a:ext cx="6157912"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42171"/>
      </p:ext>
    </p:extLst>
  </p:cSld>
  <p:clrMapOvr>
    <a:masterClrMapping/>
  </p:clrMapOvr>
  <p:transition>
    <p:blinds dir="vert"/>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a:t>学习目的</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359997179"/>
              </p:ext>
            </p:extLst>
          </p:nvPr>
        </p:nvGraphicFramePr>
        <p:xfrm>
          <a:off x="609600" y="1500188"/>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436" name="文本占位符 4"/>
          <p:cNvSpPr>
            <a:spLocks noGrp="1"/>
          </p:cNvSpPr>
          <p:nvPr>
            <p:ph type="body" sz="quarter" idx="14"/>
          </p:nvPr>
        </p:nvSpPr>
        <p:spPr>
          <a:ln w="9525"/>
        </p:spPr>
        <p:txBody>
          <a:bodyPr/>
          <a:lstStyle/>
          <a:p>
            <a:r>
              <a:rPr lang="zh-CN" altLang="en-US" dirty="0"/>
              <a:t>学习目的</a:t>
            </a:r>
          </a:p>
        </p:txBody>
      </p:sp>
    </p:spTree>
  </p:cSld>
  <p:clrMapOvr>
    <a:masterClrMapping/>
  </p:clrMapOvr>
  <p:transition>
    <p:blinds dir="vert"/>
  </p:transition>
</p:sld>
</file>

<file path=ppt/slides/slide4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739775" y="1775048"/>
            <a:ext cx="7772400" cy="587152"/>
          </a:xfrm>
        </p:spPr>
        <p:txBody>
          <a:bodyPr>
            <a:normAutofit/>
          </a:bodyPr>
          <a:lstStyle/>
          <a:p>
            <a:r>
              <a:rPr lang="zh-CN" altLang="en-US" sz="2800" dirty="0"/>
              <a:t>计算机</a:t>
            </a:r>
            <a:r>
              <a:rPr lang="en-US" altLang="zh-CN" sz="2800" dirty="0"/>
              <a:t>VS</a:t>
            </a:r>
            <a:r>
              <a:rPr lang="zh-CN" altLang="en-US" sz="2800" dirty="0"/>
              <a:t>围棋</a:t>
            </a:r>
          </a:p>
        </p:txBody>
      </p:sp>
      <p:sp>
        <p:nvSpPr>
          <p:cNvPr id="75779" name="Rectangle 3"/>
          <p:cNvSpPr>
            <a:spLocks noGrp="1" noChangeArrowheads="1"/>
          </p:cNvSpPr>
          <p:nvPr>
            <p:ph idx="1"/>
          </p:nvPr>
        </p:nvSpPr>
        <p:spPr>
          <a:xfrm>
            <a:off x="685800" y="2514600"/>
            <a:ext cx="7772400" cy="3581400"/>
          </a:xfrm>
        </p:spPr>
        <p:txBody>
          <a:bodyPr>
            <a:normAutofit/>
          </a:bodyPr>
          <a:lstStyle/>
          <a:p>
            <a:pPr eaLnBrk="1" hangingPunct="1">
              <a:lnSpc>
                <a:spcPct val="90000"/>
              </a:lnSpc>
            </a:pPr>
            <a:r>
              <a:rPr lang="en-US" altLang="zh-CN" sz="2800" dirty="0"/>
              <a:t>2016</a:t>
            </a:r>
            <a:r>
              <a:rPr lang="zh-CN" altLang="en-US" sz="2800" dirty="0"/>
              <a:t>谷歌的</a:t>
            </a:r>
            <a:r>
              <a:rPr lang="en-US" altLang="zh-CN" sz="2800" dirty="0" err="1"/>
              <a:t>AlphaGo</a:t>
            </a:r>
            <a:r>
              <a:rPr lang="zh-CN" altLang="en-US" sz="2800" dirty="0">
                <a:solidFill>
                  <a:srgbClr val="FF0000"/>
                </a:solidFill>
              </a:rPr>
              <a:t>战胜欧洲冠军</a:t>
            </a:r>
            <a:endParaRPr lang="en-US" altLang="zh-CN" sz="2800" dirty="0">
              <a:solidFill>
                <a:srgbClr val="FF0000"/>
              </a:solidFill>
            </a:endParaRPr>
          </a:p>
          <a:p>
            <a:pPr eaLnBrk="1" hangingPunct="1">
              <a:lnSpc>
                <a:spcPct val="90000"/>
              </a:lnSpc>
            </a:pPr>
            <a:endParaRPr lang="en-US" altLang="zh-CN" sz="2800" dirty="0"/>
          </a:p>
          <a:p>
            <a:pPr eaLnBrk="1" hangingPunct="1">
              <a:lnSpc>
                <a:spcPct val="90000"/>
              </a:lnSpc>
            </a:pPr>
            <a:r>
              <a:rPr lang="en-US" altLang="zh-CN" sz="2800" dirty="0"/>
              <a:t>2016</a:t>
            </a:r>
            <a:r>
              <a:rPr lang="zh-CN" altLang="en-US" sz="2800" dirty="0"/>
              <a:t>年</a:t>
            </a:r>
            <a:r>
              <a:rPr lang="en-US" altLang="zh-CN" sz="2800" dirty="0"/>
              <a:t>3</a:t>
            </a:r>
            <a:r>
              <a:rPr lang="zh-CN" altLang="en-US" sz="2800" dirty="0"/>
              <a:t>月</a:t>
            </a:r>
            <a:r>
              <a:rPr lang="en-US" altLang="zh-CN" sz="2800" dirty="0"/>
              <a:t>9</a:t>
            </a:r>
            <a:r>
              <a:rPr lang="zh-CN" altLang="en-US" sz="2800" dirty="0"/>
              <a:t>日</a:t>
            </a:r>
            <a:r>
              <a:rPr lang="en-US" altLang="zh-CN" sz="2800" dirty="0"/>
              <a:t>~15</a:t>
            </a:r>
            <a:r>
              <a:rPr lang="zh-CN" altLang="en-US" sz="2800" dirty="0"/>
              <a:t>日挑战韩国棋手李世石，最后结果是</a:t>
            </a:r>
            <a:r>
              <a:rPr lang="en-US" altLang="zh-CN" sz="2800" dirty="0" err="1"/>
              <a:t>AlphaGo</a:t>
            </a:r>
            <a:r>
              <a:rPr lang="zh-CN" altLang="en-US" sz="2800" dirty="0"/>
              <a:t>以 </a:t>
            </a:r>
            <a:r>
              <a:rPr lang="en-US" altLang="zh-CN" sz="2800" dirty="0"/>
              <a:t>4  </a:t>
            </a:r>
            <a:r>
              <a:rPr lang="zh-CN" altLang="en-US" sz="2800" dirty="0"/>
              <a:t>：</a:t>
            </a:r>
            <a:r>
              <a:rPr lang="en-US" altLang="zh-CN" sz="2800" dirty="0"/>
              <a:t>1 </a:t>
            </a:r>
            <a:r>
              <a:rPr lang="zh-CN" altLang="en-US" sz="2800" dirty="0"/>
              <a:t>完胜李世石。</a:t>
            </a:r>
          </a:p>
        </p:txBody>
      </p:sp>
      <p:sp>
        <p:nvSpPr>
          <p:cNvPr id="9218" name="灯片编号占位符 5"/>
          <p:cNvSpPr>
            <a:spLocks noGrp="1"/>
          </p:cNvSpPr>
          <p:nvPr>
            <p:ph type="sldNum" sz="quarter" idx="12"/>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0B4696BC-C89A-41D6-8CEB-9C4B2F9BEF82}" type="slidenum">
              <a:rPr lang="en-US" altLang="zh-CN" sz="1400">
                <a:solidFill>
                  <a:schemeClr val="tx1"/>
                </a:solidFill>
                <a:ea typeface="黑体" panose="02010609060101010101" pitchFamily="49" charset="-122"/>
              </a:rPr>
              <a:pPr eaLnBrk="1" hangingPunct="1">
                <a:spcBef>
                  <a:spcPct val="0"/>
                </a:spcBef>
                <a:buFontTx/>
                <a:buNone/>
              </a:pPr>
              <a:t>40</a:t>
            </a:fld>
            <a:endParaRPr lang="en-US" altLang="zh-CN" sz="1400">
              <a:solidFill>
                <a:schemeClr val="tx1"/>
              </a:solidFill>
              <a:ea typeface="黑体" panose="02010609060101010101" pitchFamily="49" charset="-122"/>
            </a:endParaRPr>
          </a:p>
        </p:txBody>
      </p:sp>
      <p:sp>
        <p:nvSpPr>
          <p:cNvPr id="5" name="标题 1"/>
          <p:cNvSpPr txBox="1">
            <a:spLocks/>
          </p:cNvSpPr>
          <p:nvPr/>
        </p:nvSpPr>
        <p:spPr>
          <a:xfrm>
            <a:off x="625475" y="188640"/>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zh-CN" altLang="en-US" dirty="0"/>
              <a:t>智能时代来临</a:t>
            </a:r>
          </a:p>
        </p:txBody>
      </p:sp>
    </p:spTree>
    <p:extLst>
      <p:ext uri="{BB962C8B-B14F-4D97-AF65-F5344CB8AC3E}">
        <p14:creationId xmlns:p14="http://schemas.microsoft.com/office/powerpoint/2010/main" val="343305748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additive="base">
                                        <p:cTn id="7" dur="500" fill="hold"/>
                                        <p:tgtEl>
                                          <p:spTgt spid="75778"/>
                                        </p:tgtEl>
                                        <p:attrNameLst>
                                          <p:attrName>ppt_x</p:attrName>
                                        </p:attrNameLst>
                                      </p:cBhvr>
                                      <p:tavLst>
                                        <p:tav tm="0">
                                          <p:val>
                                            <p:strVal val="#ppt_x"/>
                                          </p:val>
                                        </p:tav>
                                        <p:tav tm="100000">
                                          <p:val>
                                            <p:strVal val="#ppt_x"/>
                                          </p:val>
                                        </p:tav>
                                      </p:tavLst>
                                    </p:anim>
                                    <p:anim calcmode="lin" valueType="num">
                                      <p:cBhvr additive="base">
                                        <p:cTn id="8" dur="500" fill="hold"/>
                                        <p:tgtEl>
                                          <p:spTgt spid="7577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779">
                                            <p:txEl>
                                              <p:pRg st="0" end="0"/>
                                            </p:txEl>
                                          </p:spTgt>
                                        </p:tgtEl>
                                        <p:attrNameLst>
                                          <p:attrName>style.visibility</p:attrName>
                                        </p:attrNameLst>
                                      </p:cBhvr>
                                      <p:to>
                                        <p:strVal val="visible"/>
                                      </p:to>
                                    </p:set>
                                    <p:anim calcmode="lin" valueType="num">
                                      <p:cBhvr additive="base">
                                        <p:cTn id="13" dur="500" fill="hold"/>
                                        <p:tgtEl>
                                          <p:spTgt spid="7577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57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5779">
                                            <p:txEl>
                                              <p:pRg st="2" end="2"/>
                                            </p:txEl>
                                          </p:spTgt>
                                        </p:tgtEl>
                                        <p:attrNameLst>
                                          <p:attrName>style.visibility</p:attrName>
                                        </p:attrNameLst>
                                      </p:cBhvr>
                                      <p:to>
                                        <p:strVal val="visible"/>
                                      </p:to>
                                    </p:set>
                                    <p:anim calcmode="lin" valueType="num">
                                      <p:cBhvr additive="base">
                                        <p:cTn id="19" dur="500" fill="hold"/>
                                        <p:tgtEl>
                                          <p:spTgt spid="757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577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autoUpdateAnimBg="0"/>
      <p:bldP spid="75779" grpId="0" build="p" bldLvl="2"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内容占位符 2"/>
          <p:cNvSpPr>
            <a:spLocks noGrp="1"/>
          </p:cNvSpPr>
          <p:nvPr>
            <p:ph idx="1"/>
          </p:nvPr>
        </p:nvSpPr>
        <p:spPr>
          <a:xfrm>
            <a:off x="539552" y="1477277"/>
            <a:ext cx="3096344" cy="936104"/>
          </a:xfrm>
          <a:ln>
            <a:solidFill>
              <a:srgbClr val="FF0000"/>
            </a:solidFill>
          </a:ln>
        </p:spPr>
        <p:txBody>
          <a:bodyPr>
            <a:noAutofit/>
          </a:bodyPr>
          <a:lstStyle/>
          <a:p>
            <a:pPr>
              <a:buNone/>
            </a:pPr>
            <a:r>
              <a:rPr lang="en-US" altLang="zh-CN" sz="2800" dirty="0">
                <a:solidFill>
                  <a:srgbClr val="FF0000"/>
                </a:solidFill>
              </a:rPr>
              <a:t>2016</a:t>
            </a:r>
            <a:r>
              <a:rPr lang="zh-CN" altLang="en-US" sz="2800" dirty="0">
                <a:solidFill>
                  <a:srgbClr val="FF0000"/>
                </a:solidFill>
              </a:rPr>
              <a:t>年</a:t>
            </a:r>
            <a:r>
              <a:rPr lang="en-US" altLang="zh-CN" sz="2800" dirty="0">
                <a:solidFill>
                  <a:srgbClr val="FF0000"/>
                </a:solidFill>
              </a:rPr>
              <a:t>1</a:t>
            </a:r>
            <a:r>
              <a:rPr lang="zh-CN" altLang="en-US" sz="2800" dirty="0">
                <a:solidFill>
                  <a:srgbClr val="FF0000"/>
                </a:solidFill>
              </a:rPr>
              <a:t>月</a:t>
            </a:r>
          </a:p>
          <a:p>
            <a:pPr>
              <a:buFont typeface="Wingdings" panose="05000000000000000000" pitchFamily="2" charset="2"/>
              <a:buNone/>
            </a:pPr>
            <a:r>
              <a:rPr lang="en-US" altLang="zh-CN" sz="2800" b="1" dirty="0">
                <a:solidFill>
                  <a:srgbClr val="FF0000"/>
                </a:solidFill>
              </a:rPr>
              <a:t>Nature </a:t>
            </a:r>
            <a:r>
              <a:rPr lang="zh-CN" altLang="en-US" sz="2800" b="1" dirty="0">
                <a:solidFill>
                  <a:srgbClr val="FF0000"/>
                </a:solidFill>
              </a:rPr>
              <a:t>封面论文：</a:t>
            </a:r>
            <a:endParaRPr lang="en-US" altLang="zh-CN" sz="2800" b="1" dirty="0">
              <a:solidFill>
                <a:srgbClr val="FF0000"/>
              </a:solidFill>
            </a:endParaRPr>
          </a:p>
        </p:txBody>
      </p:sp>
      <p:sp>
        <p:nvSpPr>
          <p:cNvPr id="10243" name="灯片编号占位符 3"/>
          <p:cNvSpPr>
            <a:spLocks noGrp="1"/>
          </p:cNvSpPr>
          <p:nvPr>
            <p:ph type="sldNum" sz="quarter" idx="12"/>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B8D61A07-CD61-49A0-9C6C-260D4676ED5D}" type="slidenum">
              <a:rPr lang="en-US" altLang="zh-CN" sz="1400">
                <a:solidFill>
                  <a:schemeClr val="tx1"/>
                </a:solidFill>
                <a:ea typeface="黑体" panose="02010609060101010101" pitchFamily="49" charset="-122"/>
              </a:rPr>
              <a:pPr eaLnBrk="1" hangingPunct="1">
                <a:spcBef>
                  <a:spcPct val="0"/>
                </a:spcBef>
                <a:buFontTx/>
                <a:buNone/>
              </a:pPr>
              <a:t>41</a:t>
            </a:fld>
            <a:endParaRPr lang="en-US" altLang="zh-CN" sz="1400">
              <a:solidFill>
                <a:schemeClr val="tx1"/>
              </a:solidFill>
              <a:ea typeface="黑体" panose="02010609060101010101" pitchFamily="49" charset="-122"/>
            </a:endParaRPr>
          </a:p>
        </p:txBody>
      </p:sp>
      <p:pic>
        <p:nvPicPr>
          <p:cNvPr id="10244" name="Picture 2" descr="Google人工智能击败欧洲围棋冠军， AlphaGo 究竟是怎么做到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549275"/>
            <a:ext cx="4219575"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31778" y="2593078"/>
            <a:ext cx="3996206" cy="1200329"/>
          </a:xfrm>
          <a:prstGeom prst="rect">
            <a:avLst/>
          </a:prstGeom>
        </p:spPr>
        <p:txBody>
          <a:bodyPr wrap="square">
            <a:spAutoFit/>
          </a:bodyPr>
          <a:lstStyle/>
          <a:p>
            <a:pPr>
              <a:buFont typeface="Wingdings" panose="05000000000000000000" pitchFamily="2" charset="2"/>
              <a:buNone/>
            </a:pPr>
            <a:r>
              <a:rPr lang="en-US" altLang="zh-CN" dirty="0"/>
              <a:t>Mastering the game of Go with deep neural networks and tree search</a:t>
            </a:r>
          </a:p>
          <a:p>
            <a:pPr>
              <a:buFont typeface="Wingdings" panose="05000000000000000000" pitchFamily="2" charset="2"/>
              <a:buNone/>
            </a:pPr>
            <a:r>
              <a:rPr lang="zh-CN" altLang="en-US" dirty="0"/>
              <a:t>（通过深度神经网络和搜索树，学会围棋游戏）</a:t>
            </a:r>
            <a:endParaRPr lang="en-US" altLang="zh-CN" dirty="0"/>
          </a:p>
        </p:txBody>
      </p:sp>
      <p:sp>
        <p:nvSpPr>
          <p:cNvPr id="6" name="内容占位符 2"/>
          <p:cNvSpPr txBox="1">
            <a:spLocks/>
          </p:cNvSpPr>
          <p:nvPr/>
        </p:nvSpPr>
        <p:spPr>
          <a:xfrm>
            <a:off x="4427984" y="3961930"/>
            <a:ext cx="4608512" cy="475181"/>
          </a:xfrm>
          <a:prstGeom prst="rect">
            <a:avLst/>
          </a:prstGeom>
          <a:ln w="28575">
            <a:solidFill>
              <a:srgbClr val="FF0000"/>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Font typeface="Arial" panose="020B0604020202020204" pitchFamily="34" charset="0"/>
              <a:buNone/>
            </a:pPr>
            <a:endParaRPr lang="en-US" altLang="zh-CN" sz="2400" b="1" dirty="0">
              <a:solidFill>
                <a:srgbClr val="FF0000"/>
              </a:solidFill>
            </a:endParaRPr>
          </a:p>
        </p:txBody>
      </p:sp>
      <p:sp>
        <p:nvSpPr>
          <p:cNvPr id="7" name="内容占位符 2"/>
          <p:cNvSpPr txBox="1">
            <a:spLocks/>
          </p:cNvSpPr>
          <p:nvPr/>
        </p:nvSpPr>
        <p:spPr>
          <a:xfrm>
            <a:off x="791864" y="4797152"/>
            <a:ext cx="3636120" cy="729958"/>
          </a:xfrm>
          <a:prstGeom prst="rect">
            <a:avLst/>
          </a:prstGeom>
          <a:ln>
            <a:solidFill>
              <a:srgbClr val="FF0000"/>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Font typeface="Arial" panose="020B0604020202020204" pitchFamily="34" charset="0"/>
              <a:buNone/>
            </a:pPr>
            <a:r>
              <a:rPr lang="zh-CN" altLang="en-US" sz="2400" dirty="0">
                <a:solidFill>
                  <a:srgbClr val="FF0000"/>
                </a:solidFill>
              </a:rPr>
              <a:t>终于，一个计算机程序可以击败一个围棋冠军了</a:t>
            </a:r>
            <a:endParaRPr lang="en-US" altLang="zh-CN" sz="2400" b="1" dirty="0">
              <a:solidFill>
                <a:srgbClr val="FF0000"/>
              </a:solidFill>
            </a:endParaRPr>
          </a:p>
        </p:txBody>
      </p:sp>
      <p:sp>
        <p:nvSpPr>
          <p:cNvPr id="8" name="右箭头 7"/>
          <p:cNvSpPr/>
          <p:nvPr/>
        </p:nvSpPr>
        <p:spPr>
          <a:xfrm rot="7694672">
            <a:off x="3848722" y="4339353"/>
            <a:ext cx="648072" cy="360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7451017"/>
      </p:ext>
    </p:extLst>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28650" y="1377682"/>
            <a:ext cx="7886700" cy="4351338"/>
          </a:xfrm>
        </p:spPr>
        <p:txBody>
          <a:bodyPr/>
          <a:lstStyle/>
          <a:p>
            <a:endParaRPr lang="zh-CN" altLang="en-US"/>
          </a:p>
        </p:txBody>
      </p:sp>
      <p:pic>
        <p:nvPicPr>
          <p:cNvPr id="6" name="图片 5"/>
          <p:cNvPicPr>
            <a:picLocks noChangeAspect="1"/>
          </p:cNvPicPr>
          <p:nvPr/>
        </p:nvPicPr>
        <p:blipFill>
          <a:blip r:embed="rId2"/>
          <a:stretch>
            <a:fillRect/>
          </a:stretch>
        </p:blipFill>
        <p:spPr>
          <a:xfrm>
            <a:off x="323527" y="548680"/>
            <a:ext cx="8757849" cy="5180339"/>
          </a:xfrm>
          <a:prstGeom prst="rect">
            <a:avLst/>
          </a:prstGeom>
        </p:spPr>
      </p:pic>
      <p:cxnSp>
        <p:nvCxnSpPr>
          <p:cNvPr id="5" name="直接连接符 4"/>
          <p:cNvCxnSpPr/>
          <p:nvPr/>
        </p:nvCxnSpPr>
        <p:spPr>
          <a:xfrm>
            <a:off x="4860032" y="2837041"/>
            <a:ext cx="21602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84368" y="4546874"/>
            <a:ext cx="720080" cy="183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8650" y="4925273"/>
            <a:ext cx="228716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28650" y="4735739"/>
            <a:ext cx="7886700" cy="6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28650" y="5258154"/>
            <a:ext cx="5959574" cy="271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331640" y="4698363"/>
            <a:ext cx="5923576" cy="1875567"/>
            <a:chOff x="1331640" y="4698363"/>
            <a:chExt cx="5923576" cy="1875567"/>
          </a:xfrm>
        </p:grpSpPr>
        <p:sp>
          <p:nvSpPr>
            <p:cNvPr id="4" name="文本框 3"/>
            <p:cNvSpPr txBox="1"/>
            <p:nvPr/>
          </p:nvSpPr>
          <p:spPr>
            <a:xfrm>
              <a:off x="1331640" y="5927599"/>
              <a:ext cx="5923576" cy="646331"/>
            </a:xfrm>
            <a:prstGeom prst="rect">
              <a:avLst/>
            </a:prstGeom>
            <a:noFill/>
            <a:ln>
              <a:solidFill>
                <a:srgbClr val="FF0000"/>
              </a:solidFill>
            </a:ln>
          </p:spPr>
          <p:txBody>
            <a:bodyPr wrap="square" rtlCol="0">
              <a:spAutoFit/>
            </a:bodyPr>
            <a:lstStyle/>
            <a:p>
              <a:r>
                <a:rPr lang="en-US" altLang="zh-CN" b="1" dirty="0"/>
                <a:t>Supervised learning </a:t>
              </a:r>
              <a:r>
                <a:rPr lang="en-US" altLang="zh-CN" dirty="0"/>
                <a:t>+ </a:t>
              </a:r>
              <a:r>
                <a:rPr lang="en-US" altLang="zh-CN" b="1" dirty="0"/>
                <a:t>reinforcement learning + </a:t>
              </a:r>
            </a:p>
            <a:p>
              <a:r>
                <a:rPr lang="en-US" altLang="zh-CN" b="1" dirty="0"/>
                <a:t>Monte Carlo search</a:t>
              </a:r>
              <a:r>
                <a:rPr lang="zh-CN" altLang="en-US" b="1" dirty="0"/>
                <a:t>（</a:t>
              </a:r>
              <a:r>
                <a:rPr lang="en-US" altLang="zh-CN" b="1" dirty="0"/>
                <a:t>with value  &amp; policy networks</a:t>
              </a:r>
              <a:r>
                <a:rPr lang="zh-CN" altLang="en-US" b="1" dirty="0"/>
                <a:t>）</a:t>
              </a:r>
            </a:p>
          </p:txBody>
        </p:sp>
        <p:sp>
          <p:nvSpPr>
            <p:cNvPr id="10" name="下箭头 9"/>
            <p:cNvSpPr/>
            <p:nvPr/>
          </p:nvSpPr>
          <p:spPr>
            <a:xfrm rot="1515156">
              <a:off x="6715511" y="4698363"/>
              <a:ext cx="398949" cy="12996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rot="19628809">
              <a:off x="3270057" y="5300166"/>
              <a:ext cx="398949" cy="713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4390006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Games from the match between </a:t>
            </a:r>
            <a:r>
              <a:rPr lang="en-US" altLang="zh-CN" sz="3200" dirty="0" err="1"/>
              <a:t>AlphaGo</a:t>
            </a:r>
            <a:r>
              <a:rPr lang="en-US" altLang="zh-CN" sz="3200" dirty="0"/>
              <a:t> and the European champion, Fan </a:t>
            </a:r>
            <a:r>
              <a:rPr lang="en-US" altLang="zh-CN" sz="3200" dirty="0" err="1"/>
              <a:t>Hui</a:t>
            </a:r>
            <a:endParaRPr lang="zh-CN" altLang="en-US" sz="320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42521" y="1530817"/>
            <a:ext cx="6298857" cy="2651616"/>
          </a:xfrm>
          <a:prstGeom prst="rect">
            <a:avLst/>
          </a:prstGeom>
        </p:spPr>
      </p:pic>
      <p:pic>
        <p:nvPicPr>
          <p:cNvPr id="5" name="图片 4"/>
          <p:cNvPicPr>
            <a:picLocks noChangeAspect="1"/>
          </p:cNvPicPr>
          <p:nvPr/>
        </p:nvPicPr>
        <p:blipFill>
          <a:blip r:embed="rId3"/>
          <a:stretch>
            <a:fillRect/>
          </a:stretch>
        </p:blipFill>
        <p:spPr>
          <a:xfrm>
            <a:off x="942521" y="4160623"/>
            <a:ext cx="4170453" cy="2671935"/>
          </a:xfrm>
          <a:prstGeom prst="rect">
            <a:avLst/>
          </a:prstGeom>
        </p:spPr>
      </p:pic>
      <p:sp>
        <p:nvSpPr>
          <p:cNvPr id="6" name="文本框 5"/>
          <p:cNvSpPr txBox="1"/>
          <p:nvPr/>
        </p:nvSpPr>
        <p:spPr>
          <a:xfrm>
            <a:off x="5280529" y="4685992"/>
            <a:ext cx="3096344" cy="646331"/>
          </a:xfrm>
          <a:prstGeom prst="rect">
            <a:avLst/>
          </a:prstGeom>
          <a:noFill/>
          <a:ln>
            <a:solidFill>
              <a:srgbClr val="FF0000"/>
            </a:solidFill>
          </a:ln>
        </p:spPr>
        <p:txBody>
          <a:bodyPr wrap="square" rtlCol="0">
            <a:spAutoFit/>
          </a:bodyPr>
          <a:lstStyle/>
          <a:p>
            <a:r>
              <a:rPr lang="en-US" altLang="zh-CN" dirty="0"/>
              <a:t>All:</a:t>
            </a:r>
          </a:p>
          <a:p>
            <a:r>
              <a:rPr lang="en-US" altLang="zh-CN" dirty="0" err="1"/>
              <a:t>AlphaGo</a:t>
            </a:r>
            <a:r>
              <a:rPr lang="en-US" altLang="zh-CN" dirty="0"/>
              <a:t> wins by resignation</a:t>
            </a:r>
            <a:endParaRPr lang="zh-CN" altLang="en-US" dirty="0"/>
          </a:p>
        </p:txBody>
      </p:sp>
    </p:spTree>
    <p:extLst>
      <p:ext uri="{BB962C8B-B14F-4D97-AF65-F5344CB8AC3E}">
        <p14:creationId xmlns:p14="http://schemas.microsoft.com/office/powerpoint/2010/main" val="560373913"/>
      </p:ext>
    </p:extLst>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Monte Carlo tree search in </a:t>
            </a:r>
            <a:r>
              <a:rPr lang="en-US" altLang="zh-CN" sz="4000" dirty="0" err="1"/>
              <a:t>AlphaGo</a:t>
            </a:r>
            <a:br>
              <a:rPr lang="en-US" altLang="zh-CN" sz="4000" dirty="0"/>
            </a:br>
            <a:r>
              <a:rPr lang="zh-CN" altLang="en-US" sz="4000" dirty="0">
                <a:solidFill>
                  <a:srgbClr val="FF0000"/>
                </a:solidFill>
              </a:rPr>
              <a:t>蒙特卡洛树搜索方法</a:t>
            </a:r>
            <a:endParaRPr lang="zh-CN" altLang="en-US" sz="400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62289" y="2420887"/>
            <a:ext cx="8294968" cy="2758025"/>
          </a:xfrm>
          <a:prstGeom prst="rect">
            <a:avLst/>
          </a:prstGeom>
        </p:spPr>
      </p:pic>
      <p:sp>
        <p:nvSpPr>
          <p:cNvPr id="5" name="文本框 4"/>
          <p:cNvSpPr txBox="1"/>
          <p:nvPr/>
        </p:nvSpPr>
        <p:spPr>
          <a:xfrm>
            <a:off x="2483768" y="5192057"/>
            <a:ext cx="3306080" cy="461665"/>
          </a:xfrm>
          <a:prstGeom prst="rect">
            <a:avLst/>
          </a:prstGeom>
          <a:noFill/>
          <a:ln>
            <a:solidFill>
              <a:schemeClr val="tx2"/>
            </a:solidFill>
          </a:ln>
        </p:spPr>
        <p:txBody>
          <a:bodyPr wrap="square" rtlCol="0">
            <a:spAutoFit/>
          </a:bodyPr>
          <a:lstStyle/>
          <a:p>
            <a:r>
              <a:rPr lang="zh-CN" altLang="en-US" sz="2400" dirty="0"/>
              <a:t>机器就是这样思考的</a:t>
            </a:r>
          </a:p>
        </p:txBody>
      </p:sp>
      <p:sp>
        <p:nvSpPr>
          <p:cNvPr id="6" name="椭圆 5"/>
          <p:cNvSpPr/>
          <p:nvPr/>
        </p:nvSpPr>
        <p:spPr>
          <a:xfrm>
            <a:off x="3841981" y="3985186"/>
            <a:ext cx="144016" cy="14401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87824" y="3900804"/>
            <a:ext cx="144016" cy="14401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236100" y="3314395"/>
            <a:ext cx="513995" cy="360446"/>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118247" y="4250905"/>
            <a:ext cx="1008112" cy="338554"/>
          </a:xfrm>
          <a:prstGeom prst="rect">
            <a:avLst/>
          </a:prstGeom>
          <a:noFill/>
          <a:ln>
            <a:solidFill>
              <a:srgbClr val="FF0000"/>
            </a:solidFill>
          </a:ln>
        </p:spPr>
        <p:txBody>
          <a:bodyPr wrap="square" rtlCol="0">
            <a:spAutoFit/>
          </a:bodyPr>
          <a:lstStyle/>
          <a:p>
            <a:r>
              <a:rPr lang="zh-CN" altLang="en-US" sz="1600" dirty="0"/>
              <a:t>继续深入</a:t>
            </a:r>
          </a:p>
        </p:txBody>
      </p:sp>
    </p:spTree>
    <p:extLst>
      <p:ext uri="{BB962C8B-B14F-4D97-AF65-F5344CB8AC3E}">
        <p14:creationId xmlns:p14="http://schemas.microsoft.com/office/powerpoint/2010/main" val="3818178033"/>
      </p:ext>
    </p:extLst>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AlphaGo</a:t>
            </a:r>
            <a:r>
              <a:rPr lang="en-US" altLang="zh-CN" dirty="0"/>
              <a:t> move selection</a:t>
            </a:r>
            <a:endParaRPr lang="zh-CN" altLang="en-US" dirty="0"/>
          </a:p>
        </p:txBody>
      </p:sp>
      <p:pic>
        <p:nvPicPr>
          <p:cNvPr id="4" name="图片 3"/>
          <p:cNvPicPr>
            <a:picLocks noChangeAspect="1"/>
          </p:cNvPicPr>
          <p:nvPr/>
        </p:nvPicPr>
        <p:blipFill>
          <a:blip r:embed="rId2"/>
          <a:stretch>
            <a:fillRect/>
          </a:stretch>
        </p:blipFill>
        <p:spPr>
          <a:xfrm>
            <a:off x="1403648" y="1484784"/>
            <a:ext cx="6081890" cy="4298227"/>
          </a:xfrm>
          <a:prstGeom prst="rect">
            <a:avLst/>
          </a:prstGeom>
        </p:spPr>
      </p:pic>
      <p:pic>
        <p:nvPicPr>
          <p:cNvPr id="5" name="图片 4"/>
          <p:cNvPicPr>
            <a:picLocks noChangeAspect="1"/>
          </p:cNvPicPr>
          <p:nvPr/>
        </p:nvPicPr>
        <p:blipFill>
          <a:blip r:embed="rId3"/>
          <a:stretch>
            <a:fillRect/>
          </a:stretch>
        </p:blipFill>
        <p:spPr>
          <a:xfrm>
            <a:off x="1907704" y="5783011"/>
            <a:ext cx="5806159" cy="513733"/>
          </a:xfrm>
          <a:prstGeom prst="rect">
            <a:avLst/>
          </a:prstGeom>
        </p:spPr>
      </p:pic>
      <p:sp>
        <p:nvSpPr>
          <p:cNvPr id="3" name="圆角矩形 2"/>
          <p:cNvSpPr/>
          <p:nvPr/>
        </p:nvSpPr>
        <p:spPr>
          <a:xfrm>
            <a:off x="3851920" y="3707978"/>
            <a:ext cx="1512168" cy="2250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952253" y="3707977"/>
            <a:ext cx="1323603" cy="225078"/>
          </a:xfrm>
          <a:prstGeom prst="roundRect">
            <a:avLst/>
          </a:prstGeom>
          <a:noFill/>
          <a:ln w="28575">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782791" y="1582779"/>
            <a:ext cx="1653305" cy="2480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986968" y="1578150"/>
            <a:ext cx="1323603" cy="225078"/>
          </a:xfrm>
          <a:prstGeom prst="roundRect">
            <a:avLst/>
          </a:prstGeom>
          <a:noFill/>
          <a:ln w="28575">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6647515"/>
      </p:ext>
    </p:extLst>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925" y="620688"/>
            <a:ext cx="8540750" cy="821913"/>
          </a:xfrm>
        </p:spPr>
        <p:txBody>
          <a:bodyPr>
            <a:normAutofit fontScale="90000"/>
          </a:bodyPr>
          <a:lstStyle/>
          <a:p>
            <a:r>
              <a:rPr lang="zh-CN" altLang="en-US" dirty="0"/>
              <a:t>围棋的解空间已经达到宇宙级别</a:t>
            </a:r>
            <a:br>
              <a:rPr lang="zh-CN" altLang="en-US" dirty="0"/>
            </a:b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a:latin typeface="+mn-ea"/>
              </a:rPr>
              <a:t>香农数</a:t>
            </a:r>
            <a:r>
              <a:rPr lang="en-US" altLang="zh-CN" dirty="0">
                <a:latin typeface="+mn-ea"/>
              </a:rPr>
              <a:t>(Shannon Number)</a:t>
            </a:r>
          </a:p>
          <a:p>
            <a:r>
              <a:rPr lang="en-US" altLang="zh-CN" sz="2000" dirty="0">
                <a:latin typeface="+mn-ea"/>
              </a:rPr>
              <a:t>1950 </a:t>
            </a:r>
            <a:r>
              <a:rPr lang="zh-CN" altLang="en-US" sz="2000" dirty="0">
                <a:latin typeface="+mn-ea"/>
              </a:rPr>
              <a:t>年</a:t>
            </a:r>
            <a:r>
              <a:rPr lang="en-US" altLang="zh-CN" sz="2000" dirty="0">
                <a:latin typeface="+mn-ea"/>
              </a:rPr>
              <a:t>,</a:t>
            </a:r>
            <a:r>
              <a:rPr lang="zh-CN" altLang="en-US" sz="2000" dirty="0">
                <a:latin typeface="+mn-ea"/>
              </a:rPr>
              <a:t>“信息论之父”克劳德</a:t>
            </a:r>
            <a:r>
              <a:rPr lang="en-US" altLang="zh-CN" sz="2000" dirty="0">
                <a:latin typeface="+mn-ea"/>
              </a:rPr>
              <a:t>·</a:t>
            </a:r>
            <a:r>
              <a:rPr lang="zh-CN" altLang="en-US" sz="2000" dirty="0">
                <a:latin typeface="+mn-ea"/>
              </a:rPr>
              <a:t>香农在论文“</a:t>
            </a:r>
            <a:r>
              <a:rPr lang="en-US" altLang="zh-CN" sz="2000" b="1" dirty="0">
                <a:latin typeface="+mn-ea"/>
              </a:rPr>
              <a:t>Programming a Computer for Playing Chess</a:t>
            </a:r>
            <a:r>
              <a:rPr lang="en-US" altLang="zh-CN" sz="2000" dirty="0">
                <a:latin typeface="+mn-ea"/>
              </a:rPr>
              <a:t>” </a:t>
            </a:r>
            <a:r>
              <a:rPr lang="zh-CN" altLang="en-US" sz="2000" dirty="0">
                <a:latin typeface="+mn-ea"/>
              </a:rPr>
              <a:t>中给出了</a:t>
            </a:r>
            <a:r>
              <a:rPr lang="zh-CN" altLang="en-US" sz="2000" u="sng" dirty="0">
                <a:latin typeface="+mn-ea"/>
              </a:rPr>
              <a:t>国际象棋复杂度的一个</a:t>
            </a:r>
            <a:r>
              <a:rPr lang="zh-CN" altLang="en-US" sz="2000" b="1" u="sng" dirty="0">
                <a:solidFill>
                  <a:srgbClr val="FF0000"/>
                </a:solidFill>
                <a:latin typeface="+mn-ea"/>
              </a:rPr>
              <a:t>下限</a:t>
            </a:r>
            <a:r>
              <a:rPr lang="zh-CN" altLang="en-US" sz="2000" dirty="0">
                <a:latin typeface="+mn-ea"/>
              </a:rPr>
              <a:t>。</a:t>
            </a:r>
            <a:endParaRPr lang="en-US" altLang="zh-CN" sz="2000" dirty="0">
              <a:latin typeface="+mn-ea"/>
            </a:endParaRPr>
          </a:p>
          <a:p>
            <a:endParaRPr lang="en-US" altLang="zh-CN" sz="2000" dirty="0">
              <a:latin typeface="+mn-ea"/>
            </a:endParaRPr>
          </a:p>
          <a:p>
            <a:r>
              <a:rPr lang="zh-CN" altLang="en-US" sz="2000" dirty="0">
                <a:latin typeface="+mn-ea"/>
              </a:rPr>
              <a:t>香农：一盘象棋一般有</a:t>
            </a:r>
            <a:r>
              <a:rPr lang="en-US" altLang="zh-CN" sz="2000" dirty="0">
                <a:latin typeface="+mn-ea"/>
              </a:rPr>
              <a:t>40</a:t>
            </a:r>
            <a:r>
              <a:rPr lang="zh-CN" altLang="en-US" sz="2000" dirty="0">
                <a:latin typeface="+mn-ea"/>
              </a:rPr>
              <a:t>个回合，平均每回合的变化总量大约在</a:t>
            </a:r>
            <a:r>
              <a:rPr lang="en-US" altLang="zh-CN" sz="2000" dirty="0">
                <a:latin typeface="+mn-ea"/>
              </a:rPr>
              <a:t>10</a:t>
            </a:r>
            <a:r>
              <a:rPr lang="en-US" altLang="zh-CN" sz="2000" baseline="30000" dirty="0">
                <a:latin typeface="+mn-ea"/>
              </a:rPr>
              <a:t>3</a:t>
            </a:r>
            <a:r>
              <a:rPr lang="en-US" altLang="zh-CN" sz="2000" dirty="0">
                <a:latin typeface="+mn-ea"/>
              </a:rPr>
              <a:t> </a:t>
            </a:r>
            <a:r>
              <a:rPr lang="zh-CN" altLang="en-US" sz="2000" dirty="0">
                <a:latin typeface="+mn-ea"/>
              </a:rPr>
              <a:t>这个数量级，那么</a:t>
            </a:r>
            <a:r>
              <a:rPr lang="zh-CN" altLang="en-US" sz="2000" u="sng" dirty="0">
                <a:latin typeface="+mn-ea"/>
              </a:rPr>
              <a:t>国际象棋的变化总数至少是</a:t>
            </a:r>
            <a:r>
              <a:rPr lang="en-US" altLang="zh-CN" sz="2000" u="sng" dirty="0">
                <a:latin typeface="+mn-ea"/>
              </a:rPr>
              <a:t>10</a:t>
            </a:r>
            <a:r>
              <a:rPr lang="en-US" altLang="zh-CN" sz="2000" u="sng" baseline="30000" dirty="0">
                <a:latin typeface="+mn-ea"/>
              </a:rPr>
              <a:t>120</a:t>
            </a:r>
            <a:r>
              <a:rPr lang="en-US" altLang="zh-CN" sz="2000" u="sng" dirty="0">
                <a:latin typeface="+mn-ea"/>
              </a:rPr>
              <a:t> </a:t>
            </a:r>
            <a:r>
              <a:rPr lang="zh-CN" altLang="en-US" sz="2000" u="sng" dirty="0">
                <a:latin typeface="+mn-ea"/>
              </a:rPr>
              <a:t>这个数量级</a:t>
            </a:r>
            <a:r>
              <a:rPr lang="zh-CN" altLang="en-US" sz="2000" dirty="0">
                <a:latin typeface="+mn-ea"/>
              </a:rPr>
              <a:t>。</a:t>
            </a:r>
            <a:endParaRPr lang="en-US" altLang="zh-CN" sz="2000" dirty="0">
              <a:latin typeface="+mn-ea"/>
            </a:endParaRPr>
          </a:p>
          <a:p>
            <a:endParaRPr lang="en-US" altLang="zh-CN" sz="2000" dirty="0">
              <a:latin typeface="+mn-ea"/>
            </a:endParaRPr>
          </a:p>
          <a:p>
            <a:r>
              <a:rPr lang="zh-CN" altLang="en-US" sz="2000" dirty="0">
                <a:latin typeface="+mn-ea"/>
              </a:rPr>
              <a:t>后人把</a:t>
            </a:r>
            <a:r>
              <a:rPr lang="en-US" altLang="zh-CN" sz="2000" dirty="0">
                <a:latin typeface="+mn-ea"/>
              </a:rPr>
              <a:t>10</a:t>
            </a:r>
            <a:r>
              <a:rPr lang="en-US" altLang="zh-CN" sz="2000" baseline="30000" dirty="0">
                <a:latin typeface="+mn-ea"/>
              </a:rPr>
              <a:t>120</a:t>
            </a:r>
            <a:r>
              <a:rPr lang="en-US" altLang="zh-CN" sz="2000" dirty="0">
                <a:latin typeface="+mn-ea"/>
              </a:rPr>
              <a:t> </a:t>
            </a:r>
            <a:r>
              <a:rPr lang="zh-CN" altLang="en-US" sz="2000" dirty="0">
                <a:latin typeface="+mn-ea"/>
              </a:rPr>
              <a:t>这个数称作“香农数</a:t>
            </a:r>
            <a:r>
              <a:rPr lang="en-US" altLang="zh-CN" sz="2000" dirty="0">
                <a:latin typeface="+mn-ea"/>
              </a:rPr>
              <a:t>(Shannon Number)”</a:t>
            </a:r>
            <a:r>
              <a:rPr lang="zh-CN" altLang="en-US" sz="2000" dirty="0">
                <a:latin typeface="+mn-ea"/>
              </a:rPr>
              <a:t>。</a:t>
            </a:r>
            <a:r>
              <a:rPr lang="zh-CN" altLang="en-US" sz="2000" b="1" u="sng" dirty="0">
                <a:solidFill>
                  <a:srgbClr val="FF0000"/>
                </a:solidFill>
                <a:latin typeface="+mn-ea"/>
              </a:rPr>
              <a:t>香农用此计算说明，利用纯暴力搜索破解国际象棋是不现实的</a:t>
            </a:r>
            <a:r>
              <a:rPr lang="zh-CN" altLang="en-US" sz="2000" dirty="0">
                <a:latin typeface="+mn-ea"/>
              </a:rPr>
              <a:t>。</a:t>
            </a:r>
            <a:endParaRPr lang="en-US" altLang="zh-CN" sz="2000" dirty="0">
              <a:latin typeface="+mn-ea"/>
            </a:endParaRPr>
          </a:p>
          <a:p>
            <a:endParaRPr lang="en-US" altLang="zh-CN" sz="2000" dirty="0">
              <a:latin typeface="+mn-ea"/>
            </a:endParaRPr>
          </a:p>
          <a:p>
            <a:pPr>
              <a:lnSpc>
                <a:spcPct val="110000"/>
              </a:lnSpc>
            </a:pPr>
            <a:r>
              <a:rPr lang="zh-CN" altLang="en-US" sz="2000" b="1" dirty="0">
                <a:latin typeface="+mn-ea"/>
              </a:rPr>
              <a:t>计算围棋是个极其复杂的问题，比国际象棋要困难得多。</a:t>
            </a:r>
            <a:endParaRPr lang="en-US" altLang="zh-CN" sz="2000" b="1" dirty="0">
              <a:latin typeface="+mn-ea"/>
            </a:endParaRPr>
          </a:p>
          <a:p>
            <a:pPr marL="0" indent="0">
              <a:lnSpc>
                <a:spcPct val="110000"/>
              </a:lnSpc>
              <a:buNone/>
            </a:pPr>
            <a:r>
              <a:rPr lang="zh-CN" altLang="en-US" sz="2000" b="1" dirty="0">
                <a:solidFill>
                  <a:srgbClr val="FF0000"/>
                </a:solidFill>
                <a:latin typeface="+mn-ea"/>
              </a:rPr>
              <a:t>   </a:t>
            </a:r>
            <a:r>
              <a:rPr lang="zh-CN" altLang="en-US" sz="2000" b="1" u="sng" dirty="0">
                <a:solidFill>
                  <a:srgbClr val="FF0000"/>
                </a:solidFill>
                <a:latin typeface="+mn-ea"/>
              </a:rPr>
              <a:t>围棋最大有</a:t>
            </a:r>
            <a:r>
              <a:rPr lang="en-US" altLang="zh-CN" sz="2000" b="1" u="sng" dirty="0">
                <a:solidFill>
                  <a:srgbClr val="FF0000"/>
                </a:solidFill>
                <a:latin typeface="+mn-ea"/>
              </a:rPr>
              <a:t>3</a:t>
            </a:r>
            <a:r>
              <a:rPr lang="en-US" altLang="zh-CN" sz="2000" b="1" u="sng" baseline="30000" dirty="0">
                <a:solidFill>
                  <a:srgbClr val="FF0000"/>
                </a:solidFill>
                <a:latin typeface="+mn-ea"/>
              </a:rPr>
              <a:t>361 </a:t>
            </a:r>
            <a:r>
              <a:rPr lang="zh-CN" altLang="en-US" sz="2000" b="1" u="sng" dirty="0">
                <a:solidFill>
                  <a:srgbClr val="FF0000"/>
                </a:solidFill>
                <a:latin typeface="+mn-ea"/>
              </a:rPr>
              <a:t>种局面，大致的体量是</a:t>
            </a:r>
            <a:r>
              <a:rPr lang="en-US" altLang="zh-CN" sz="2000" b="1" u="sng" dirty="0">
                <a:solidFill>
                  <a:srgbClr val="FF0000"/>
                </a:solidFill>
                <a:latin typeface="+mn-ea"/>
              </a:rPr>
              <a:t>10</a:t>
            </a:r>
            <a:r>
              <a:rPr lang="en-US" altLang="zh-CN" sz="2000" b="1" u="sng" baseline="30000" dirty="0">
                <a:solidFill>
                  <a:srgbClr val="FF0000"/>
                </a:solidFill>
                <a:latin typeface="+mn-ea"/>
              </a:rPr>
              <a:t>170</a:t>
            </a:r>
            <a:r>
              <a:rPr lang="zh-CN" altLang="en-US" sz="2000" b="1" u="sng" dirty="0">
                <a:solidFill>
                  <a:srgbClr val="FF0000"/>
                </a:solidFill>
                <a:latin typeface="+mn-ea"/>
              </a:rPr>
              <a:t>，而已经观测到的宇宙中，原子的数量才</a:t>
            </a:r>
            <a:r>
              <a:rPr lang="en-US" altLang="zh-CN" sz="2000" b="1" u="sng" dirty="0">
                <a:solidFill>
                  <a:srgbClr val="FF0000"/>
                </a:solidFill>
                <a:latin typeface="+mn-ea"/>
              </a:rPr>
              <a:t>10</a:t>
            </a:r>
            <a:r>
              <a:rPr lang="en-US" altLang="zh-CN" sz="2000" b="1" u="sng" baseline="30000" dirty="0">
                <a:solidFill>
                  <a:srgbClr val="FF0000"/>
                </a:solidFill>
                <a:latin typeface="+mn-ea"/>
              </a:rPr>
              <a:t>^80</a:t>
            </a:r>
            <a:r>
              <a:rPr lang="zh-CN" altLang="en-US" sz="2000" b="1" dirty="0">
                <a:latin typeface="+mn-ea"/>
              </a:rPr>
              <a:t>。</a:t>
            </a:r>
          </a:p>
        </p:txBody>
      </p:sp>
      <p:sp>
        <p:nvSpPr>
          <p:cNvPr id="4" name="文本占位符 3"/>
          <p:cNvSpPr>
            <a:spLocks noGrp="1"/>
          </p:cNvSpPr>
          <p:nvPr>
            <p:ph type="body" sz="quarter" idx="14"/>
          </p:nvPr>
        </p:nvSpPr>
        <p:spPr/>
        <p:txBody>
          <a:bodyPr/>
          <a:lstStyle/>
          <a:p>
            <a:endParaRPr lang="zh-CN" altLang="en-US"/>
          </a:p>
        </p:txBody>
      </p:sp>
      <p:sp>
        <p:nvSpPr>
          <p:cNvPr id="6" name="矩形 5"/>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1017958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dirty="0"/>
              <a:t>围棋人机对战史</a:t>
            </a:r>
            <a:br>
              <a:rPr lang="en-US" altLang="zh-CN" dirty="0"/>
            </a:br>
            <a:r>
              <a:rPr lang="en-US" altLang="zh-CN" dirty="0"/>
              <a:t>(</a:t>
            </a:r>
            <a:r>
              <a:rPr lang="zh-CN" altLang="en-US" dirty="0"/>
              <a:t>对应着</a:t>
            </a:r>
            <a:r>
              <a:rPr lang="zh-CN" altLang="en-US" u="sng" dirty="0">
                <a:solidFill>
                  <a:srgbClr val="FF0000"/>
                </a:solidFill>
              </a:rPr>
              <a:t>人工智能的发展史</a:t>
            </a:r>
            <a:r>
              <a:rPr lang="en-US" altLang="zh-CN" dirty="0"/>
              <a:t>)</a:t>
            </a:r>
            <a:endParaRPr lang="zh-CN" altLang="en-US" dirty="0"/>
          </a:p>
        </p:txBody>
      </p:sp>
      <p:sp>
        <p:nvSpPr>
          <p:cNvPr id="11267" name="内容占位符 2"/>
          <p:cNvSpPr>
            <a:spLocks noGrp="1"/>
          </p:cNvSpPr>
          <p:nvPr>
            <p:ph idx="1"/>
          </p:nvPr>
        </p:nvSpPr>
        <p:spPr/>
        <p:txBody>
          <a:bodyPr/>
          <a:lstStyle/>
          <a:p>
            <a:r>
              <a:rPr lang="zh-CN" altLang="en-US" sz="2800" dirty="0"/>
              <a:t>第一阶段：</a:t>
            </a:r>
            <a:r>
              <a:rPr lang="en-US" altLang="zh-CN" sz="2800" dirty="0"/>
              <a:t>2005</a:t>
            </a:r>
            <a:r>
              <a:rPr lang="zh-CN" altLang="en-US" sz="2800" dirty="0"/>
              <a:t>年以前，初学者水平</a:t>
            </a:r>
            <a:endParaRPr lang="en-US" altLang="zh-CN" sz="2800" dirty="0"/>
          </a:p>
          <a:p>
            <a:pPr lvl="1"/>
            <a:r>
              <a:rPr lang="zh-CN" altLang="en-US" sz="2400" dirty="0"/>
              <a:t>基本上是</a:t>
            </a:r>
            <a:r>
              <a:rPr lang="zh-CN" altLang="en-US" sz="2400" dirty="0">
                <a:solidFill>
                  <a:srgbClr val="FF0000"/>
                </a:solidFill>
              </a:rPr>
              <a:t>基于规则的方法 </a:t>
            </a:r>
            <a:endParaRPr lang="en-US" altLang="zh-CN" sz="2400" dirty="0">
              <a:solidFill>
                <a:srgbClr val="FF0000"/>
              </a:solidFill>
            </a:endParaRPr>
          </a:p>
          <a:p>
            <a:pPr marL="342900" lvl="1" indent="0">
              <a:buNone/>
            </a:pPr>
            <a:r>
              <a:rPr lang="zh-CN" altLang="en-US" sz="2400" dirty="0">
                <a:solidFill>
                  <a:srgbClr val="FF0000"/>
                </a:solidFill>
              </a:rPr>
              <a:t>（当前自动驾驶也是这个水平）</a:t>
            </a:r>
            <a:endParaRPr lang="en-US" altLang="zh-CN" sz="2400" dirty="0">
              <a:solidFill>
                <a:srgbClr val="FF0000"/>
              </a:solidFill>
            </a:endParaRPr>
          </a:p>
          <a:p>
            <a:r>
              <a:rPr lang="zh-CN" altLang="en-US" sz="2800" dirty="0"/>
              <a:t>第二阶段：</a:t>
            </a:r>
            <a:r>
              <a:rPr lang="en-US" altLang="zh-CN" sz="2800" dirty="0"/>
              <a:t>2006</a:t>
            </a:r>
            <a:r>
              <a:rPr lang="zh-CN" altLang="en-US" sz="2800" dirty="0"/>
              <a:t>年</a:t>
            </a:r>
            <a:r>
              <a:rPr lang="en-US" altLang="zh-CN" sz="2800" dirty="0"/>
              <a:t>~2015</a:t>
            </a:r>
            <a:r>
              <a:rPr lang="zh-CN" altLang="en-US" sz="2800" dirty="0"/>
              <a:t>年，业余五段水平</a:t>
            </a:r>
            <a:endParaRPr lang="en-US" altLang="zh-CN" sz="2800" dirty="0"/>
          </a:p>
          <a:p>
            <a:pPr lvl="1"/>
            <a:r>
              <a:rPr lang="zh-CN" altLang="en-US" sz="2400" dirty="0">
                <a:solidFill>
                  <a:srgbClr val="FF0000"/>
                </a:solidFill>
              </a:rPr>
              <a:t>蒙特卡洛树方法</a:t>
            </a:r>
            <a:r>
              <a:rPr lang="en-US" altLang="zh-CN" sz="2400" dirty="0">
                <a:solidFill>
                  <a:srgbClr val="FF0000"/>
                </a:solidFill>
              </a:rPr>
              <a:t>+</a:t>
            </a:r>
            <a:r>
              <a:rPr lang="zh-CN" altLang="en-US" sz="2400" dirty="0">
                <a:solidFill>
                  <a:srgbClr val="FF0000"/>
                </a:solidFill>
              </a:rPr>
              <a:t>上限信心界策略</a:t>
            </a:r>
            <a:endParaRPr lang="en-US" altLang="zh-CN" sz="2400" dirty="0">
              <a:solidFill>
                <a:srgbClr val="FF0000"/>
              </a:solidFill>
            </a:endParaRPr>
          </a:p>
          <a:p>
            <a:pPr lvl="1"/>
            <a:r>
              <a:rPr lang="en-US" altLang="zh-CN" sz="2000" dirty="0"/>
              <a:t>2012</a:t>
            </a:r>
            <a:r>
              <a:rPr lang="zh-CN" altLang="en-US" sz="2000" dirty="0"/>
              <a:t>年</a:t>
            </a:r>
            <a:r>
              <a:rPr lang="en-US" altLang="zh-CN" sz="2000" dirty="0"/>
              <a:t>3</a:t>
            </a:r>
            <a:r>
              <a:rPr lang="zh-CN" altLang="en-US" sz="2000" dirty="0"/>
              <a:t>月，由</a:t>
            </a:r>
            <a:r>
              <a:rPr lang="zh-CN" altLang="en-US" sz="2000" dirty="0">
                <a:solidFill>
                  <a:srgbClr val="FF0000"/>
                </a:solidFill>
              </a:rPr>
              <a:t>日本研发</a:t>
            </a:r>
            <a:r>
              <a:rPr lang="zh-CN" altLang="en-US" sz="2000" dirty="0"/>
              <a:t>的被认为是当时世界上最先进的电脑围棋软件“</a:t>
            </a:r>
            <a:r>
              <a:rPr lang="en-US" altLang="zh-CN" sz="2000" dirty="0">
                <a:solidFill>
                  <a:srgbClr val="FF0000"/>
                </a:solidFill>
              </a:rPr>
              <a:t>ZEN</a:t>
            </a:r>
            <a:r>
              <a:rPr lang="en-US" altLang="zh-CN" sz="2000" dirty="0"/>
              <a:t>”</a:t>
            </a:r>
            <a:r>
              <a:rPr lang="zh-CN" altLang="en-US" sz="2000" dirty="0"/>
              <a:t>，在先后受五子和受四子的情况下，均</a:t>
            </a:r>
            <a:r>
              <a:rPr lang="zh-CN" altLang="en-US" sz="2000" dirty="0">
                <a:solidFill>
                  <a:srgbClr val="FF0000"/>
                </a:solidFill>
              </a:rPr>
              <a:t>击败日本武宫正树九段</a:t>
            </a:r>
            <a:r>
              <a:rPr lang="zh-CN" altLang="en-US" sz="2000" dirty="0"/>
              <a:t>，这是</a:t>
            </a:r>
            <a:r>
              <a:rPr lang="zh-CN" altLang="en-US" sz="2000" dirty="0">
                <a:solidFill>
                  <a:srgbClr val="FF0000"/>
                </a:solidFill>
              </a:rPr>
              <a:t>电脑围棋首次被让四子战胜第一流职业棋手</a:t>
            </a:r>
            <a:r>
              <a:rPr lang="zh-CN" altLang="en-US" sz="2000" dirty="0"/>
              <a:t>。</a:t>
            </a:r>
          </a:p>
          <a:p>
            <a:pPr lvl="1"/>
            <a:r>
              <a:rPr lang="en-US" altLang="zh-CN" sz="2000" dirty="0"/>
              <a:t>2013</a:t>
            </a:r>
            <a:r>
              <a:rPr lang="zh-CN" altLang="en-US" sz="2000" dirty="0"/>
              <a:t>年</a:t>
            </a:r>
            <a:r>
              <a:rPr lang="en-US" altLang="zh-CN" sz="2000" dirty="0"/>
              <a:t>3</a:t>
            </a:r>
            <a:r>
              <a:rPr lang="zh-CN" altLang="en-US" sz="2000" dirty="0"/>
              <a:t>月，电脑围棋软件“</a:t>
            </a:r>
            <a:r>
              <a:rPr lang="en-US" altLang="zh-CN" sz="2000" dirty="0">
                <a:solidFill>
                  <a:srgbClr val="FF0000"/>
                </a:solidFill>
              </a:rPr>
              <a:t>Zen</a:t>
            </a:r>
            <a:r>
              <a:rPr lang="en-US" altLang="zh-CN" sz="2000" dirty="0"/>
              <a:t>”</a:t>
            </a:r>
            <a:r>
              <a:rPr lang="zh-CN" altLang="en-US" sz="2000" dirty="0"/>
              <a:t>与“</a:t>
            </a:r>
            <a:r>
              <a:rPr lang="en-US" altLang="zh-CN" sz="2000" dirty="0" err="1">
                <a:solidFill>
                  <a:srgbClr val="FF0000"/>
                </a:solidFill>
              </a:rPr>
              <a:t>CrazyStone</a:t>
            </a:r>
            <a:r>
              <a:rPr lang="en-US" altLang="zh-CN" sz="2000" dirty="0"/>
              <a:t>”</a:t>
            </a:r>
            <a:r>
              <a:rPr lang="zh-CN" altLang="en-US" sz="2000" dirty="0"/>
              <a:t>在受四子的情况下，</a:t>
            </a:r>
            <a:r>
              <a:rPr lang="zh-CN" altLang="en-US" sz="2000" dirty="0">
                <a:solidFill>
                  <a:srgbClr val="FF0000"/>
                </a:solidFill>
              </a:rPr>
              <a:t>均战胜日本石田芳夫九段</a:t>
            </a:r>
            <a:r>
              <a:rPr lang="zh-CN" altLang="en-US" sz="2000" dirty="0"/>
              <a:t>。</a:t>
            </a:r>
          </a:p>
          <a:p>
            <a:pPr lvl="1"/>
            <a:r>
              <a:rPr lang="en-US" altLang="zh-CN" sz="2000" dirty="0"/>
              <a:t>2014</a:t>
            </a:r>
            <a:r>
              <a:rPr lang="zh-CN" altLang="en-US" sz="2000" dirty="0"/>
              <a:t>年</a:t>
            </a:r>
            <a:r>
              <a:rPr lang="en-US" altLang="zh-CN" sz="2000" dirty="0"/>
              <a:t>3</a:t>
            </a:r>
            <a:r>
              <a:rPr lang="zh-CN" altLang="en-US" sz="2000" dirty="0"/>
              <a:t>月，</a:t>
            </a:r>
            <a:r>
              <a:rPr lang="zh-CN" altLang="en-US" sz="2000" dirty="0">
                <a:solidFill>
                  <a:srgbClr val="FF0000"/>
                </a:solidFill>
              </a:rPr>
              <a:t>日本</a:t>
            </a:r>
            <a:r>
              <a:rPr lang="zh-CN" altLang="en-US" sz="2000" b="1" u="sng" dirty="0"/>
              <a:t>依田纪基九段</a:t>
            </a:r>
            <a:r>
              <a:rPr lang="zh-CN" altLang="en-US" sz="2000" dirty="0"/>
              <a:t>在均让四子的情况下，以</a:t>
            </a:r>
            <a:r>
              <a:rPr lang="en-US" altLang="zh-CN" sz="2000" dirty="0"/>
              <a:t>1</a:t>
            </a:r>
            <a:r>
              <a:rPr lang="zh-CN" altLang="en-US" sz="2000" dirty="0"/>
              <a:t>目的优势战胜“</a:t>
            </a:r>
            <a:r>
              <a:rPr lang="en-US" altLang="zh-CN" sz="2000" dirty="0"/>
              <a:t>Zen”</a:t>
            </a:r>
            <a:r>
              <a:rPr lang="zh-CN" altLang="en-US" sz="2000" dirty="0"/>
              <a:t>，以</a:t>
            </a:r>
            <a:r>
              <a:rPr lang="en-US" altLang="zh-CN" sz="2000" dirty="0"/>
              <a:t>2</a:t>
            </a:r>
            <a:r>
              <a:rPr lang="zh-CN" altLang="en-US" sz="2000" dirty="0"/>
              <a:t>目半的劣势不敌“</a:t>
            </a:r>
            <a:r>
              <a:rPr lang="en-US" altLang="zh-CN" sz="2000" dirty="0" err="1"/>
              <a:t>CrazyStone</a:t>
            </a:r>
            <a:r>
              <a:rPr lang="en-US" altLang="zh-CN" sz="2000" dirty="0"/>
              <a:t>”</a:t>
            </a:r>
            <a:r>
              <a:rPr lang="zh-CN" altLang="en-US" sz="2000" dirty="0"/>
              <a:t>。</a:t>
            </a:r>
          </a:p>
        </p:txBody>
      </p:sp>
      <p:sp>
        <p:nvSpPr>
          <p:cNvPr id="11268" name="灯片编号占位符 3"/>
          <p:cNvSpPr>
            <a:spLocks noGrp="1"/>
          </p:cNvSpPr>
          <p:nvPr>
            <p:ph type="sldNum" sz="quarter" idx="12"/>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1D7D301E-B1D6-450C-8031-35A6211CFF87}" type="slidenum">
              <a:rPr lang="en-US" altLang="zh-CN" sz="1400">
                <a:solidFill>
                  <a:schemeClr val="tx1"/>
                </a:solidFill>
                <a:ea typeface="黑体" panose="02010609060101010101" pitchFamily="49" charset="-122"/>
              </a:rPr>
              <a:pPr eaLnBrk="1" hangingPunct="1">
                <a:spcBef>
                  <a:spcPct val="0"/>
                </a:spcBef>
                <a:buFontTx/>
                <a:buNone/>
              </a:pPr>
              <a:t>47</a:t>
            </a:fld>
            <a:endParaRPr lang="en-US" altLang="zh-CN" sz="1400">
              <a:solidFill>
                <a:schemeClr val="tx1"/>
              </a:solidFill>
              <a:ea typeface="黑体" panose="02010609060101010101" pitchFamily="49" charset="-122"/>
            </a:endParaRPr>
          </a:p>
        </p:txBody>
      </p:sp>
      <p:sp>
        <p:nvSpPr>
          <p:cNvPr id="5" name="圆角矩形 4"/>
          <p:cNvSpPr/>
          <p:nvPr/>
        </p:nvSpPr>
        <p:spPr>
          <a:xfrm>
            <a:off x="1187624" y="2627859"/>
            <a:ext cx="4104456" cy="432048"/>
          </a:xfrm>
          <a:prstGeom prst="roundRect">
            <a:avLst/>
          </a:prstGeom>
          <a:noFill/>
          <a:ln w="28575">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8655931"/>
      </p:ext>
    </p:extLst>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dirty="0"/>
              <a:t>围棋人机对战史</a:t>
            </a:r>
          </a:p>
        </p:txBody>
      </p:sp>
      <p:sp>
        <p:nvSpPr>
          <p:cNvPr id="12291" name="内容占位符 2"/>
          <p:cNvSpPr>
            <a:spLocks noGrp="1"/>
          </p:cNvSpPr>
          <p:nvPr>
            <p:ph idx="1"/>
          </p:nvPr>
        </p:nvSpPr>
        <p:spPr>
          <a:xfrm>
            <a:off x="628650" y="1825625"/>
            <a:ext cx="5239494" cy="3835623"/>
          </a:xfrm>
        </p:spPr>
        <p:txBody>
          <a:bodyPr>
            <a:normAutofit/>
          </a:bodyPr>
          <a:lstStyle/>
          <a:p>
            <a:r>
              <a:rPr lang="zh-CN" altLang="en-US" sz="2800" dirty="0"/>
              <a:t>第三阶段：</a:t>
            </a:r>
            <a:r>
              <a:rPr lang="en-US" altLang="zh-CN" sz="2800" dirty="0"/>
              <a:t>2015</a:t>
            </a:r>
            <a:r>
              <a:rPr lang="zh-CN" altLang="en-US" sz="2800" dirty="0"/>
              <a:t>年</a:t>
            </a:r>
            <a:r>
              <a:rPr lang="en-US" altLang="zh-CN" sz="2800" dirty="0"/>
              <a:t>~</a:t>
            </a:r>
            <a:r>
              <a:rPr lang="zh-CN" altLang="en-US" sz="2800" dirty="0"/>
              <a:t>，职业水平</a:t>
            </a:r>
            <a:endParaRPr lang="en-US" altLang="zh-CN" sz="2800" dirty="0"/>
          </a:p>
          <a:p>
            <a:pPr lvl="1"/>
            <a:r>
              <a:rPr lang="zh-CN" altLang="en-US" sz="2400" dirty="0">
                <a:solidFill>
                  <a:srgbClr val="FF0000"/>
                </a:solidFill>
              </a:rPr>
              <a:t>蒙特卡洛树</a:t>
            </a:r>
            <a:r>
              <a:rPr lang="en-US" altLang="zh-CN" sz="2400" dirty="0">
                <a:solidFill>
                  <a:srgbClr val="FF0000"/>
                </a:solidFill>
              </a:rPr>
              <a:t>+</a:t>
            </a:r>
            <a:r>
              <a:rPr lang="zh-CN" altLang="en-US" sz="2400" dirty="0">
                <a:solidFill>
                  <a:srgbClr val="FF0000"/>
                </a:solidFill>
              </a:rPr>
              <a:t>深度学习</a:t>
            </a:r>
            <a:r>
              <a:rPr lang="en-US" altLang="zh-CN" sz="2400" dirty="0">
                <a:solidFill>
                  <a:srgbClr val="FF0000"/>
                </a:solidFill>
              </a:rPr>
              <a:t>+</a:t>
            </a:r>
            <a:r>
              <a:rPr lang="zh-CN" altLang="en-US" sz="2400" dirty="0">
                <a:solidFill>
                  <a:srgbClr val="FF0000"/>
                </a:solidFill>
              </a:rPr>
              <a:t>强化学习</a:t>
            </a:r>
            <a:endParaRPr lang="en-US" altLang="zh-CN" sz="2400" dirty="0">
              <a:solidFill>
                <a:srgbClr val="FF0000"/>
              </a:solidFill>
            </a:endParaRPr>
          </a:p>
          <a:p>
            <a:pPr lvl="1"/>
            <a:r>
              <a:rPr lang="zh-CN" altLang="en-US" sz="2400" b="1" dirty="0">
                <a:solidFill>
                  <a:srgbClr val="FF0000"/>
                </a:solidFill>
              </a:rPr>
              <a:t>谷歌的</a:t>
            </a:r>
            <a:r>
              <a:rPr lang="en-US" altLang="zh-CN" sz="2400" b="1" dirty="0" err="1">
                <a:solidFill>
                  <a:srgbClr val="FF0000"/>
                </a:solidFill>
              </a:rPr>
              <a:t>AlphaGo</a:t>
            </a:r>
            <a:r>
              <a:rPr lang="zh-CN" altLang="en-US" sz="2400" dirty="0"/>
              <a:t>，</a:t>
            </a:r>
            <a:r>
              <a:rPr lang="en-US" altLang="zh-CN" sz="2400" dirty="0">
                <a:solidFill>
                  <a:srgbClr val="FF0000"/>
                </a:solidFill>
              </a:rPr>
              <a:t>5:0</a:t>
            </a:r>
            <a:r>
              <a:rPr lang="zh-CN" altLang="en-US" sz="2400" dirty="0">
                <a:solidFill>
                  <a:srgbClr val="FF0000"/>
                </a:solidFill>
              </a:rPr>
              <a:t>战胜</a:t>
            </a:r>
            <a:endParaRPr lang="en-US" altLang="zh-CN" sz="2400" dirty="0">
              <a:solidFill>
                <a:srgbClr val="FF0000"/>
              </a:solidFill>
            </a:endParaRPr>
          </a:p>
          <a:p>
            <a:pPr lvl="1">
              <a:buFontTx/>
              <a:buNone/>
            </a:pPr>
            <a:r>
              <a:rPr lang="en-US" altLang="zh-CN" sz="2400" dirty="0"/>
              <a:t>    </a:t>
            </a:r>
            <a:r>
              <a:rPr lang="zh-CN" altLang="en-US" sz="2400" dirty="0"/>
              <a:t>欧洲冠军樊麾（职业二段）</a:t>
            </a:r>
            <a:endParaRPr lang="en-US" altLang="zh-CN" sz="2400" dirty="0"/>
          </a:p>
          <a:p>
            <a:pPr lvl="1">
              <a:buFontTx/>
              <a:buNone/>
            </a:pPr>
            <a:endParaRPr lang="en-US" altLang="zh-CN" sz="2400" dirty="0"/>
          </a:p>
          <a:p>
            <a:pPr lvl="1"/>
            <a:r>
              <a:rPr lang="en-US" altLang="zh-CN" sz="2400" dirty="0"/>
              <a:t>2016</a:t>
            </a:r>
            <a:r>
              <a:rPr lang="zh-CN" altLang="en-US" sz="2400" dirty="0"/>
              <a:t>年</a:t>
            </a:r>
            <a:r>
              <a:rPr lang="en-US" altLang="zh-CN" sz="2400" dirty="0"/>
              <a:t>3</a:t>
            </a:r>
            <a:r>
              <a:rPr lang="zh-CN" altLang="en-US" sz="2400" dirty="0"/>
              <a:t>月完胜李世石</a:t>
            </a:r>
            <a:endParaRPr lang="en-US" altLang="zh-CN" sz="2400" dirty="0"/>
          </a:p>
          <a:p>
            <a:pPr lvl="1"/>
            <a:endParaRPr lang="en-US" altLang="zh-CN" sz="2400" dirty="0"/>
          </a:p>
          <a:p>
            <a:pPr lvl="1"/>
            <a:r>
              <a:rPr lang="en-US" altLang="zh-CN" sz="2400" dirty="0"/>
              <a:t>2017</a:t>
            </a:r>
            <a:r>
              <a:rPr lang="zh-CN" altLang="en-US" sz="2400" dirty="0"/>
              <a:t>年</a:t>
            </a:r>
            <a:r>
              <a:rPr lang="en-US" altLang="zh-CN" sz="2400" dirty="0"/>
              <a:t>5</a:t>
            </a:r>
            <a:r>
              <a:rPr lang="zh-CN" altLang="en-US" sz="2400" dirty="0"/>
              <a:t>月</a:t>
            </a:r>
            <a:r>
              <a:rPr lang="en-US" altLang="zh-CN" sz="2400" dirty="0"/>
              <a:t>2</a:t>
            </a:r>
            <a:r>
              <a:rPr lang="zh-CN" altLang="en-US" sz="2400" dirty="0"/>
              <a:t>战胜柯洁</a:t>
            </a:r>
            <a:endParaRPr lang="en-US" altLang="zh-CN" sz="2400" dirty="0"/>
          </a:p>
          <a:p>
            <a:pPr lvl="1"/>
            <a:endParaRPr lang="en-US" altLang="zh-CN" sz="2400" dirty="0"/>
          </a:p>
        </p:txBody>
      </p:sp>
      <p:sp>
        <p:nvSpPr>
          <p:cNvPr id="12292" name="灯片编号占位符 3"/>
          <p:cNvSpPr>
            <a:spLocks noGrp="1"/>
          </p:cNvSpPr>
          <p:nvPr>
            <p:ph type="sldNum" sz="quarter" idx="12"/>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8380CFF8-985F-4002-B6CB-B13E609147FE}" type="slidenum">
              <a:rPr lang="en-US" altLang="zh-CN" sz="1400">
                <a:solidFill>
                  <a:schemeClr val="tx1"/>
                </a:solidFill>
                <a:ea typeface="黑体" panose="02010609060101010101" pitchFamily="49" charset="-122"/>
              </a:rPr>
              <a:pPr eaLnBrk="1" hangingPunct="1">
                <a:spcBef>
                  <a:spcPct val="0"/>
                </a:spcBef>
                <a:buFontTx/>
                <a:buNone/>
              </a:pPr>
              <a:t>48</a:t>
            </a:fld>
            <a:endParaRPr lang="en-US" altLang="zh-CN" sz="1400">
              <a:solidFill>
                <a:schemeClr val="tx1"/>
              </a:solidFill>
              <a:ea typeface="黑体" panose="02010609060101010101" pitchFamily="49" charset="-122"/>
            </a:endParaRPr>
          </a:p>
        </p:txBody>
      </p:sp>
      <p:pic>
        <p:nvPicPr>
          <p:cNvPr id="12293" name="Picture 2" descr="http://i4.hexunimg.cn/2016-01-29/1820790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223" y="3573016"/>
            <a:ext cx="1976373" cy="296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Google人工智能击败欧洲围棋冠军， AlphaGo 究竟是怎么做到的？"/>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223" y="1466444"/>
            <a:ext cx="1479423" cy="1943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994417"/>
      </p:ext>
    </p:extLst>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4"/>
            <a:ext cx="8246740" cy="1325563"/>
          </a:xfrm>
        </p:spPr>
        <p:txBody>
          <a:bodyPr/>
          <a:lstStyle/>
          <a:p>
            <a:r>
              <a:rPr lang="en-US" altLang="zh-CN" dirty="0"/>
              <a:t>2017</a:t>
            </a:r>
            <a:r>
              <a:rPr lang="zh-CN" altLang="en-US" dirty="0"/>
              <a:t>年</a:t>
            </a:r>
            <a:r>
              <a:rPr lang="en-US" altLang="zh-CN" dirty="0"/>
              <a:t>5</a:t>
            </a:r>
            <a:r>
              <a:rPr lang="zh-CN" altLang="en-US" dirty="0"/>
              <a:t>月</a:t>
            </a:r>
            <a:r>
              <a:rPr lang="en-US" altLang="zh-CN" dirty="0"/>
              <a:t>23</a:t>
            </a:r>
            <a:r>
              <a:rPr lang="zh-CN" altLang="en-US" dirty="0"/>
              <a:t>日  </a:t>
            </a:r>
            <a:r>
              <a:rPr lang="en-US" altLang="zh-CN" b="1" dirty="0" err="1"/>
              <a:t>AlphaGo</a:t>
            </a:r>
            <a:r>
              <a:rPr lang="en-US" altLang="zh-CN" dirty="0"/>
              <a:t>  VS   </a:t>
            </a:r>
            <a:r>
              <a:rPr lang="zh-CN" altLang="en-US" b="1" dirty="0"/>
              <a:t>柯洁</a:t>
            </a:r>
            <a:r>
              <a:rPr lang="en-US" altLang="zh-CN" b="1" dirty="0"/>
              <a:t> </a:t>
            </a:r>
            <a:r>
              <a:rPr lang="zh-CN" altLang="en-US" dirty="0"/>
              <a:t>浙江桐乡</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0595" y="1711918"/>
            <a:ext cx="5534777" cy="3240360"/>
          </a:xfrm>
        </p:spPr>
      </p:pic>
      <p:sp>
        <p:nvSpPr>
          <p:cNvPr id="5" name="矩形 4"/>
          <p:cNvSpPr/>
          <p:nvPr/>
        </p:nvSpPr>
        <p:spPr>
          <a:xfrm>
            <a:off x="971600" y="1160413"/>
            <a:ext cx="6912768" cy="400110"/>
          </a:xfrm>
          <a:prstGeom prst="rect">
            <a:avLst/>
          </a:prstGeom>
          <a:ln>
            <a:solidFill>
              <a:srgbClr val="FF0000"/>
            </a:solidFill>
          </a:ln>
        </p:spPr>
        <p:txBody>
          <a:bodyPr wrap="square">
            <a:spAutoFit/>
          </a:bodyPr>
          <a:lstStyle/>
          <a:p>
            <a:r>
              <a:rPr lang="zh-CN" altLang="en-US" sz="2000" dirty="0"/>
              <a:t>中国的</a:t>
            </a:r>
            <a:r>
              <a:rPr lang="zh-CN" altLang="en-US" sz="2000" b="1" dirty="0"/>
              <a:t>柯洁</a:t>
            </a:r>
            <a:r>
              <a:rPr lang="zh-CN" altLang="en-US" sz="2000" b="1" dirty="0">
                <a:solidFill>
                  <a:srgbClr val="FF0000"/>
                </a:solidFill>
              </a:rPr>
              <a:t>九段将</a:t>
            </a:r>
            <a:r>
              <a:rPr lang="zh-CN" altLang="en-US" sz="2000" dirty="0"/>
              <a:t>与围棋人工智能</a:t>
            </a:r>
            <a:r>
              <a:rPr lang="en-US" altLang="zh-CN" sz="2000" dirty="0" err="1"/>
              <a:t>AlphaGo</a:t>
            </a:r>
            <a:r>
              <a:rPr lang="zh-CN" altLang="en-US" sz="2000" dirty="0"/>
              <a:t>展开</a:t>
            </a:r>
            <a:r>
              <a:rPr lang="zh-CN" altLang="en-US" sz="2000" b="1" u="sng" dirty="0"/>
              <a:t>三番棋</a:t>
            </a:r>
            <a:r>
              <a:rPr lang="zh-CN" altLang="en-US" sz="2000" dirty="0"/>
              <a:t>较量！</a:t>
            </a:r>
          </a:p>
        </p:txBody>
      </p:sp>
      <p:sp>
        <p:nvSpPr>
          <p:cNvPr id="7" name="矩形 6"/>
          <p:cNvSpPr/>
          <p:nvPr/>
        </p:nvSpPr>
        <p:spPr>
          <a:xfrm>
            <a:off x="827584" y="4967903"/>
            <a:ext cx="7344816" cy="1477328"/>
          </a:xfrm>
          <a:prstGeom prst="rect">
            <a:avLst/>
          </a:prstGeom>
          <a:ln>
            <a:solidFill>
              <a:srgbClr val="FF0000"/>
            </a:solidFill>
          </a:ln>
        </p:spPr>
        <p:txBody>
          <a:bodyPr wrap="square">
            <a:spAutoFit/>
          </a:bodyPr>
          <a:lstStyle/>
          <a:p>
            <a:r>
              <a:rPr lang="zh-CN" altLang="en-US" dirty="0"/>
              <a:t>对于这次第二季人机大战，主办方设置的奖金是三番棋</a:t>
            </a:r>
            <a:r>
              <a:rPr lang="zh-CN" altLang="en-US" b="1" dirty="0">
                <a:solidFill>
                  <a:srgbClr val="FF0000"/>
                </a:solidFill>
              </a:rPr>
              <a:t>获胜方</a:t>
            </a:r>
            <a:r>
              <a:rPr lang="en-US" altLang="zh-CN" b="1" dirty="0">
                <a:solidFill>
                  <a:srgbClr val="FF0000"/>
                </a:solidFill>
              </a:rPr>
              <a:t>150</a:t>
            </a:r>
            <a:r>
              <a:rPr lang="zh-CN" altLang="en-US" b="1" dirty="0">
                <a:solidFill>
                  <a:srgbClr val="FF0000"/>
                </a:solidFill>
              </a:rPr>
              <a:t>万美元</a:t>
            </a:r>
            <a:r>
              <a:rPr lang="zh-CN" altLang="en-US" dirty="0"/>
              <a:t>，折合约人民币</a:t>
            </a:r>
            <a:r>
              <a:rPr lang="en-US" altLang="zh-CN" dirty="0"/>
              <a:t>1000</a:t>
            </a:r>
            <a:r>
              <a:rPr lang="zh-CN" altLang="en-US" dirty="0"/>
              <a:t>万元，而</a:t>
            </a:r>
            <a:r>
              <a:rPr lang="zh-CN" altLang="en-US" b="1" u="sng" dirty="0">
                <a:solidFill>
                  <a:srgbClr val="FF0000"/>
                </a:solidFill>
              </a:rPr>
              <a:t>不论胜负，出场费也高达</a:t>
            </a:r>
            <a:r>
              <a:rPr lang="en-US" altLang="zh-CN" b="1" u="sng" dirty="0">
                <a:solidFill>
                  <a:srgbClr val="FF0000"/>
                </a:solidFill>
              </a:rPr>
              <a:t>30</a:t>
            </a:r>
            <a:r>
              <a:rPr lang="zh-CN" altLang="en-US" b="1" u="sng" dirty="0">
                <a:solidFill>
                  <a:srgbClr val="FF0000"/>
                </a:solidFill>
              </a:rPr>
              <a:t>万美元</a:t>
            </a:r>
            <a:r>
              <a:rPr lang="zh-CN" altLang="en-US" dirty="0"/>
              <a:t>。</a:t>
            </a:r>
            <a:endParaRPr lang="en-US" altLang="zh-CN" dirty="0"/>
          </a:p>
          <a:p>
            <a:endParaRPr lang="en-US" altLang="zh-CN" dirty="0"/>
          </a:p>
          <a:p>
            <a:r>
              <a:rPr lang="zh-CN" altLang="en-US" dirty="0"/>
              <a:t>不过作为</a:t>
            </a:r>
            <a:r>
              <a:rPr lang="zh-CN" altLang="en-US" b="1" u="sng" dirty="0"/>
              <a:t>人类最强棋手的柯洁</a:t>
            </a:r>
            <a:r>
              <a:rPr lang="zh-CN" altLang="en-US" dirty="0"/>
              <a:t>却被普遍看衰，绝大多数业内人士甚至认为</a:t>
            </a:r>
            <a:r>
              <a:rPr lang="zh-CN" altLang="en-US" b="1" u="sng" dirty="0"/>
              <a:t>柯洁能够取胜</a:t>
            </a:r>
            <a:r>
              <a:rPr lang="en-US" altLang="zh-CN" b="1" u="sng" dirty="0"/>
              <a:t>1</a:t>
            </a:r>
            <a:r>
              <a:rPr lang="zh-CN" altLang="en-US" b="1" u="sng" dirty="0"/>
              <a:t>盘</a:t>
            </a:r>
            <a:r>
              <a:rPr lang="zh-CN" altLang="en-US" dirty="0"/>
              <a:t>就是烧高香了。</a:t>
            </a:r>
          </a:p>
        </p:txBody>
      </p:sp>
    </p:spTree>
    <p:extLst>
      <p:ext uri="{BB962C8B-B14F-4D97-AF65-F5344CB8AC3E}">
        <p14:creationId xmlns:p14="http://schemas.microsoft.com/office/powerpoint/2010/main" val="3963770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学习的概念</a:t>
            </a:r>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691680" y="1700808"/>
            <a:ext cx="6515170" cy="4032448"/>
          </a:xfrm>
          <a:prstGeom prst="rect">
            <a:avLst/>
          </a:prstGeom>
        </p:spPr>
      </p:pic>
      <p:sp>
        <p:nvSpPr>
          <p:cNvPr id="6" name="文本框 5"/>
          <p:cNvSpPr txBox="1"/>
          <p:nvPr/>
        </p:nvSpPr>
        <p:spPr>
          <a:xfrm>
            <a:off x="6012506" y="6279052"/>
            <a:ext cx="2376264" cy="369332"/>
          </a:xfrm>
          <a:prstGeom prst="rect">
            <a:avLst/>
          </a:prstGeom>
          <a:noFill/>
        </p:spPr>
        <p:txBody>
          <a:bodyPr wrap="square" rtlCol="0">
            <a:spAutoFit/>
          </a:bodyPr>
          <a:lstStyle/>
          <a:p>
            <a:r>
              <a:rPr lang="en-US" altLang="zh-CN" dirty="0"/>
              <a:t>From </a:t>
            </a:r>
            <a:r>
              <a:rPr lang="zh-CN" altLang="en-US" dirty="0"/>
              <a:t>华南理工大学</a:t>
            </a:r>
          </a:p>
        </p:txBody>
      </p:sp>
      <p:cxnSp>
        <p:nvCxnSpPr>
          <p:cNvPr id="8" name="直接连接符 7"/>
          <p:cNvCxnSpPr/>
          <p:nvPr/>
        </p:nvCxnSpPr>
        <p:spPr>
          <a:xfrm>
            <a:off x="1979712" y="4077072"/>
            <a:ext cx="3960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294021"/>
      </p:ext>
    </p:extLst>
  </p:cSld>
  <p:clrMapOvr>
    <a:masterClrMapping/>
  </p:clrMapOvr>
  <p:transition>
    <p:blinds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460" y="1124744"/>
            <a:ext cx="6132868" cy="2940573"/>
          </a:xfrm>
        </p:spPr>
      </p:pic>
      <p:sp>
        <p:nvSpPr>
          <p:cNvPr id="5" name="标题 1"/>
          <p:cNvSpPr txBox="1">
            <a:spLocks/>
          </p:cNvSpPr>
          <p:nvPr/>
        </p:nvSpPr>
        <p:spPr>
          <a:xfrm>
            <a:off x="683568" y="0"/>
            <a:ext cx="8102724"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altLang="zh-CN" dirty="0"/>
              <a:t>2017</a:t>
            </a:r>
            <a:r>
              <a:rPr lang="zh-CN" altLang="en-US" dirty="0"/>
              <a:t>年</a:t>
            </a:r>
            <a:r>
              <a:rPr lang="en-US" altLang="zh-CN" dirty="0"/>
              <a:t>5</a:t>
            </a:r>
            <a:r>
              <a:rPr lang="zh-CN" altLang="en-US" dirty="0"/>
              <a:t>月</a:t>
            </a:r>
            <a:r>
              <a:rPr lang="en-US" altLang="zh-CN" dirty="0"/>
              <a:t>23</a:t>
            </a:r>
            <a:r>
              <a:rPr lang="zh-CN" altLang="en-US" dirty="0"/>
              <a:t>日  </a:t>
            </a:r>
            <a:r>
              <a:rPr lang="en-US" altLang="zh-CN" b="1" dirty="0" err="1"/>
              <a:t>AlphaGo</a:t>
            </a:r>
            <a:r>
              <a:rPr lang="en-US" altLang="zh-CN" dirty="0"/>
              <a:t>  VS   </a:t>
            </a:r>
            <a:r>
              <a:rPr lang="zh-CN" altLang="en-US" b="1" dirty="0"/>
              <a:t>柯洁</a:t>
            </a:r>
            <a:r>
              <a:rPr lang="en-US" altLang="zh-CN" b="1" dirty="0"/>
              <a:t> </a:t>
            </a:r>
            <a:r>
              <a:rPr lang="zh-CN" altLang="en-US" dirty="0"/>
              <a:t>浙江桐乡</a:t>
            </a:r>
          </a:p>
        </p:txBody>
      </p:sp>
      <p:sp>
        <p:nvSpPr>
          <p:cNvPr id="6" name="矩形 5"/>
          <p:cNvSpPr/>
          <p:nvPr/>
        </p:nvSpPr>
        <p:spPr>
          <a:xfrm>
            <a:off x="1079612" y="4365104"/>
            <a:ext cx="7812868" cy="1323439"/>
          </a:xfrm>
          <a:prstGeom prst="rect">
            <a:avLst/>
          </a:prstGeom>
          <a:ln>
            <a:solidFill>
              <a:srgbClr val="FF0000"/>
            </a:solidFill>
          </a:ln>
        </p:spPr>
        <p:txBody>
          <a:bodyPr wrap="square">
            <a:spAutoFit/>
          </a:bodyPr>
          <a:lstStyle/>
          <a:p>
            <a:r>
              <a:rPr lang="zh-CN" altLang="en-US" sz="2000" dirty="0"/>
              <a:t>就在战胜李世石之后，</a:t>
            </a:r>
            <a:r>
              <a:rPr lang="en-US" altLang="zh-CN" sz="2000" b="1" dirty="0" err="1"/>
              <a:t>AlphaGo</a:t>
            </a:r>
            <a:r>
              <a:rPr lang="zh-CN" altLang="en-US" sz="2000" b="1" dirty="0"/>
              <a:t>曾化身</a:t>
            </a:r>
            <a:r>
              <a:rPr lang="en-US" altLang="zh-CN" sz="2000" b="1" dirty="0"/>
              <a:t>Master</a:t>
            </a:r>
            <a:r>
              <a:rPr lang="zh-CN" altLang="en-US" sz="2000" dirty="0"/>
              <a:t>，在网络上与人类棋手对弈拿下</a:t>
            </a:r>
            <a:r>
              <a:rPr lang="en-US" altLang="zh-CN" sz="2000" b="1" u="sng" dirty="0">
                <a:solidFill>
                  <a:srgbClr val="FF0000"/>
                </a:solidFill>
              </a:rPr>
              <a:t>60</a:t>
            </a:r>
            <a:r>
              <a:rPr lang="zh-CN" altLang="en-US" sz="2000" b="1" u="sng" dirty="0">
                <a:solidFill>
                  <a:srgbClr val="FF0000"/>
                </a:solidFill>
              </a:rPr>
              <a:t>胜</a:t>
            </a:r>
            <a:r>
              <a:rPr lang="en-US" altLang="zh-CN" sz="2000" b="1" u="sng" dirty="0">
                <a:solidFill>
                  <a:srgbClr val="FF0000"/>
                </a:solidFill>
              </a:rPr>
              <a:t>1</a:t>
            </a:r>
            <a:r>
              <a:rPr lang="zh-CN" altLang="en-US" sz="2000" b="1" u="sng" dirty="0">
                <a:solidFill>
                  <a:srgbClr val="FF0000"/>
                </a:solidFill>
              </a:rPr>
              <a:t>平</a:t>
            </a:r>
            <a:r>
              <a:rPr lang="en-US" altLang="zh-CN" sz="2000" b="1" u="sng" dirty="0">
                <a:solidFill>
                  <a:srgbClr val="FF0000"/>
                </a:solidFill>
              </a:rPr>
              <a:t>0</a:t>
            </a:r>
            <a:r>
              <a:rPr lang="zh-CN" altLang="en-US" sz="2000" b="1" u="sng" dirty="0">
                <a:solidFill>
                  <a:srgbClr val="FF0000"/>
                </a:solidFill>
              </a:rPr>
              <a:t>负的战绩</a:t>
            </a:r>
            <a:r>
              <a:rPr lang="zh-CN" altLang="en-US" sz="2000" dirty="0"/>
              <a:t>，其中包括战胜中日韩围棋界职业九段以及</a:t>
            </a:r>
            <a:r>
              <a:rPr lang="zh-CN" altLang="en-US" sz="2000" b="1" dirty="0"/>
              <a:t>聂卫平</a:t>
            </a:r>
            <a:r>
              <a:rPr lang="zh-CN" altLang="en-US" sz="2000" dirty="0"/>
              <a:t>、常昊、古力等名家。</a:t>
            </a:r>
            <a:endParaRPr lang="en-US" altLang="zh-CN" sz="2000" dirty="0"/>
          </a:p>
          <a:p>
            <a:r>
              <a:rPr lang="en-US" altLang="zh-CN" sz="2000" b="1" u="sng" dirty="0">
                <a:solidFill>
                  <a:srgbClr val="FF0000"/>
                </a:solidFill>
              </a:rPr>
              <a:t>60</a:t>
            </a:r>
            <a:r>
              <a:rPr lang="zh-CN" altLang="en-US" sz="2000" b="1" u="sng" dirty="0">
                <a:solidFill>
                  <a:srgbClr val="FF0000"/>
                </a:solidFill>
              </a:rPr>
              <a:t>连胜的战绩在围棋界堪称是不可思议的纪录</a:t>
            </a:r>
            <a:r>
              <a:rPr lang="zh-CN" altLang="en-US" sz="2000" dirty="0"/>
              <a:t>。</a:t>
            </a:r>
          </a:p>
        </p:txBody>
      </p:sp>
      <p:sp>
        <p:nvSpPr>
          <p:cNvPr id="7" name="矩形 6"/>
          <p:cNvSpPr/>
          <p:nvPr/>
        </p:nvSpPr>
        <p:spPr>
          <a:xfrm>
            <a:off x="1313638" y="5988330"/>
            <a:ext cx="5634626" cy="400110"/>
          </a:xfrm>
          <a:prstGeom prst="rect">
            <a:avLst/>
          </a:prstGeom>
          <a:ln>
            <a:solidFill>
              <a:srgbClr val="FF0000"/>
            </a:solidFill>
          </a:ln>
        </p:spPr>
        <p:txBody>
          <a:bodyPr wrap="square">
            <a:spAutoFit/>
          </a:bodyPr>
          <a:lstStyle/>
          <a:p>
            <a:r>
              <a:rPr lang="en-US" altLang="zh-CN" sz="2000" b="1" dirty="0"/>
              <a:t>1</a:t>
            </a:r>
            <a:r>
              <a:rPr lang="zh-CN" altLang="en-US" sz="2000" b="1" dirty="0"/>
              <a:t>赔</a:t>
            </a:r>
            <a:r>
              <a:rPr lang="en-US" altLang="zh-CN" sz="2000" b="1" dirty="0"/>
              <a:t>1.05</a:t>
            </a:r>
            <a:r>
              <a:rPr lang="zh-CN" altLang="en-US" sz="2000" b="1" dirty="0"/>
              <a:t>！博彩公司力挺</a:t>
            </a:r>
            <a:r>
              <a:rPr lang="en-US" altLang="zh-CN" sz="2000" b="1" dirty="0" err="1"/>
              <a:t>AlphaGo</a:t>
            </a:r>
            <a:r>
              <a:rPr lang="en-US" altLang="zh-CN" sz="2000" b="1" dirty="0"/>
              <a:t> </a:t>
            </a:r>
            <a:r>
              <a:rPr lang="zh-CN" altLang="en-US" sz="2000" b="1" dirty="0"/>
              <a:t>柯洁或遭碾压</a:t>
            </a:r>
            <a:r>
              <a:rPr lang="en-US" altLang="zh-CN" sz="2000" b="1" dirty="0"/>
              <a:t>!</a:t>
            </a:r>
            <a:endParaRPr lang="zh-CN" altLang="en-US" sz="2000" b="1" dirty="0"/>
          </a:p>
        </p:txBody>
      </p:sp>
      <p:sp>
        <p:nvSpPr>
          <p:cNvPr id="8" name="下箭头 7"/>
          <p:cNvSpPr/>
          <p:nvPr/>
        </p:nvSpPr>
        <p:spPr>
          <a:xfrm>
            <a:off x="4139952" y="5688543"/>
            <a:ext cx="288032" cy="2997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795795" y="6444044"/>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6472700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12" name="内容占位符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6817" y="2328683"/>
            <a:ext cx="2803296" cy="1868864"/>
          </a:xfrm>
        </p:spPr>
      </p:pic>
      <p:sp>
        <p:nvSpPr>
          <p:cNvPr id="4" name="文本占位符 3"/>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3"/>
          <a:stretch>
            <a:fillRect/>
          </a:stretch>
        </p:blipFill>
        <p:spPr>
          <a:xfrm>
            <a:off x="347312" y="4293096"/>
            <a:ext cx="8617176" cy="2057551"/>
          </a:xfrm>
          <a:prstGeom prst="rect">
            <a:avLst/>
          </a:prstGeom>
        </p:spPr>
      </p:pic>
      <p:pic>
        <p:nvPicPr>
          <p:cNvPr id="8" name="图片 7"/>
          <p:cNvPicPr>
            <a:picLocks noChangeAspect="1"/>
          </p:cNvPicPr>
          <p:nvPr/>
        </p:nvPicPr>
        <p:blipFill>
          <a:blip r:embed="rId4"/>
          <a:stretch>
            <a:fillRect/>
          </a:stretch>
        </p:blipFill>
        <p:spPr>
          <a:xfrm>
            <a:off x="1547664" y="392509"/>
            <a:ext cx="5816899" cy="958899"/>
          </a:xfrm>
          <a:prstGeom prst="rect">
            <a:avLst/>
          </a:prstGeom>
        </p:spPr>
      </p:pic>
      <p:pic>
        <p:nvPicPr>
          <p:cNvPr id="9" name="图片 8"/>
          <p:cNvPicPr>
            <a:picLocks noChangeAspect="1"/>
          </p:cNvPicPr>
          <p:nvPr/>
        </p:nvPicPr>
        <p:blipFill>
          <a:blip r:embed="rId5"/>
          <a:stretch>
            <a:fillRect/>
          </a:stretch>
        </p:blipFill>
        <p:spPr>
          <a:xfrm>
            <a:off x="272670" y="1473200"/>
            <a:ext cx="8871330" cy="773060"/>
          </a:xfrm>
          <a:prstGeom prst="rect">
            <a:avLst/>
          </a:prstGeom>
        </p:spPr>
      </p:pic>
      <p:cxnSp>
        <p:nvCxnSpPr>
          <p:cNvPr id="11" name="直接连接符 10"/>
          <p:cNvCxnSpPr/>
          <p:nvPr/>
        </p:nvCxnSpPr>
        <p:spPr>
          <a:xfrm>
            <a:off x="3520755" y="1830855"/>
            <a:ext cx="547260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67544" y="5729959"/>
            <a:ext cx="475252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652120" y="5321871"/>
            <a:ext cx="295232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016154" y="4540395"/>
            <a:ext cx="2696818" cy="369332"/>
          </a:xfrm>
          <a:prstGeom prst="rect">
            <a:avLst/>
          </a:prstGeom>
          <a:noFill/>
          <a:ln>
            <a:solidFill>
              <a:srgbClr val="FF0000"/>
            </a:solidFill>
          </a:ln>
        </p:spPr>
        <p:txBody>
          <a:bodyPr wrap="square" rtlCol="0">
            <a:spAutoFit/>
          </a:bodyPr>
          <a:lstStyle/>
          <a:p>
            <a:r>
              <a:rPr lang="en-US" altLang="zh-CN" dirty="0" err="1"/>
              <a:t>AlphaGo</a:t>
            </a:r>
            <a:r>
              <a:rPr lang="en-US" altLang="zh-CN" dirty="0"/>
              <a:t> </a:t>
            </a:r>
            <a:r>
              <a:rPr lang="zh-CN" altLang="en-US" dirty="0"/>
              <a:t>看起来会思考</a:t>
            </a:r>
          </a:p>
        </p:txBody>
      </p:sp>
      <p:cxnSp>
        <p:nvCxnSpPr>
          <p:cNvPr id="20" name="曲线连接符 19"/>
          <p:cNvCxnSpPr/>
          <p:nvPr/>
        </p:nvCxnSpPr>
        <p:spPr>
          <a:xfrm flipV="1">
            <a:off x="2699792" y="4721847"/>
            <a:ext cx="3312368" cy="1008112"/>
          </a:xfrm>
          <a:prstGeom prst="curved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99792" y="2132856"/>
            <a:ext cx="1800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2097078692"/>
      </p:ext>
    </p:extLst>
  </p:cSld>
  <p:clrMapOvr>
    <a:masterClrMapping/>
  </p:clrMapOvr>
  <p:transition>
    <p:blinds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692696"/>
            <a:ext cx="4029075" cy="4314825"/>
          </a:xfrm>
        </p:spPr>
      </p:pic>
      <p:sp>
        <p:nvSpPr>
          <p:cNvPr id="4" name="文本占位符 3"/>
          <p:cNvSpPr>
            <a:spLocks noGrp="1"/>
          </p:cNvSpPr>
          <p:nvPr>
            <p:ph type="body" sz="quarter" idx="14"/>
          </p:nvPr>
        </p:nvSpPr>
        <p:spPr/>
        <p:txBody>
          <a:bodyPr/>
          <a:lstStyle/>
          <a:p>
            <a:endParaRPr lang="zh-CN" altLang="en-US"/>
          </a:p>
        </p:txBody>
      </p:sp>
      <p:sp>
        <p:nvSpPr>
          <p:cNvPr id="10" name="矩形 9"/>
          <p:cNvSpPr/>
          <p:nvPr/>
        </p:nvSpPr>
        <p:spPr>
          <a:xfrm>
            <a:off x="4594254" y="4240292"/>
            <a:ext cx="4075303" cy="646331"/>
          </a:xfrm>
          <a:prstGeom prst="rect">
            <a:avLst/>
          </a:prstGeom>
          <a:ln>
            <a:solidFill>
              <a:srgbClr val="FF0000"/>
            </a:solidFill>
          </a:ln>
        </p:spPr>
        <p:txBody>
          <a:bodyPr wrap="square">
            <a:spAutoFit/>
          </a:bodyPr>
          <a:lstStyle/>
          <a:p>
            <a:r>
              <a:rPr lang="zh-CN" altLang="en-US" dirty="0">
                <a:solidFill>
                  <a:srgbClr val="FF0000"/>
                </a:solidFill>
              </a:rPr>
              <a:t>行至这一局面，</a:t>
            </a:r>
            <a:r>
              <a:rPr lang="zh-CN" altLang="en-US" u="sng" dirty="0">
                <a:solidFill>
                  <a:srgbClr val="FF0000"/>
                </a:solidFill>
              </a:rPr>
              <a:t>柯洁连续抓头发</a:t>
            </a:r>
            <a:r>
              <a:rPr lang="en-US" altLang="zh-CN" u="sng" dirty="0">
                <a:solidFill>
                  <a:srgbClr val="FF0000"/>
                </a:solidFill>
              </a:rPr>
              <a:t>25</a:t>
            </a:r>
            <a:r>
              <a:rPr lang="zh-CN" altLang="en-US" u="sng" dirty="0">
                <a:solidFill>
                  <a:srgbClr val="FF0000"/>
                </a:solidFill>
              </a:rPr>
              <a:t>秒</a:t>
            </a:r>
            <a:r>
              <a:rPr lang="zh-CN" altLang="en-US" dirty="0">
                <a:solidFill>
                  <a:srgbClr val="FF0000"/>
                </a:solidFill>
              </a:rPr>
              <a:t>，引现场讲解一阵吐槽</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011" y="1124744"/>
            <a:ext cx="3739577" cy="2972172"/>
          </a:xfrm>
          <a:prstGeom prst="rect">
            <a:avLst/>
          </a:prstGeom>
        </p:spPr>
      </p:pic>
      <p:sp>
        <p:nvSpPr>
          <p:cNvPr id="13" name="矩形 12"/>
          <p:cNvSpPr/>
          <p:nvPr/>
        </p:nvSpPr>
        <p:spPr>
          <a:xfrm>
            <a:off x="1843446" y="5517232"/>
            <a:ext cx="6112930" cy="707886"/>
          </a:xfrm>
          <a:prstGeom prst="rect">
            <a:avLst/>
          </a:prstGeom>
          <a:ln>
            <a:solidFill>
              <a:srgbClr val="FF0000"/>
            </a:solidFill>
          </a:ln>
        </p:spPr>
        <p:txBody>
          <a:bodyPr wrap="square">
            <a:spAutoFit/>
          </a:bodyPr>
          <a:lstStyle/>
          <a:p>
            <a:r>
              <a:rPr lang="zh-CN" altLang="en-US" sz="2000" dirty="0"/>
              <a:t>柯洁：同时，AlphaGo和去年相比有很大不同，以前还能感觉是一个人，现在感觉越来越像</a:t>
            </a:r>
            <a:r>
              <a:rPr lang="zh-CN" altLang="en-US" sz="2000" b="1" u="sng" dirty="0">
                <a:solidFill>
                  <a:srgbClr val="FF0000"/>
                </a:solidFill>
              </a:rPr>
              <a:t>围棋上帝</a:t>
            </a:r>
            <a:r>
              <a:rPr lang="zh-CN" altLang="en-US" sz="2000" dirty="0"/>
              <a:t>。</a:t>
            </a:r>
          </a:p>
        </p:txBody>
      </p:sp>
      <p:sp>
        <p:nvSpPr>
          <p:cNvPr id="8" name="矩形 7"/>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3066444454"/>
      </p:ext>
    </p:extLst>
  </p:cSld>
  <p:clrMapOvr>
    <a:masterClrMapping/>
  </p:clrMapOvr>
  <p:transition>
    <p:blinds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endParaRPr lang="zh-CN" altLang="en-US"/>
          </a:p>
        </p:txBody>
      </p:sp>
      <p:grpSp>
        <p:nvGrpSpPr>
          <p:cNvPr id="26" name="组合 25"/>
          <p:cNvGrpSpPr/>
          <p:nvPr/>
        </p:nvGrpSpPr>
        <p:grpSpPr>
          <a:xfrm>
            <a:off x="265642" y="4171120"/>
            <a:ext cx="8570113" cy="2232248"/>
            <a:chOff x="466383" y="3933056"/>
            <a:chExt cx="8372817" cy="2031519"/>
          </a:xfrm>
        </p:grpSpPr>
        <p:pic>
          <p:nvPicPr>
            <p:cNvPr id="6" name="图片 5"/>
            <p:cNvPicPr>
              <a:picLocks noChangeAspect="1"/>
            </p:cNvPicPr>
            <p:nvPr/>
          </p:nvPicPr>
          <p:blipFill>
            <a:blip r:embed="rId2"/>
            <a:stretch>
              <a:fillRect/>
            </a:stretch>
          </p:blipFill>
          <p:spPr>
            <a:xfrm>
              <a:off x="466383" y="3933056"/>
              <a:ext cx="8372817" cy="2031519"/>
            </a:xfrm>
            <a:prstGeom prst="rect">
              <a:avLst/>
            </a:prstGeom>
          </p:spPr>
        </p:pic>
        <p:cxnSp>
          <p:nvCxnSpPr>
            <p:cNvPr id="16" name="直接连接符 15"/>
            <p:cNvCxnSpPr/>
            <p:nvPr/>
          </p:nvCxnSpPr>
          <p:spPr>
            <a:xfrm>
              <a:off x="609600" y="4653136"/>
              <a:ext cx="489850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627784" y="5085184"/>
              <a:ext cx="60486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09600" y="5445224"/>
              <a:ext cx="3314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2" name="图片 21"/>
          <p:cNvPicPr>
            <a:picLocks noChangeAspect="1"/>
          </p:cNvPicPr>
          <p:nvPr/>
        </p:nvPicPr>
        <p:blipFill>
          <a:blip r:embed="rId3"/>
          <a:stretch>
            <a:fillRect/>
          </a:stretch>
        </p:blipFill>
        <p:spPr>
          <a:xfrm>
            <a:off x="1547664" y="392509"/>
            <a:ext cx="5816899" cy="958899"/>
          </a:xfrm>
          <a:prstGeom prst="rect">
            <a:avLst/>
          </a:prstGeom>
        </p:spPr>
      </p:pic>
      <p:grpSp>
        <p:nvGrpSpPr>
          <p:cNvPr id="25" name="组合 24"/>
          <p:cNvGrpSpPr/>
          <p:nvPr/>
        </p:nvGrpSpPr>
        <p:grpSpPr>
          <a:xfrm>
            <a:off x="225511" y="1574683"/>
            <a:ext cx="8610243" cy="2200824"/>
            <a:chOff x="680392" y="1700808"/>
            <a:chExt cx="7780040" cy="1728192"/>
          </a:xfrm>
        </p:grpSpPr>
        <p:pic>
          <p:nvPicPr>
            <p:cNvPr id="5" name="图片 4"/>
            <p:cNvPicPr>
              <a:picLocks noChangeAspect="1"/>
            </p:cNvPicPr>
            <p:nvPr/>
          </p:nvPicPr>
          <p:blipFill>
            <a:blip r:embed="rId4"/>
            <a:stretch>
              <a:fillRect/>
            </a:stretch>
          </p:blipFill>
          <p:spPr>
            <a:xfrm>
              <a:off x="680392" y="1700808"/>
              <a:ext cx="7776866" cy="1728192"/>
            </a:xfrm>
            <a:prstGeom prst="rect">
              <a:avLst/>
            </a:prstGeom>
          </p:spPr>
        </p:pic>
        <p:cxnSp>
          <p:nvCxnSpPr>
            <p:cNvPr id="8" name="直接连接符 7"/>
            <p:cNvCxnSpPr/>
            <p:nvPr/>
          </p:nvCxnSpPr>
          <p:spPr>
            <a:xfrm>
              <a:off x="1331640" y="2708920"/>
              <a:ext cx="396044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096519" y="3068960"/>
              <a:ext cx="636391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80392" y="3397021"/>
              <a:ext cx="507232" cy="319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915816" y="2060848"/>
              <a:ext cx="544008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3140757375"/>
      </p:ext>
    </p:extLst>
  </p:cSld>
  <p:clrMapOvr>
    <a:masterClrMapping/>
  </p:clrMapOvr>
  <p:transition>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7" y="2276872"/>
            <a:ext cx="5122219" cy="3874261"/>
          </a:xfrm>
        </p:spPr>
      </p:pic>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899592" y="529665"/>
            <a:ext cx="6505187" cy="1369513"/>
          </a:xfrm>
          <a:prstGeom prst="rect">
            <a:avLst/>
          </a:prstGeom>
        </p:spPr>
      </p:pic>
      <p:sp>
        <p:nvSpPr>
          <p:cNvPr id="7" name="矩形 6"/>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2701128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434" y="1507212"/>
            <a:ext cx="4439732" cy="4956355"/>
          </a:xfrm>
          <a:prstGeom prst="rect">
            <a:avLst/>
          </a:prstGeom>
        </p:spPr>
      </p:pic>
      <p:pic>
        <p:nvPicPr>
          <p:cNvPr id="6" name="图片 5"/>
          <p:cNvPicPr>
            <a:picLocks noChangeAspect="1"/>
          </p:cNvPicPr>
          <p:nvPr/>
        </p:nvPicPr>
        <p:blipFill>
          <a:blip r:embed="rId3"/>
          <a:stretch>
            <a:fillRect/>
          </a:stretch>
        </p:blipFill>
        <p:spPr>
          <a:xfrm>
            <a:off x="539552" y="559972"/>
            <a:ext cx="7718145" cy="751548"/>
          </a:xfrm>
          <a:prstGeom prst="rect">
            <a:avLst/>
          </a:prstGeom>
        </p:spPr>
      </p:pic>
      <p:cxnSp>
        <p:nvCxnSpPr>
          <p:cNvPr id="8" name="直接连接符 7"/>
          <p:cNvCxnSpPr/>
          <p:nvPr/>
        </p:nvCxnSpPr>
        <p:spPr>
          <a:xfrm>
            <a:off x="4788024" y="935746"/>
            <a:ext cx="3397665" cy="270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09600" y="1295236"/>
            <a:ext cx="4178424" cy="445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cxnSp>
        <p:nvCxnSpPr>
          <p:cNvPr id="11" name="直接连接符 10"/>
          <p:cNvCxnSpPr/>
          <p:nvPr/>
        </p:nvCxnSpPr>
        <p:spPr>
          <a:xfrm>
            <a:off x="2627784" y="2781969"/>
            <a:ext cx="40324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627784" y="3068960"/>
            <a:ext cx="40324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2627784" y="3284984"/>
            <a:ext cx="2058516" cy="267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839918"/>
      </p:ext>
    </p:extLst>
  </p:cSld>
  <p:clrMapOvr>
    <a:masterClrMapping/>
  </p:clrMapOvr>
  <p:transition>
    <p:blinds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柯洁</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55" y="1628800"/>
            <a:ext cx="3568630" cy="4762500"/>
          </a:xfrm>
        </p:spPr>
      </p:pic>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689" y="2646884"/>
            <a:ext cx="4986511" cy="374441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99223"/>
            <a:ext cx="1438275" cy="1400175"/>
          </a:xfrm>
          <a:prstGeom prst="rect">
            <a:avLst/>
          </a:prstGeom>
        </p:spPr>
      </p:pic>
      <p:sp>
        <p:nvSpPr>
          <p:cNvPr id="9" name="矩形 8"/>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490086526"/>
      </p:ext>
    </p:extLst>
  </p:cSld>
  <p:clrMapOvr>
    <a:masterClrMapping/>
  </p:clrMapOvr>
  <p:transition>
    <p:blinds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468" y="228204"/>
            <a:ext cx="8540750" cy="821913"/>
          </a:xfrm>
        </p:spPr>
        <p:txBody>
          <a:bodyPr/>
          <a:lstStyle/>
          <a:p>
            <a:r>
              <a:rPr lang="zh-CN" altLang="en-US" dirty="0"/>
              <a:t>柯洁怎样才有可能赢得比赛？</a:t>
            </a:r>
          </a:p>
        </p:txBody>
      </p:sp>
      <p:sp>
        <p:nvSpPr>
          <p:cNvPr id="4" name="文本占位符 3"/>
          <p:cNvSpPr>
            <a:spLocks noGrp="1"/>
          </p:cNvSpPr>
          <p:nvPr>
            <p:ph type="body" sz="quarter" idx="14"/>
          </p:nvPr>
        </p:nvSpPr>
        <p:spPr/>
        <p:txBody>
          <a:bodyPr/>
          <a:lstStyle/>
          <a:p>
            <a:endParaRPr lang="zh-CN" altLang="en-US"/>
          </a:p>
        </p:txBody>
      </p:sp>
      <p:grpSp>
        <p:nvGrpSpPr>
          <p:cNvPr id="24" name="组合 23"/>
          <p:cNvGrpSpPr/>
          <p:nvPr/>
        </p:nvGrpSpPr>
        <p:grpSpPr>
          <a:xfrm>
            <a:off x="467544" y="1215834"/>
            <a:ext cx="6798108" cy="3028441"/>
            <a:chOff x="1014252" y="1346282"/>
            <a:chExt cx="6798108" cy="3028441"/>
          </a:xfrm>
        </p:grpSpPr>
        <p:pic>
          <p:nvPicPr>
            <p:cNvPr id="5" name="图片 4"/>
            <p:cNvPicPr>
              <a:picLocks noChangeAspect="1"/>
            </p:cNvPicPr>
            <p:nvPr/>
          </p:nvPicPr>
          <p:blipFill>
            <a:blip r:embed="rId2"/>
            <a:stretch>
              <a:fillRect/>
            </a:stretch>
          </p:blipFill>
          <p:spPr>
            <a:xfrm>
              <a:off x="1014252" y="1346282"/>
              <a:ext cx="6798108" cy="3028441"/>
            </a:xfrm>
            <a:prstGeom prst="rect">
              <a:avLst/>
            </a:prstGeom>
          </p:spPr>
        </p:pic>
        <p:cxnSp>
          <p:nvCxnSpPr>
            <p:cNvPr id="7" name="直接连接符 6"/>
            <p:cNvCxnSpPr/>
            <p:nvPr/>
          </p:nvCxnSpPr>
          <p:spPr>
            <a:xfrm>
              <a:off x="1547664" y="1772816"/>
              <a:ext cx="1800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051720" y="2420888"/>
              <a:ext cx="34563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63688" y="3861048"/>
              <a:ext cx="58326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005637" y="4149080"/>
              <a:ext cx="36684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2296571" y="4160528"/>
            <a:ext cx="3140054" cy="1562564"/>
            <a:chOff x="2915816" y="5090850"/>
            <a:chExt cx="3140054" cy="1562564"/>
          </a:xfrm>
        </p:grpSpPr>
        <p:grpSp>
          <p:nvGrpSpPr>
            <p:cNvPr id="13" name="组合 12"/>
            <p:cNvGrpSpPr/>
            <p:nvPr/>
          </p:nvGrpSpPr>
          <p:grpSpPr>
            <a:xfrm>
              <a:off x="2915816" y="5090850"/>
              <a:ext cx="3140054" cy="1562564"/>
              <a:chOff x="2699792" y="5295436"/>
              <a:chExt cx="3140054" cy="1562564"/>
            </a:xfrm>
          </p:grpSpPr>
          <p:pic>
            <p:nvPicPr>
              <p:cNvPr id="11" name="图片 10"/>
              <p:cNvPicPr>
                <a:picLocks noChangeAspect="1"/>
              </p:cNvPicPr>
              <p:nvPr/>
            </p:nvPicPr>
            <p:blipFill>
              <a:blip r:embed="rId3"/>
              <a:stretch>
                <a:fillRect/>
              </a:stretch>
            </p:blipFill>
            <p:spPr>
              <a:xfrm>
                <a:off x="3177534" y="5299320"/>
                <a:ext cx="2330570" cy="1422473"/>
              </a:xfrm>
              <a:prstGeom prst="rect">
                <a:avLst/>
              </a:prstGeom>
            </p:spPr>
          </p:pic>
          <p:sp>
            <p:nvSpPr>
              <p:cNvPr id="12" name="椭圆 11"/>
              <p:cNvSpPr/>
              <p:nvPr/>
            </p:nvSpPr>
            <p:spPr>
              <a:xfrm>
                <a:off x="2699792" y="5295436"/>
                <a:ext cx="3140054" cy="15625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3538030" y="5923600"/>
              <a:ext cx="2114090" cy="256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538030" y="6186202"/>
              <a:ext cx="2114090" cy="256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796906" y="5644565"/>
              <a:ext cx="855214" cy="249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
        <p:nvSpPr>
          <p:cNvPr id="6" name="圆角矩形 5"/>
          <p:cNvSpPr/>
          <p:nvPr/>
        </p:nvSpPr>
        <p:spPr>
          <a:xfrm>
            <a:off x="827584" y="1268760"/>
            <a:ext cx="1973572" cy="432048"/>
          </a:xfrm>
          <a:prstGeom prst="round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圆角矩形 21"/>
          <p:cNvSpPr/>
          <p:nvPr/>
        </p:nvSpPr>
        <p:spPr>
          <a:xfrm>
            <a:off x="2907729" y="3308041"/>
            <a:ext cx="4219618" cy="432048"/>
          </a:xfrm>
          <a:prstGeom prst="round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圆角矩形 24"/>
          <p:cNvSpPr/>
          <p:nvPr/>
        </p:nvSpPr>
        <p:spPr>
          <a:xfrm>
            <a:off x="659615" y="3740089"/>
            <a:ext cx="2248114" cy="358218"/>
          </a:xfrm>
          <a:prstGeom prst="round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圆角矩形 7"/>
          <p:cNvSpPr/>
          <p:nvPr/>
        </p:nvSpPr>
        <p:spPr>
          <a:xfrm>
            <a:off x="1858668" y="5864987"/>
            <a:ext cx="4234323" cy="7745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对付机器要</a:t>
            </a:r>
            <a:r>
              <a:rPr lang="zh-CN" altLang="en-US" sz="2400" b="1" dirty="0">
                <a:solidFill>
                  <a:srgbClr val="FF0000"/>
                </a:solidFill>
              </a:rPr>
              <a:t>难得糊涂</a:t>
            </a:r>
            <a:r>
              <a:rPr lang="zh-CN" altLang="en-US" sz="2400" dirty="0">
                <a:solidFill>
                  <a:srgbClr val="FF0000"/>
                </a:solidFill>
              </a:rPr>
              <a:t>：</a:t>
            </a:r>
            <a:endParaRPr lang="en-US" altLang="zh-CN" sz="2400" dirty="0">
              <a:solidFill>
                <a:srgbClr val="FF0000"/>
              </a:solidFill>
            </a:endParaRPr>
          </a:p>
          <a:p>
            <a:pPr algn="ctr"/>
            <a:r>
              <a:rPr lang="zh-CN" altLang="en-US" sz="2400" dirty="0">
                <a:solidFill>
                  <a:srgbClr val="FF0000"/>
                </a:solidFill>
              </a:rPr>
              <a:t>就是不能装</a:t>
            </a:r>
            <a:r>
              <a:rPr lang="en-US" altLang="zh-CN" sz="2400" dirty="0">
                <a:solidFill>
                  <a:srgbClr val="FF0000"/>
                </a:solidFill>
              </a:rPr>
              <a:t>X</a:t>
            </a:r>
            <a:r>
              <a:rPr lang="zh-CN" altLang="en-US" sz="2400" dirty="0">
                <a:solidFill>
                  <a:srgbClr val="FF0000"/>
                </a:solidFill>
              </a:rPr>
              <a:t>，要装大雁！</a:t>
            </a:r>
          </a:p>
        </p:txBody>
      </p:sp>
    </p:spTree>
    <p:extLst>
      <p:ext uri="{BB962C8B-B14F-4D97-AF65-F5344CB8AC3E}">
        <p14:creationId xmlns:p14="http://schemas.microsoft.com/office/powerpoint/2010/main" val="19623279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546058"/>
            <a:ext cx="8540750" cy="821913"/>
          </a:xfrm>
        </p:spPr>
        <p:txBody>
          <a:bodyPr>
            <a:normAutofit fontScale="90000"/>
          </a:bodyPr>
          <a:lstStyle/>
          <a:p>
            <a:r>
              <a:rPr lang="zh-CN" altLang="en-US" dirty="0"/>
              <a:t>搜狗</a:t>
            </a:r>
            <a:r>
              <a:rPr lang="en-US" altLang="zh-CN" dirty="0"/>
              <a:t>CEO </a:t>
            </a:r>
            <a:r>
              <a:rPr lang="zh-CN" altLang="en-US" dirty="0"/>
              <a:t>王小川</a:t>
            </a:r>
            <a:r>
              <a:rPr lang="en-US" altLang="zh-CN" dirty="0"/>
              <a:t>: </a:t>
            </a:r>
            <a:r>
              <a:rPr lang="zh-CN" altLang="en-US" dirty="0"/>
              <a:t>AlphaGo2.0 的技术原理</a:t>
            </a:r>
            <a:br>
              <a:rPr lang="en-US" altLang="zh-CN" dirty="0"/>
            </a:br>
            <a:r>
              <a:rPr lang="en-US" altLang="zh-CN" dirty="0"/>
              <a:t>                                -</a:t>
            </a:r>
            <a:r>
              <a:rPr lang="zh-CN" altLang="en-US" dirty="0"/>
              <a:t>与之前有着巨大不同</a:t>
            </a:r>
          </a:p>
        </p:txBody>
      </p:sp>
      <p:sp>
        <p:nvSpPr>
          <p:cNvPr id="3" name="内容占位符 2"/>
          <p:cNvSpPr>
            <a:spLocks noGrp="1"/>
          </p:cNvSpPr>
          <p:nvPr>
            <p:ph idx="1"/>
          </p:nvPr>
        </p:nvSpPr>
        <p:spPr>
          <a:xfrm>
            <a:off x="611560" y="1778928"/>
            <a:ext cx="8153400" cy="4762910"/>
          </a:xfrm>
        </p:spPr>
        <p:txBody>
          <a:bodyPr>
            <a:normAutofit/>
          </a:bodyPr>
          <a:lstStyle/>
          <a:p>
            <a:pPr>
              <a:lnSpc>
                <a:spcPct val="100000"/>
              </a:lnSpc>
            </a:pPr>
            <a:r>
              <a:rPr lang="zh-CN" altLang="en-US" sz="2000" dirty="0"/>
              <a:t>1. </a:t>
            </a:r>
            <a:r>
              <a:rPr lang="zh-CN" altLang="en-US" sz="2000" u="sng" dirty="0"/>
              <a:t>放弃了监督学习</a:t>
            </a:r>
            <a:r>
              <a:rPr lang="zh-CN" altLang="en-US" sz="2000" dirty="0"/>
              <a:t>，</a:t>
            </a:r>
            <a:r>
              <a:rPr lang="zh-CN" altLang="en-US" sz="2000" u="sng" dirty="0"/>
              <a:t>没有再用人的 3000 万局棋谱进行训练</a:t>
            </a:r>
            <a:r>
              <a:rPr lang="zh-CN" altLang="en-US" sz="2000" dirty="0"/>
              <a:t>。这本</a:t>
            </a:r>
            <a:r>
              <a:rPr lang="zh-CN" altLang="en-US" sz="2000" b="1" u="sng" dirty="0"/>
              <a:t>是 AlphaGo 最亮眼的算法</a:t>
            </a:r>
            <a:r>
              <a:rPr lang="zh-CN" altLang="en-US" sz="2000" dirty="0"/>
              <a:t>，也是今天主流机器学习不可避免的核心条件：依赖于优质的数据，在这个特定问题下就这么被再次突破了。</a:t>
            </a:r>
            <a:endParaRPr lang="en-US" altLang="zh-CN" sz="2000" dirty="0"/>
          </a:p>
          <a:p>
            <a:pPr>
              <a:lnSpc>
                <a:spcPct val="100000"/>
              </a:lnSpc>
            </a:pPr>
            <a:endParaRPr lang="en-US" altLang="zh-CN" sz="2000" dirty="0"/>
          </a:p>
          <a:p>
            <a:pPr>
              <a:lnSpc>
                <a:spcPct val="100000"/>
              </a:lnSpc>
            </a:pPr>
            <a:endParaRPr lang="en-US" altLang="zh-CN" sz="2000" dirty="0"/>
          </a:p>
          <a:p>
            <a:pPr>
              <a:lnSpc>
                <a:spcPct val="100000"/>
              </a:lnSpc>
            </a:pPr>
            <a:r>
              <a:rPr lang="zh-CN" altLang="en-US" sz="2000" dirty="0"/>
              <a:t>2. </a:t>
            </a:r>
            <a:r>
              <a:rPr lang="zh-CN" altLang="en-US" sz="2000" u="sng" dirty="0"/>
              <a:t>放弃了蒙特卡洛树搜索，不再进行暴力计算</a:t>
            </a:r>
            <a:r>
              <a:rPr lang="zh-CN" altLang="en-US" sz="2000" dirty="0"/>
              <a:t>。理论上，算法越笨，就越需要暴力计算做补充。</a:t>
            </a:r>
            <a:r>
              <a:rPr lang="zh-CN" altLang="en-US" sz="2000" u="sng" dirty="0">
                <a:effectLst>
                  <a:outerShdw blurRad="38100" dist="38100" dir="2700000" algn="tl">
                    <a:srgbClr val="000000">
                      <a:alpha val="43137"/>
                    </a:srgbClr>
                  </a:outerShdw>
                </a:effectLst>
              </a:rPr>
              <a:t>算法越聪明，就可以大大减少暴力计算</a:t>
            </a:r>
            <a:r>
              <a:rPr lang="zh-CN" altLang="en-US" sz="2000" dirty="0"/>
              <a:t>。</a:t>
            </a:r>
            <a:endParaRPr lang="en-US" altLang="zh-CN" sz="2000" dirty="0"/>
          </a:p>
          <a:p>
            <a:pPr marL="0" indent="0">
              <a:lnSpc>
                <a:spcPct val="100000"/>
              </a:lnSpc>
              <a:buNone/>
            </a:pPr>
            <a:r>
              <a:rPr lang="en-US" altLang="zh-CN" sz="2000" dirty="0"/>
              <a:t>  </a:t>
            </a:r>
            <a:r>
              <a:rPr lang="zh-CN" altLang="en-US" sz="2000" dirty="0"/>
              <a:t>从 AlphaGo 2.0 的“马甲”Master 的历史行为看，走棋非常迅速，约在每 10 秒钟就走棋一步，如此速度很可能是放弃了暴力的计算。</a:t>
            </a:r>
            <a:endParaRPr lang="en-US" altLang="zh-CN" sz="2000" dirty="0"/>
          </a:p>
          <a:p>
            <a:pPr marL="0" indent="0">
              <a:buNone/>
            </a:pPr>
            <a:endParaRPr lang="en-US" altLang="zh-CN" dirty="0"/>
          </a:p>
        </p:txBody>
      </p:sp>
      <p:sp>
        <p:nvSpPr>
          <p:cNvPr id="4" name="文本占位符 3"/>
          <p:cNvSpPr>
            <a:spLocks noGrp="1"/>
          </p:cNvSpPr>
          <p:nvPr>
            <p:ph type="body" sz="quarter" idx="14"/>
          </p:nvPr>
        </p:nvSpPr>
        <p:spPr/>
        <p:txBody>
          <a:bodyPr/>
          <a:lstStyle/>
          <a:p>
            <a:endParaRPr lang="zh-CN" altLang="en-US"/>
          </a:p>
        </p:txBody>
      </p:sp>
      <p:sp>
        <p:nvSpPr>
          <p:cNvPr id="7" name="矩形 6"/>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1449754370"/>
      </p:ext>
    </p:extLst>
  </p:cSld>
  <p:clrMapOvr>
    <a:masterClrMapping/>
  </p:clrMapOvr>
  <p:transition>
    <p:blinds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搜狗</a:t>
            </a:r>
            <a:r>
              <a:rPr lang="en-US" altLang="zh-CN" dirty="0"/>
              <a:t>CEO </a:t>
            </a:r>
            <a:r>
              <a:rPr lang="zh-CN" altLang="en-US" dirty="0"/>
              <a:t>王小川</a:t>
            </a:r>
            <a:r>
              <a:rPr lang="en-US" altLang="zh-CN" dirty="0"/>
              <a:t>: </a:t>
            </a:r>
            <a:r>
              <a:rPr lang="zh-CN" altLang="en-US" dirty="0"/>
              <a:t>AlphaGo2.0 的技术原理</a:t>
            </a:r>
            <a:br>
              <a:rPr lang="en-US" altLang="zh-CN" dirty="0"/>
            </a:br>
            <a:r>
              <a:rPr lang="en-US" altLang="zh-CN" dirty="0"/>
              <a:t>                                -</a:t>
            </a:r>
            <a:r>
              <a:rPr lang="zh-CN" altLang="en-US" dirty="0"/>
              <a:t>与之前有着巨大不同</a:t>
            </a:r>
          </a:p>
        </p:txBody>
      </p:sp>
      <p:sp>
        <p:nvSpPr>
          <p:cNvPr id="3" name="内容占位符 2"/>
          <p:cNvSpPr>
            <a:spLocks noGrp="1"/>
          </p:cNvSpPr>
          <p:nvPr>
            <p:ph idx="1"/>
          </p:nvPr>
        </p:nvSpPr>
        <p:spPr/>
        <p:txBody>
          <a:bodyPr/>
          <a:lstStyle/>
          <a:p>
            <a:pPr>
              <a:lnSpc>
                <a:spcPct val="100000"/>
              </a:lnSpc>
            </a:pPr>
            <a:r>
              <a:rPr lang="zh-CN" altLang="en-US" sz="2000" dirty="0"/>
              <a:t>3. </a:t>
            </a:r>
            <a:r>
              <a:rPr lang="zh-CN" altLang="en-US" sz="2000" u="sng" dirty="0"/>
              <a:t>极大地强化了</a:t>
            </a:r>
            <a:r>
              <a:rPr lang="zh-CN" altLang="en-US" sz="2000" u="sng" dirty="0">
                <a:effectLst>
                  <a:outerShdw blurRad="38100" dist="38100" dir="2700000" algn="tl">
                    <a:srgbClr val="000000">
                      <a:alpha val="43137"/>
                    </a:srgbClr>
                  </a:outerShdw>
                </a:effectLst>
              </a:rPr>
              <a:t>增强学习</a:t>
            </a:r>
            <a:r>
              <a:rPr lang="zh-CN" altLang="en-US" sz="2000" u="sng" dirty="0"/>
              <a:t>的作用</a:t>
            </a:r>
            <a:r>
              <a:rPr lang="zh-CN" altLang="en-US" sz="2000" dirty="0"/>
              <a:t>，之前敲边鼓的算法，正式成为扛把子主力。</a:t>
            </a:r>
            <a:endParaRPr lang="en-US" altLang="zh-CN" sz="2000" dirty="0"/>
          </a:p>
          <a:p>
            <a:pPr marL="0" indent="0">
              <a:lnSpc>
                <a:spcPct val="100000"/>
              </a:lnSpc>
              <a:buNone/>
            </a:pPr>
            <a:r>
              <a:rPr lang="en-US" altLang="zh-CN" sz="2000" dirty="0"/>
              <a:t>   </a:t>
            </a:r>
            <a:r>
              <a:rPr lang="zh-CN" altLang="en-US" sz="2000" b="1" u="sng" dirty="0">
                <a:solidFill>
                  <a:srgbClr val="FF0000"/>
                </a:solidFill>
              </a:rPr>
              <a:t>想想看有多励志</a:t>
            </a:r>
            <a:r>
              <a:rPr lang="zh-CN" altLang="en-US" sz="2000" dirty="0"/>
              <a:t>：</a:t>
            </a:r>
            <a:r>
              <a:rPr lang="zh-CN" altLang="en-US" sz="2000" u="sng" dirty="0"/>
              <a:t>两台</a:t>
            </a:r>
            <a:r>
              <a:rPr lang="zh-CN" altLang="en-US" sz="2000" u="sng" dirty="0">
                <a:solidFill>
                  <a:srgbClr val="FF0000"/>
                </a:solidFill>
              </a:rPr>
              <a:t>白痴机器</a:t>
            </a:r>
            <a:r>
              <a:rPr lang="zh-CN" altLang="en-US" sz="2000" dirty="0"/>
              <a:t>，</a:t>
            </a:r>
            <a:r>
              <a:rPr lang="zh-CN" altLang="en-US" sz="2000" u="sng" dirty="0"/>
              <a:t>遵守走棋和获胜规则</a:t>
            </a:r>
            <a:r>
              <a:rPr lang="zh-CN" altLang="en-US" sz="2000" dirty="0"/>
              <a:t>，从随机走棋开始</a:t>
            </a:r>
            <a:r>
              <a:rPr lang="zh-CN" altLang="en-US" sz="2000" u="sng" dirty="0"/>
              <a:t>日夜切磋，总结经验</a:t>
            </a:r>
            <a:r>
              <a:rPr lang="zh-CN" altLang="en-US" sz="2000" dirty="0"/>
              <a:t>，</a:t>
            </a:r>
            <a:r>
              <a:rPr lang="zh-CN" altLang="en-US" sz="2000" u="sng" dirty="0"/>
              <a:t>不断批评和自我批评</a:t>
            </a:r>
            <a:r>
              <a:rPr lang="zh-CN" altLang="en-US" sz="2000" dirty="0"/>
              <a:t>，</a:t>
            </a:r>
            <a:r>
              <a:rPr lang="zh-CN" altLang="en-US" sz="2000" b="1" u="sng" dirty="0">
                <a:solidFill>
                  <a:srgbClr val="FF0000"/>
                </a:solidFill>
              </a:rPr>
              <a:t>一周后</a:t>
            </a:r>
            <a:r>
              <a:rPr lang="zh-CN" altLang="en-US" sz="2000" dirty="0"/>
              <a:t>终成大器。</a:t>
            </a:r>
            <a:endParaRPr lang="en-US" altLang="zh-CN" sz="2000" dirty="0"/>
          </a:p>
          <a:p>
            <a:pPr>
              <a:lnSpc>
                <a:spcPct val="100000"/>
              </a:lnSpc>
            </a:pPr>
            <a:endParaRPr lang="en-US" altLang="zh-CN" sz="2000" dirty="0"/>
          </a:p>
          <a:p>
            <a:pPr>
              <a:lnSpc>
                <a:spcPct val="100000"/>
              </a:lnSpc>
            </a:pPr>
            <a:endParaRPr lang="en-US" altLang="zh-CN" sz="2000" dirty="0"/>
          </a:p>
          <a:p>
            <a:pPr marL="0" indent="0">
              <a:lnSpc>
                <a:spcPct val="100000"/>
              </a:lnSpc>
              <a:buNone/>
            </a:pPr>
            <a:r>
              <a:rPr lang="zh-CN" altLang="en-US" sz="2000" dirty="0"/>
              <a:t>   在这样的算法下，</a:t>
            </a:r>
            <a:r>
              <a:rPr lang="zh-CN" altLang="en-US" sz="2000" u="sng" dirty="0">
                <a:solidFill>
                  <a:srgbClr val="FF0000"/>
                </a:solidFill>
              </a:rPr>
              <a:t>AlphaGo 2.0 对计算资源开销极小</a:t>
            </a:r>
            <a:r>
              <a:rPr lang="zh-CN" altLang="en-US" sz="2000" dirty="0"/>
              <a:t>，把当前棋局输入神经网络，电流流过，输出就是最佳的走棋方案。我猜测如此算法下，</a:t>
            </a:r>
            <a:r>
              <a:rPr lang="zh-CN" altLang="en-US" sz="2000" u="sng" dirty="0">
                <a:solidFill>
                  <a:srgbClr val="FF0000"/>
                </a:solidFill>
              </a:rPr>
              <a:t>有可能仅仅依靠一个 GPU 工作，每一步棋消耗的能源接近人的大脑。</a:t>
            </a:r>
          </a:p>
          <a:p>
            <a:endParaRPr lang="en-US" altLang="zh-CN" dirty="0"/>
          </a:p>
          <a:p>
            <a:endParaRPr lang="en-US" altLang="zh-CN" dirty="0"/>
          </a:p>
          <a:p>
            <a:endParaRPr lang="zh-CN" altLang="en-US" dirty="0"/>
          </a:p>
        </p:txBody>
      </p:sp>
      <p:sp>
        <p:nvSpPr>
          <p:cNvPr id="4" name="文本占位符 3"/>
          <p:cNvSpPr>
            <a:spLocks noGrp="1"/>
          </p:cNvSpPr>
          <p:nvPr>
            <p:ph type="body" sz="quarter" idx="14"/>
          </p:nvPr>
        </p:nvSpPr>
        <p:spPr/>
        <p:txBody>
          <a:bodyPr/>
          <a:lstStyle/>
          <a:p>
            <a:endParaRPr lang="zh-CN" altLang="en-US"/>
          </a:p>
        </p:txBody>
      </p:sp>
      <p:sp>
        <p:nvSpPr>
          <p:cNvPr id="6" name="矩形 5"/>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2746524241"/>
      </p:ext>
    </p:extLst>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4" name="文本占位符 3"/>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547664" y="2132856"/>
            <a:ext cx="6667012" cy="3801033"/>
          </a:xfrm>
          <a:prstGeom prst="rect">
            <a:avLst/>
          </a:prstGeom>
        </p:spPr>
      </p:pic>
      <p:sp>
        <p:nvSpPr>
          <p:cNvPr id="7" name="文本框 6"/>
          <p:cNvSpPr txBox="1"/>
          <p:nvPr/>
        </p:nvSpPr>
        <p:spPr>
          <a:xfrm>
            <a:off x="6012506" y="6279052"/>
            <a:ext cx="2376264" cy="369332"/>
          </a:xfrm>
          <a:prstGeom prst="rect">
            <a:avLst/>
          </a:prstGeom>
          <a:noFill/>
        </p:spPr>
        <p:txBody>
          <a:bodyPr wrap="square" rtlCol="0">
            <a:spAutoFit/>
          </a:bodyPr>
          <a:lstStyle/>
          <a:p>
            <a:r>
              <a:rPr lang="en-US" altLang="zh-CN" dirty="0"/>
              <a:t>From </a:t>
            </a:r>
            <a:r>
              <a:rPr lang="zh-CN" altLang="en-US" dirty="0"/>
              <a:t>华南理工大学</a:t>
            </a:r>
          </a:p>
        </p:txBody>
      </p:sp>
      <p:sp>
        <p:nvSpPr>
          <p:cNvPr id="5" name="文本框 4"/>
          <p:cNvSpPr txBox="1"/>
          <p:nvPr/>
        </p:nvSpPr>
        <p:spPr>
          <a:xfrm>
            <a:off x="1389518" y="1391798"/>
            <a:ext cx="6931496" cy="584775"/>
          </a:xfrm>
          <a:prstGeom prst="rect">
            <a:avLst/>
          </a:prstGeom>
          <a:noFill/>
          <a:ln>
            <a:solidFill>
              <a:srgbClr val="FF0000"/>
            </a:solidFill>
          </a:ln>
        </p:spPr>
        <p:txBody>
          <a:bodyPr wrap="square" rtlCol="0">
            <a:spAutoFit/>
          </a:bodyPr>
          <a:lstStyle/>
          <a:p>
            <a:r>
              <a:rPr lang="en-US" altLang="zh-CN" sz="3200" dirty="0"/>
              <a:t>Discussion</a:t>
            </a:r>
            <a:r>
              <a:rPr lang="zh-CN" altLang="en-US" sz="3200" dirty="0"/>
              <a:t>：你认为机器学习是什么？</a:t>
            </a:r>
          </a:p>
        </p:txBody>
      </p:sp>
    </p:spTree>
    <p:extLst>
      <p:ext uri="{BB962C8B-B14F-4D97-AF65-F5344CB8AC3E}">
        <p14:creationId xmlns:p14="http://schemas.microsoft.com/office/powerpoint/2010/main" val="426879944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287925"/>
            <a:ext cx="7126781" cy="821913"/>
          </a:xfrm>
        </p:spPr>
        <p:txBody>
          <a:bodyPr/>
          <a:lstStyle/>
          <a:p>
            <a:r>
              <a:rPr lang="en-US" altLang="zh-CN" dirty="0" err="1"/>
              <a:t>AlphaGo</a:t>
            </a:r>
            <a:r>
              <a:rPr lang="en-US" altLang="zh-CN" dirty="0"/>
              <a:t> </a:t>
            </a:r>
            <a:r>
              <a:rPr lang="en-US" altLang="zh-CN" dirty="0" err="1"/>
              <a:t>vs</a:t>
            </a:r>
            <a:r>
              <a:rPr lang="en-US" altLang="zh-CN" dirty="0"/>
              <a:t> </a:t>
            </a:r>
            <a:r>
              <a:rPr lang="zh-CN" altLang="en-US" dirty="0"/>
              <a:t>柯洁  另一面的评论</a:t>
            </a:r>
          </a:p>
        </p:txBody>
      </p:sp>
      <p:sp>
        <p:nvSpPr>
          <p:cNvPr id="3" name="内容占位符 2"/>
          <p:cNvSpPr>
            <a:spLocks noGrp="1"/>
          </p:cNvSpPr>
          <p:nvPr>
            <p:ph idx="1"/>
          </p:nvPr>
        </p:nvSpPr>
        <p:spPr/>
        <p:txBody>
          <a:bodyPr>
            <a:normAutofit fontScale="85000" lnSpcReduction="20000"/>
          </a:bodyPr>
          <a:lstStyle/>
          <a:p>
            <a:pPr>
              <a:lnSpc>
                <a:spcPct val="110000"/>
              </a:lnSpc>
            </a:pPr>
            <a:r>
              <a:rPr lang="en-US" altLang="zh-CN" dirty="0"/>
              <a:t>5</a:t>
            </a:r>
            <a:r>
              <a:rPr lang="zh-CN" altLang="en-US" dirty="0"/>
              <a:t>月</a:t>
            </a:r>
            <a:r>
              <a:rPr lang="en-US" altLang="zh-CN" dirty="0"/>
              <a:t>23</a:t>
            </a:r>
            <a:r>
              <a:rPr lang="zh-CN" altLang="en-US" dirty="0"/>
              <a:t>日，</a:t>
            </a:r>
            <a:r>
              <a:rPr lang="en-US" altLang="zh-CN" dirty="0"/>
              <a:t>AlphaGo2.0</a:t>
            </a:r>
            <a:r>
              <a:rPr lang="zh-CN" altLang="en-US" dirty="0"/>
              <a:t>版本在人机围棋比赛中以四分之一子的微弱优势战胜了柯洁，</a:t>
            </a:r>
            <a:r>
              <a:rPr lang="zh-CN" altLang="en-US" u="sng" dirty="0"/>
              <a:t>一方面继续彰显了人工智能的强大，但也让人们对</a:t>
            </a:r>
            <a:r>
              <a:rPr lang="en-US" altLang="zh-CN" u="sng" dirty="0" err="1"/>
              <a:t>AlphaGo</a:t>
            </a:r>
            <a:r>
              <a:rPr lang="zh-CN" altLang="en-US" u="sng" dirty="0"/>
              <a:t>和人工智能有了新的认识</a:t>
            </a:r>
            <a:r>
              <a:rPr lang="zh-CN" altLang="en-US" dirty="0"/>
              <a:t>。 </a:t>
            </a:r>
            <a:endParaRPr lang="en-US" altLang="zh-CN" dirty="0"/>
          </a:p>
          <a:p>
            <a:pPr>
              <a:lnSpc>
                <a:spcPct val="110000"/>
              </a:lnSpc>
            </a:pPr>
            <a:endParaRPr lang="en-US" altLang="zh-CN" dirty="0"/>
          </a:p>
          <a:p>
            <a:pPr>
              <a:lnSpc>
                <a:spcPct val="110000"/>
              </a:lnSpc>
            </a:pPr>
            <a:r>
              <a:rPr lang="en-US" altLang="zh-CN" b="1" dirty="0"/>
              <a:t>1</a:t>
            </a:r>
            <a:r>
              <a:rPr lang="zh-CN" altLang="en-US" b="1" dirty="0"/>
              <a:t>．在围棋这个项目上</a:t>
            </a:r>
            <a:r>
              <a:rPr lang="en-US" altLang="zh-CN" b="1" dirty="0" err="1"/>
              <a:t>AlphaGo</a:t>
            </a:r>
            <a:r>
              <a:rPr lang="zh-CN" altLang="en-US" b="1" dirty="0"/>
              <a:t>目前走在了人类的前面，但并没有完全攻克围棋这项运动。</a:t>
            </a:r>
            <a:r>
              <a:rPr lang="zh-CN" altLang="en-US" dirty="0"/>
              <a:t>它只是</a:t>
            </a:r>
            <a:r>
              <a:rPr lang="zh-CN" altLang="en-US" b="1" u="sng" dirty="0">
                <a:solidFill>
                  <a:srgbClr val="FF0000"/>
                </a:solidFill>
              </a:rPr>
              <a:t>通过深度学习找到了一个比人类认识更优的解，但不是最优解</a:t>
            </a:r>
            <a:r>
              <a:rPr lang="zh-CN" altLang="en-US" dirty="0"/>
              <a:t>。</a:t>
            </a:r>
            <a:endParaRPr lang="en-US" altLang="zh-CN" dirty="0"/>
          </a:p>
          <a:p>
            <a:pPr marL="0" indent="0">
              <a:lnSpc>
                <a:spcPct val="110000"/>
              </a:lnSpc>
              <a:buNone/>
            </a:pPr>
            <a:r>
              <a:rPr lang="en-US" altLang="zh-CN" dirty="0">
                <a:solidFill>
                  <a:srgbClr val="FF0000"/>
                </a:solidFill>
              </a:rPr>
              <a:t>    </a:t>
            </a:r>
            <a:r>
              <a:rPr lang="zh-CN" altLang="en-US" u="sng" dirty="0">
                <a:solidFill>
                  <a:srgbClr val="FF0000"/>
                </a:solidFill>
              </a:rPr>
              <a:t>最优解无法找到，即便用尽地球上所有的资源</a:t>
            </a:r>
            <a:r>
              <a:rPr lang="zh-CN" altLang="en-US" dirty="0">
                <a:solidFill>
                  <a:srgbClr val="FF0000"/>
                </a:solidFill>
              </a:rPr>
              <a:t>（为什么？）</a:t>
            </a:r>
            <a:r>
              <a:rPr lang="zh-CN" altLang="en-US" dirty="0"/>
              <a:t>。</a:t>
            </a:r>
            <a:endParaRPr lang="en-US" altLang="zh-CN" dirty="0"/>
          </a:p>
          <a:p>
            <a:pPr marL="0" indent="0">
              <a:lnSpc>
                <a:spcPct val="110000"/>
              </a:lnSpc>
              <a:buNone/>
            </a:pPr>
            <a:r>
              <a:rPr lang="en-US" altLang="zh-CN" dirty="0"/>
              <a:t>    </a:t>
            </a:r>
            <a:r>
              <a:rPr lang="zh-CN" altLang="en-US" dirty="0"/>
              <a:t>从专业的角度来讲，</a:t>
            </a:r>
            <a:r>
              <a:rPr lang="zh-CN" altLang="en-US" u="sng" dirty="0"/>
              <a:t>就是用深度学习去逼近了一个强化学习中的价值判断函数</a:t>
            </a:r>
            <a:r>
              <a:rPr lang="zh-CN" altLang="en-US" dirty="0"/>
              <a:t>，然后再跟</a:t>
            </a:r>
            <a:r>
              <a:rPr lang="zh-CN" altLang="en-US" u="sng" dirty="0"/>
              <a:t>蒙特卡洛搜索树结合的方法</a:t>
            </a:r>
            <a:r>
              <a:rPr lang="en-US" altLang="zh-CN" u="sng" dirty="0"/>
              <a:t>.</a:t>
            </a:r>
          </a:p>
          <a:p>
            <a:pPr marL="0" indent="0">
              <a:lnSpc>
                <a:spcPct val="110000"/>
              </a:lnSpc>
              <a:buNone/>
            </a:pPr>
            <a:r>
              <a:rPr lang="zh-CN" altLang="en-US" dirty="0"/>
              <a:t>（具体详解可参看</a:t>
            </a:r>
            <a:r>
              <a:rPr lang="en-US" altLang="zh-CN" u="sng" dirty="0">
                <a:solidFill>
                  <a:srgbClr val="00B0F0"/>
                </a:solidFill>
              </a:rPr>
              <a:t>《</a:t>
            </a:r>
            <a:r>
              <a:rPr lang="zh-CN" altLang="en-US" u="sng" dirty="0">
                <a:solidFill>
                  <a:srgbClr val="00B0F0"/>
                </a:solidFill>
              </a:rPr>
              <a:t>郑宇：一张图解</a:t>
            </a:r>
            <a:r>
              <a:rPr lang="en-US" altLang="zh-CN" u="sng" dirty="0" err="1">
                <a:solidFill>
                  <a:srgbClr val="00B0F0"/>
                </a:solidFill>
              </a:rPr>
              <a:t>ALphaGo</a:t>
            </a:r>
            <a:r>
              <a:rPr lang="zh-CN" altLang="en-US" u="sng" dirty="0">
                <a:solidFill>
                  <a:srgbClr val="00B0F0"/>
                </a:solidFill>
              </a:rPr>
              <a:t>原理及弱点</a:t>
            </a:r>
            <a:r>
              <a:rPr lang="en-US" altLang="zh-CN" u="sng" dirty="0">
                <a:solidFill>
                  <a:srgbClr val="00B0F0"/>
                </a:solidFill>
              </a:rPr>
              <a:t>》</a:t>
            </a:r>
            <a:r>
              <a:rPr lang="zh-CN" altLang="en-US" dirty="0"/>
              <a:t>）。</a:t>
            </a:r>
            <a:endParaRPr lang="en-US" altLang="zh-CN" dirty="0"/>
          </a:p>
          <a:p>
            <a:pPr marL="0" indent="0">
              <a:lnSpc>
                <a:spcPct val="110000"/>
              </a:lnSpc>
              <a:buNone/>
            </a:pPr>
            <a:endParaRPr lang="en-US" altLang="zh-CN" dirty="0"/>
          </a:p>
          <a:p>
            <a:pPr marL="0" indent="0">
              <a:lnSpc>
                <a:spcPct val="110000"/>
              </a:lnSpc>
              <a:buNone/>
            </a:pPr>
            <a:r>
              <a:rPr lang="zh-CN" altLang="en-US" dirty="0"/>
              <a:t>既然人工智能和人类都不能找到最优解，现在说哪一方已经完全彻底的失败还早。</a:t>
            </a:r>
          </a:p>
        </p:txBody>
      </p:sp>
      <p:sp>
        <p:nvSpPr>
          <p:cNvPr id="4" name="文本占位符 3"/>
          <p:cNvSpPr>
            <a:spLocks noGrp="1"/>
          </p:cNvSpPr>
          <p:nvPr>
            <p:ph type="body" sz="quarter" idx="14"/>
          </p:nvPr>
        </p:nvSpPr>
        <p:spPr/>
        <p:txBody>
          <a:bodyPr/>
          <a:lstStyle/>
          <a:p>
            <a:endParaRPr lang="zh-CN" altLang="en-US"/>
          </a:p>
        </p:txBody>
      </p:sp>
      <p:sp>
        <p:nvSpPr>
          <p:cNvPr id="5" name="矩形 4"/>
          <p:cNvSpPr/>
          <p:nvPr/>
        </p:nvSpPr>
        <p:spPr>
          <a:xfrm>
            <a:off x="4572000" y="1109838"/>
            <a:ext cx="4030437" cy="369332"/>
          </a:xfrm>
          <a:prstGeom prst="rect">
            <a:avLst/>
          </a:prstGeom>
          <a:ln>
            <a:solidFill>
              <a:srgbClr val="FF0000"/>
            </a:solidFill>
          </a:ln>
        </p:spPr>
        <p:txBody>
          <a:bodyPr wrap="square">
            <a:spAutoFit/>
          </a:bodyPr>
          <a:lstStyle/>
          <a:p>
            <a:r>
              <a:rPr lang="en-US" altLang="zh-CN" dirty="0"/>
              <a:t>By </a:t>
            </a:r>
            <a:r>
              <a:rPr lang="zh-CN" altLang="en-US" dirty="0"/>
              <a:t>郑宇，微软亚洲研究院资深研究员</a:t>
            </a:r>
          </a:p>
        </p:txBody>
      </p:sp>
      <p:sp>
        <p:nvSpPr>
          <p:cNvPr id="6" name="矩形 5"/>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2175827603"/>
      </p:ext>
    </p:extLst>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r>
              <a:rPr lang="en-US" altLang="zh-CN" b="1" dirty="0"/>
              <a:t>2. </a:t>
            </a:r>
            <a:r>
              <a:rPr lang="zh-CN" altLang="en-US" b="1" dirty="0"/>
              <a:t>人类也是在进步的，我们也不要低估了人类后天的快速（小样本）学习能力，这点</a:t>
            </a:r>
            <a:r>
              <a:rPr lang="en-US" altLang="zh-CN" b="1" dirty="0" err="1"/>
              <a:t>AlphaGo</a:t>
            </a:r>
            <a:r>
              <a:rPr lang="zh-CN" altLang="en-US" b="1" dirty="0"/>
              <a:t>基于现在的学习方法还做不到。</a:t>
            </a:r>
            <a:endParaRPr lang="en-US" altLang="zh-CN" b="1" dirty="0"/>
          </a:p>
          <a:p>
            <a:pPr marL="0" indent="0">
              <a:lnSpc>
                <a:spcPct val="110000"/>
              </a:lnSpc>
              <a:buNone/>
            </a:pPr>
            <a:r>
              <a:rPr lang="en-US" altLang="zh-CN" b="1" dirty="0"/>
              <a:t>     </a:t>
            </a:r>
            <a:r>
              <a:rPr lang="zh-CN" altLang="en-US" u="sng" dirty="0"/>
              <a:t>短期来看人获胜概率小</a:t>
            </a:r>
            <a:r>
              <a:rPr lang="zh-CN" altLang="en-US" dirty="0"/>
              <a:t>，</a:t>
            </a:r>
            <a:r>
              <a:rPr lang="zh-CN" altLang="en-US" u="sng" dirty="0">
                <a:solidFill>
                  <a:srgbClr val="FF0000"/>
                </a:solidFill>
              </a:rPr>
              <a:t>但长远来看（未来</a:t>
            </a:r>
            <a:r>
              <a:rPr lang="en-US" altLang="zh-CN" u="sng" dirty="0">
                <a:solidFill>
                  <a:srgbClr val="FF0000"/>
                </a:solidFill>
              </a:rPr>
              <a:t>5-10</a:t>
            </a:r>
            <a:r>
              <a:rPr lang="zh-CN" altLang="en-US" u="sng" dirty="0">
                <a:solidFill>
                  <a:srgbClr val="FF0000"/>
                </a:solidFill>
              </a:rPr>
              <a:t>年）</a:t>
            </a:r>
            <a:r>
              <a:rPr lang="zh-CN" altLang="en-US" dirty="0"/>
              <a:t>人还有机会，因为</a:t>
            </a:r>
            <a:r>
              <a:rPr lang="zh-CN" altLang="en-US" u="sng" dirty="0">
                <a:solidFill>
                  <a:srgbClr val="FF0000"/>
                </a:solidFill>
              </a:rPr>
              <a:t>人也有很强的学习能力</a:t>
            </a:r>
            <a:r>
              <a:rPr lang="zh-CN" altLang="en-US" dirty="0"/>
              <a:t>，可以从</a:t>
            </a:r>
            <a:r>
              <a:rPr lang="zh-CN" altLang="en-US" b="1" u="sng" dirty="0">
                <a:solidFill>
                  <a:srgbClr val="FF0000"/>
                </a:solidFill>
              </a:rPr>
              <a:t>少量跟</a:t>
            </a:r>
            <a:r>
              <a:rPr lang="en-US" altLang="zh-CN" b="1" u="sng" dirty="0" err="1">
                <a:solidFill>
                  <a:srgbClr val="FF0000"/>
                </a:solidFill>
              </a:rPr>
              <a:t>AlphaGo</a:t>
            </a:r>
            <a:r>
              <a:rPr lang="zh-CN" altLang="en-US" b="1" u="sng" dirty="0">
                <a:solidFill>
                  <a:srgbClr val="FF0000"/>
                </a:solidFill>
              </a:rPr>
              <a:t>的对弈的棋局中快速学习</a:t>
            </a:r>
            <a:r>
              <a:rPr lang="zh-CN" altLang="en-US" dirty="0"/>
              <a:t>。</a:t>
            </a:r>
            <a:endParaRPr lang="en-US" altLang="zh-CN" dirty="0"/>
          </a:p>
          <a:p>
            <a:pPr marL="0" indent="0">
              <a:buNone/>
            </a:pPr>
            <a:endParaRPr lang="en-US" altLang="zh-CN" dirty="0"/>
          </a:p>
          <a:p>
            <a:pPr marL="0" indent="0">
              <a:lnSpc>
                <a:spcPct val="100000"/>
              </a:lnSpc>
              <a:buNone/>
            </a:pPr>
            <a:r>
              <a:rPr lang="en-US" altLang="zh-CN" dirty="0"/>
              <a:t>    </a:t>
            </a:r>
            <a:r>
              <a:rPr lang="zh-CN" altLang="en-US" dirty="0"/>
              <a:t>而即便再给</a:t>
            </a:r>
            <a:r>
              <a:rPr lang="en-US" altLang="zh-CN" dirty="0" err="1"/>
              <a:t>AlphaGo</a:t>
            </a:r>
            <a:r>
              <a:rPr lang="en-US" altLang="zh-CN" dirty="0"/>
              <a:t> 1</a:t>
            </a:r>
            <a:r>
              <a:rPr lang="zh-CN" altLang="en-US" dirty="0"/>
              <a:t>亿副棋谱，再添加一万块</a:t>
            </a:r>
            <a:r>
              <a:rPr lang="en-US" altLang="zh-CN" dirty="0"/>
              <a:t>GPU</a:t>
            </a:r>
            <a:r>
              <a:rPr lang="zh-CN" altLang="en-US" dirty="0"/>
              <a:t>，如果还是</a:t>
            </a:r>
            <a:r>
              <a:rPr lang="zh-CN" altLang="en-US" u="sng" dirty="0"/>
              <a:t>基于现有的学习体系，它进步的速度也终将放缓</a:t>
            </a:r>
            <a:r>
              <a:rPr lang="zh-CN" altLang="en-US" dirty="0"/>
              <a:t>，</a:t>
            </a:r>
            <a:r>
              <a:rPr lang="zh-CN" altLang="en-US" b="1" u="sng" dirty="0">
                <a:solidFill>
                  <a:srgbClr val="FF0000"/>
                </a:solidFill>
              </a:rPr>
              <a:t>因为新增的棋谱和计算资源相对于</a:t>
            </a:r>
            <a:r>
              <a:rPr lang="en-US" altLang="zh-CN" b="1" u="sng" dirty="0">
                <a:solidFill>
                  <a:srgbClr val="FF0000"/>
                </a:solidFill>
              </a:rPr>
              <a:t>10^171</a:t>
            </a:r>
            <a:r>
              <a:rPr lang="zh-CN" altLang="en-US" b="1" u="sng" dirty="0">
                <a:solidFill>
                  <a:srgbClr val="FF0000"/>
                </a:solidFill>
              </a:rPr>
              <a:t>这个搜索空间来说只是沧海一粟</a:t>
            </a:r>
            <a:r>
              <a:rPr lang="zh-CN" altLang="en-US" dirty="0"/>
              <a:t>。</a:t>
            </a:r>
            <a:endParaRPr lang="en-US" altLang="zh-CN" dirty="0"/>
          </a:p>
          <a:p>
            <a:pPr marL="0" indent="0">
              <a:lnSpc>
                <a:spcPct val="100000"/>
              </a:lnSpc>
              <a:buNone/>
            </a:pPr>
            <a:endParaRPr lang="en-US" altLang="zh-CN" dirty="0"/>
          </a:p>
          <a:p>
            <a:pPr marL="0" indent="0">
              <a:lnSpc>
                <a:spcPct val="100000"/>
              </a:lnSpc>
              <a:buNone/>
            </a:pPr>
            <a:r>
              <a:rPr lang="zh-CN" altLang="en-US" dirty="0"/>
              <a:t>我们对</a:t>
            </a:r>
            <a:r>
              <a:rPr lang="zh-CN" altLang="en-US" u="sng" dirty="0"/>
              <a:t>人脑的了解还远不如对围棋的认识，这里面还有很大的未知数。 </a:t>
            </a:r>
          </a:p>
        </p:txBody>
      </p:sp>
      <p:sp>
        <p:nvSpPr>
          <p:cNvPr id="4" name="文本占位符 3"/>
          <p:cNvSpPr>
            <a:spLocks noGrp="1"/>
          </p:cNvSpPr>
          <p:nvPr>
            <p:ph type="body" sz="quarter" idx="14"/>
          </p:nvPr>
        </p:nvSpPr>
        <p:spPr/>
        <p:txBody>
          <a:bodyPr/>
          <a:lstStyle/>
          <a:p>
            <a:endParaRPr lang="zh-CN" altLang="en-US"/>
          </a:p>
        </p:txBody>
      </p:sp>
      <p:sp>
        <p:nvSpPr>
          <p:cNvPr id="5" name="矩形 4"/>
          <p:cNvSpPr/>
          <p:nvPr/>
        </p:nvSpPr>
        <p:spPr>
          <a:xfrm>
            <a:off x="4572000" y="1109838"/>
            <a:ext cx="4030437" cy="369332"/>
          </a:xfrm>
          <a:prstGeom prst="rect">
            <a:avLst/>
          </a:prstGeom>
          <a:ln>
            <a:solidFill>
              <a:srgbClr val="FF0000"/>
            </a:solidFill>
          </a:ln>
        </p:spPr>
        <p:txBody>
          <a:bodyPr wrap="square">
            <a:spAutoFit/>
          </a:bodyPr>
          <a:lstStyle/>
          <a:p>
            <a:r>
              <a:rPr lang="en-US" altLang="zh-CN" dirty="0"/>
              <a:t>By </a:t>
            </a:r>
            <a:r>
              <a:rPr lang="zh-CN" altLang="en-US" dirty="0"/>
              <a:t>郑宇，微软亚洲研究院资深研究员</a:t>
            </a:r>
          </a:p>
        </p:txBody>
      </p:sp>
      <p:sp>
        <p:nvSpPr>
          <p:cNvPr id="7" name="标题 1"/>
          <p:cNvSpPr>
            <a:spLocks noGrp="1"/>
          </p:cNvSpPr>
          <p:nvPr>
            <p:ph type="title"/>
          </p:nvPr>
        </p:nvSpPr>
        <p:spPr>
          <a:xfrm>
            <a:off x="1475656" y="287925"/>
            <a:ext cx="7126781" cy="821913"/>
          </a:xfrm>
        </p:spPr>
        <p:txBody>
          <a:bodyPr/>
          <a:lstStyle/>
          <a:p>
            <a:r>
              <a:rPr lang="en-US" altLang="zh-CN" dirty="0" err="1"/>
              <a:t>AlphaGo</a:t>
            </a:r>
            <a:r>
              <a:rPr lang="en-US" altLang="zh-CN" dirty="0"/>
              <a:t> </a:t>
            </a:r>
            <a:r>
              <a:rPr lang="en-US" altLang="zh-CN" dirty="0" err="1"/>
              <a:t>vs</a:t>
            </a:r>
            <a:r>
              <a:rPr lang="en-US" altLang="zh-CN" dirty="0"/>
              <a:t> </a:t>
            </a:r>
            <a:r>
              <a:rPr lang="zh-CN" altLang="en-US" dirty="0"/>
              <a:t>柯洁  另一面的评论</a:t>
            </a:r>
          </a:p>
        </p:txBody>
      </p:sp>
      <p:sp>
        <p:nvSpPr>
          <p:cNvPr id="8" name="矩形 7"/>
          <p:cNvSpPr/>
          <p:nvPr/>
        </p:nvSpPr>
        <p:spPr>
          <a:xfrm>
            <a:off x="6795795" y="6284090"/>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3180340731"/>
      </p:ext>
    </p:extLst>
  </p:cSld>
  <p:clrMapOvr>
    <a:masterClrMapping/>
  </p:clrMapOvr>
  <p:transition>
    <p:blinds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00000"/>
              </a:lnSpc>
            </a:pPr>
            <a:r>
              <a:rPr lang="en-US" altLang="zh-CN" b="1" dirty="0"/>
              <a:t>3. </a:t>
            </a:r>
            <a:r>
              <a:rPr lang="zh-CN" altLang="en-US" b="1" dirty="0"/>
              <a:t>目前</a:t>
            </a:r>
            <a:r>
              <a:rPr lang="zh-CN" altLang="en-US" b="1" u="sng" dirty="0">
                <a:solidFill>
                  <a:srgbClr val="FF0000"/>
                </a:solidFill>
              </a:rPr>
              <a:t>人类职业棋手跟</a:t>
            </a:r>
            <a:r>
              <a:rPr lang="en-US" altLang="zh-CN" b="1" u="sng" dirty="0" err="1">
                <a:solidFill>
                  <a:srgbClr val="FF0000"/>
                </a:solidFill>
              </a:rPr>
              <a:t>AlphaGo</a:t>
            </a:r>
            <a:r>
              <a:rPr lang="zh-CN" altLang="en-US" b="1" u="sng" dirty="0">
                <a:solidFill>
                  <a:srgbClr val="FF0000"/>
                </a:solidFill>
              </a:rPr>
              <a:t>的差距也就在一个贴目的水平</a:t>
            </a:r>
            <a:r>
              <a:rPr lang="zh-CN" altLang="en-US" b="1" dirty="0"/>
              <a:t>，</a:t>
            </a:r>
            <a:r>
              <a:rPr lang="zh-CN" altLang="en-US" b="1" dirty="0">
                <a:solidFill>
                  <a:srgbClr val="FF0000"/>
                </a:solidFill>
              </a:rPr>
              <a:t>没有大家想象的那么大</a:t>
            </a:r>
            <a:r>
              <a:rPr lang="zh-CN" altLang="en-US" b="1" dirty="0"/>
              <a:t>。</a:t>
            </a:r>
            <a:endParaRPr lang="en-US" altLang="zh-CN" b="1" dirty="0"/>
          </a:p>
          <a:p>
            <a:pPr marL="0" indent="0">
              <a:lnSpc>
                <a:spcPct val="100000"/>
              </a:lnSpc>
              <a:buNone/>
            </a:pPr>
            <a:r>
              <a:rPr lang="en-US" altLang="zh-CN" b="1" dirty="0"/>
              <a:t>   </a:t>
            </a:r>
            <a:r>
              <a:rPr lang="zh-CN" altLang="en-US" dirty="0"/>
              <a:t>其实这个贴目的差距（按中国标准</a:t>
            </a:r>
            <a:r>
              <a:rPr lang="en-US" altLang="zh-CN" dirty="0"/>
              <a:t>7</a:t>
            </a:r>
            <a:r>
              <a:rPr lang="zh-CN" altLang="en-US" dirty="0"/>
              <a:t>目半），在职业棋手看来，已经是非常大的差距了。</a:t>
            </a:r>
            <a:endParaRPr lang="en-US" altLang="zh-CN" dirty="0"/>
          </a:p>
          <a:p>
            <a:pPr marL="0" indent="0">
              <a:lnSpc>
                <a:spcPct val="100000"/>
              </a:lnSpc>
              <a:buNone/>
            </a:pPr>
            <a:r>
              <a:rPr lang="zh-CN" altLang="en-US" dirty="0"/>
              <a:t>很多职业高手，进入官子阶段后发现自己还落后对方</a:t>
            </a:r>
            <a:r>
              <a:rPr lang="en-US" altLang="zh-CN" dirty="0"/>
              <a:t>7-8</a:t>
            </a:r>
            <a:r>
              <a:rPr lang="zh-CN" altLang="en-US" dirty="0"/>
              <a:t>目，就会主动投子认输了。</a:t>
            </a:r>
            <a:endParaRPr lang="en-US" altLang="zh-CN" dirty="0"/>
          </a:p>
          <a:p>
            <a:pPr marL="0" indent="0">
              <a:lnSpc>
                <a:spcPct val="100000"/>
              </a:lnSpc>
              <a:buNone/>
            </a:pPr>
            <a:r>
              <a:rPr lang="zh-CN" altLang="en-US" u="sng" dirty="0"/>
              <a:t>很多通过数子来决定胜负的比赛，输赢往往都在</a:t>
            </a:r>
            <a:r>
              <a:rPr lang="en-US" altLang="zh-CN" u="sng" dirty="0"/>
              <a:t>1-2</a:t>
            </a:r>
            <a:r>
              <a:rPr lang="zh-CN" altLang="en-US" u="sng" dirty="0"/>
              <a:t>目之间（比如柯洁就输给</a:t>
            </a:r>
            <a:r>
              <a:rPr lang="en-US" altLang="zh-CN" u="sng" dirty="0" err="1"/>
              <a:t>AlphaGo</a:t>
            </a:r>
            <a:r>
              <a:rPr lang="zh-CN" altLang="en-US" u="sng" dirty="0"/>
              <a:t>半目）</a:t>
            </a:r>
            <a:r>
              <a:rPr lang="zh-CN" altLang="en-US" dirty="0"/>
              <a:t>。</a:t>
            </a:r>
            <a:r>
              <a:rPr lang="zh-CN" altLang="en-US" u="sng" dirty="0"/>
              <a:t>否则会被其他专业棋手笑话，自己落后那么多都不知道，点空能力太弱了</a:t>
            </a:r>
            <a:r>
              <a:rPr lang="zh-CN" altLang="en-US" dirty="0"/>
              <a:t>。 </a:t>
            </a:r>
          </a:p>
        </p:txBody>
      </p:sp>
      <p:sp>
        <p:nvSpPr>
          <p:cNvPr id="4" name="文本占位符 3"/>
          <p:cNvSpPr>
            <a:spLocks noGrp="1"/>
          </p:cNvSpPr>
          <p:nvPr>
            <p:ph type="body" sz="quarter" idx="14"/>
          </p:nvPr>
        </p:nvSpPr>
        <p:spPr/>
        <p:txBody>
          <a:bodyPr/>
          <a:lstStyle/>
          <a:p>
            <a:endParaRPr lang="zh-CN" altLang="en-US"/>
          </a:p>
        </p:txBody>
      </p:sp>
      <p:sp>
        <p:nvSpPr>
          <p:cNvPr id="5" name="矩形 4"/>
          <p:cNvSpPr/>
          <p:nvPr/>
        </p:nvSpPr>
        <p:spPr>
          <a:xfrm>
            <a:off x="4572000" y="1109838"/>
            <a:ext cx="4030437" cy="369332"/>
          </a:xfrm>
          <a:prstGeom prst="rect">
            <a:avLst/>
          </a:prstGeom>
          <a:ln>
            <a:solidFill>
              <a:srgbClr val="FF0000"/>
            </a:solidFill>
          </a:ln>
        </p:spPr>
        <p:txBody>
          <a:bodyPr wrap="square">
            <a:spAutoFit/>
          </a:bodyPr>
          <a:lstStyle/>
          <a:p>
            <a:r>
              <a:rPr lang="en-US" altLang="zh-CN" dirty="0"/>
              <a:t>By </a:t>
            </a:r>
            <a:r>
              <a:rPr lang="zh-CN" altLang="en-US" dirty="0"/>
              <a:t>郑宇，微软亚洲研究院资深研究员</a:t>
            </a:r>
          </a:p>
        </p:txBody>
      </p:sp>
      <p:sp>
        <p:nvSpPr>
          <p:cNvPr id="6" name="标题 1"/>
          <p:cNvSpPr>
            <a:spLocks noGrp="1"/>
          </p:cNvSpPr>
          <p:nvPr>
            <p:ph type="title"/>
          </p:nvPr>
        </p:nvSpPr>
        <p:spPr>
          <a:xfrm>
            <a:off x="1475656" y="287925"/>
            <a:ext cx="7126781" cy="821913"/>
          </a:xfrm>
        </p:spPr>
        <p:txBody>
          <a:bodyPr/>
          <a:lstStyle/>
          <a:p>
            <a:r>
              <a:rPr lang="en-US" altLang="zh-CN" dirty="0" err="1"/>
              <a:t>AlphaGo</a:t>
            </a:r>
            <a:r>
              <a:rPr lang="en-US" altLang="zh-CN" dirty="0"/>
              <a:t> </a:t>
            </a:r>
            <a:r>
              <a:rPr lang="en-US" altLang="zh-CN" dirty="0" err="1"/>
              <a:t>vs</a:t>
            </a:r>
            <a:r>
              <a:rPr lang="en-US" altLang="zh-CN" dirty="0"/>
              <a:t> </a:t>
            </a:r>
            <a:r>
              <a:rPr lang="zh-CN" altLang="en-US" dirty="0"/>
              <a:t>柯洁  另一面的评论</a:t>
            </a:r>
          </a:p>
        </p:txBody>
      </p:sp>
      <p:sp>
        <p:nvSpPr>
          <p:cNvPr id="7" name="矩形 6"/>
          <p:cNvSpPr/>
          <p:nvPr/>
        </p:nvSpPr>
        <p:spPr>
          <a:xfrm>
            <a:off x="6795795" y="6300028"/>
            <a:ext cx="1967205" cy="369332"/>
          </a:xfrm>
          <a:prstGeom prst="rect">
            <a:avLst/>
          </a:prstGeom>
          <a:ln>
            <a:solidFill>
              <a:schemeClr val="accent1"/>
            </a:solidFill>
          </a:ln>
        </p:spPr>
        <p:txBody>
          <a:bodyPr wrap="none">
            <a:spAutoFit/>
          </a:bodyPr>
          <a:lstStyle/>
          <a:p>
            <a:r>
              <a:rPr lang="en-US" altLang="zh-CN" dirty="0" err="1"/>
              <a:t>AlphaGo</a:t>
            </a:r>
            <a:r>
              <a:rPr lang="en-US" altLang="zh-CN" dirty="0"/>
              <a:t> </a:t>
            </a:r>
            <a:r>
              <a:rPr lang="en-US" altLang="zh-CN" dirty="0" err="1"/>
              <a:t>vs</a:t>
            </a:r>
            <a:r>
              <a:rPr lang="en-US" altLang="zh-CN" dirty="0"/>
              <a:t> </a:t>
            </a:r>
            <a:r>
              <a:rPr lang="zh-CN" altLang="en-US" dirty="0"/>
              <a:t>柯洁 </a:t>
            </a:r>
          </a:p>
        </p:txBody>
      </p:sp>
    </p:spTree>
    <p:extLst>
      <p:ext uri="{BB962C8B-B14F-4D97-AF65-F5344CB8AC3E}">
        <p14:creationId xmlns:p14="http://schemas.microsoft.com/office/powerpoint/2010/main" val="752056748"/>
      </p:ext>
    </p:extLst>
  </p:cSld>
  <p:clrMapOvr>
    <a:masterClrMapping/>
  </p:clrMapOvr>
  <p:transition>
    <p:blinds dir="vert"/>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685800" y="304800"/>
            <a:ext cx="7772400" cy="1143000"/>
          </a:xfrm>
        </p:spPr>
        <p:txBody>
          <a:bodyPr/>
          <a:lstStyle/>
          <a:p>
            <a:pPr eaLnBrk="1" hangingPunct="1"/>
            <a:r>
              <a:rPr lang="en-US" altLang="zh-CN">
                <a:latin typeface="Times New Roman" panose="02020603050405020304" pitchFamily="18" charset="0"/>
              </a:rPr>
              <a:t>“</a:t>
            </a:r>
            <a:r>
              <a:rPr lang="zh-CN" altLang="en-US"/>
              <a:t>（国际象棋）人机之战</a:t>
            </a:r>
            <a:r>
              <a:rPr lang="zh-CN" altLang="en-US">
                <a:latin typeface="Times New Roman" panose="02020603050405020304" pitchFamily="18" charset="0"/>
              </a:rPr>
              <a:t>”</a:t>
            </a:r>
            <a:r>
              <a:rPr lang="zh-CN" altLang="en-US"/>
              <a:t>简史</a:t>
            </a:r>
          </a:p>
        </p:txBody>
      </p:sp>
      <p:sp>
        <p:nvSpPr>
          <p:cNvPr id="13316" name="Rectangle 3"/>
          <p:cNvSpPr>
            <a:spLocks noGrp="1" noChangeArrowheads="1"/>
          </p:cNvSpPr>
          <p:nvPr>
            <p:ph idx="1"/>
          </p:nvPr>
        </p:nvSpPr>
        <p:spPr>
          <a:xfrm>
            <a:off x="685800" y="1447800"/>
            <a:ext cx="8458200" cy="4800600"/>
          </a:xfrm>
        </p:spPr>
        <p:txBody>
          <a:bodyPr/>
          <a:lstStyle/>
          <a:p>
            <a:pPr eaLnBrk="1" hangingPunct="1"/>
            <a:r>
              <a:rPr lang="en-US" altLang="zh-CN" sz="3000" dirty="0">
                <a:solidFill>
                  <a:srgbClr val="FF0000"/>
                </a:solidFill>
              </a:rPr>
              <a:t>1958</a:t>
            </a:r>
            <a:r>
              <a:rPr lang="zh-CN" altLang="en-US" sz="3000" dirty="0">
                <a:solidFill>
                  <a:srgbClr val="FF0000"/>
                </a:solidFill>
              </a:rPr>
              <a:t>年</a:t>
            </a:r>
            <a:r>
              <a:rPr lang="zh-CN" altLang="en-US" sz="3000" dirty="0"/>
              <a:t>，</a:t>
            </a:r>
            <a:r>
              <a:rPr lang="en-US" altLang="zh-CN" sz="3000" dirty="0"/>
              <a:t>IBM704</a:t>
            </a:r>
            <a:r>
              <a:rPr lang="zh-CN" altLang="en-US" sz="3000" dirty="0"/>
              <a:t>成为第一台能同人下棋的计算机，名为“思考”，思考速度</a:t>
            </a:r>
            <a:r>
              <a:rPr lang="zh-CN" altLang="en-US" sz="3000" dirty="0">
                <a:solidFill>
                  <a:srgbClr val="FF0000"/>
                </a:solidFill>
              </a:rPr>
              <a:t>每秒</a:t>
            </a:r>
            <a:r>
              <a:rPr lang="en-US" altLang="zh-CN" sz="3000" dirty="0">
                <a:solidFill>
                  <a:srgbClr val="FF0000"/>
                </a:solidFill>
              </a:rPr>
              <a:t>200</a:t>
            </a:r>
            <a:r>
              <a:rPr lang="zh-CN" altLang="en-US" sz="3000" dirty="0">
                <a:solidFill>
                  <a:srgbClr val="FF0000"/>
                </a:solidFill>
              </a:rPr>
              <a:t>步</a:t>
            </a:r>
          </a:p>
          <a:p>
            <a:pPr eaLnBrk="1" hangingPunct="1"/>
            <a:r>
              <a:rPr lang="en-US" altLang="zh-CN" sz="3000" dirty="0"/>
              <a:t>60</a:t>
            </a:r>
            <a:r>
              <a:rPr lang="zh-CN" altLang="en-US" sz="3000" dirty="0"/>
              <a:t>年代中期，科学家德里夫斯断言，计算机</a:t>
            </a:r>
            <a:r>
              <a:rPr lang="zh-CN" altLang="en-US" sz="3000" u="sng" dirty="0">
                <a:solidFill>
                  <a:srgbClr val="FF0000"/>
                </a:solidFill>
              </a:rPr>
              <a:t>将无法击败</a:t>
            </a:r>
            <a:r>
              <a:rPr lang="zh-CN" altLang="en-US" sz="3000" dirty="0"/>
              <a:t>一位年仅</a:t>
            </a:r>
            <a:r>
              <a:rPr lang="en-US" altLang="zh-CN" sz="3000" dirty="0"/>
              <a:t>10</a:t>
            </a:r>
            <a:r>
              <a:rPr lang="zh-CN" altLang="en-US" sz="3000" dirty="0"/>
              <a:t>岁的棋手</a:t>
            </a:r>
          </a:p>
          <a:p>
            <a:pPr eaLnBrk="1" hangingPunct="1"/>
            <a:r>
              <a:rPr lang="en-US" altLang="zh-CN" sz="3000" dirty="0"/>
              <a:t>1973</a:t>
            </a:r>
            <a:r>
              <a:rPr lang="zh-CN" altLang="en-US" sz="3000" dirty="0"/>
              <a:t>年，国际象棋软件</a:t>
            </a:r>
            <a:r>
              <a:rPr lang="en-US" altLang="zh-CN" sz="3000" dirty="0"/>
              <a:t>4.0</a:t>
            </a:r>
            <a:r>
              <a:rPr lang="zh-CN" altLang="en-US" sz="3000" dirty="0"/>
              <a:t>被开发出来，这是未来程序的基础</a:t>
            </a:r>
          </a:p>
          <a:p>
            <a:pPr eaLnBrk="1" hangingPunct="1"/>
            <a:r>
              <a:rPr lang="en-US" altLang="zh-CN" sz="3000" dirty="0"/>
              <a:t>1979</a:t>
            </a:r>
            <a:r>
              <a:rPr lang="zh-CN" altLang="en-US" sz="3000" dirty="0"/>
              <a:t>年，国际象棋软件</a:t>
            </a:r>
            <a:r>
              <a:rPr lang="en-US" altLang="zh-CN" sz="3000" dirty="0"/>
              <a:t>4.9</a:t>
            </a:r>
            <a:r>
              <a:rPr lang="zh-CN" altLang="en-US" sz="3000" dirty="0"/>
              <a:t>达到专家级水平</a:t>
            </a:r>
          </a:p>
        </p:txBody>
      </p:sp>
      <p:sp>
        <p:nvSpPr>
          <p:cNvPr id="13314" name="灯片编号占位符 5"/>
          <p:cNvSpPr>
            <a:spLocks noGrp="1"/>
          </p:cNvSpPr>
          <p:nvPr>
            <p:ph type="sldNum" sz="quarter" idx="12"/>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84F4491C-4BC9-4A3C-92E6-8050034B6AFC}" type="slidenum">
              <a:rPr lang="en-US" altLang="zh-CN" sz="1400">
                <a:solidFill>
                  <a:schemeClr val="tx1"/>
                </a:solidFill>
                <a:ea typeface="黑体" panose="02010609060101010101" pitchFamily="49" charset="-122"/>
              </a:rPr>
              <a:pPr eaLnBrk="1" hangingPunct="1">
                <a:spcBef>
                  <a:spcPct val="0"/>
                </a:spcBef>
                <a:buFontTx/>
                <a:buNone/>
              </a:pPr>
              <a:t>63</a:t>
            </a:fld>
            <a:endParaRPr lang="en-US" altLang="zh-CN" sz="1400">
              <a:solidFill>
                <a:schemeClr val="tx1"/>
              </a:solidFill>
              <a:ea typeface="黑体" panose="02010609060101010101" pitchFamily="49" charset="-122"/>
            </a:endParaRPr>
          </a:p>
        </p:txBody>
      </p:sp>
    </p:spTree>
    <p:extLst>
      <p:ext uri="{BB962C8B-B14F-4D97-AF65-F5344CB8AC3E}">
        <p14:creationId xmlns:p14="http://schemas.microsoft.com/office/powerpoint/2010/main" val="379821573"/>
      </p:ext>
    </p:extLst>
  </p:cSld>
  <p:clrMapOvr>
    <a:masterClrMapping/>
  </p:clrMapOvr>
  <p:transition>
    <p:blinds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标题 1"/>
          <p:cNvSpPr txBox="1">
            <a:spLocks/>
          </p:cNvSpPr>
          <p:nvPr/>
        </p:nvSpPr>
        <p:spPr>
          <a:xfrm>
            <a:off x="1547664" y="2564904"/>
            <a:ext cx="6624736" cy="144016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200" kern="1200">
                <a:solidFill>
                  <a:schemeClr val="tx1"/>
                </a:solidFill>
                <a:latin typeface="华文中宋" pitchFamily="2" charset="-122"/>
                <a:ea typeface="华文中宋" pitchFamily="2" charset="-122"/>
                <a:cs typeface="+mj-cs"/>
              </a:defRPr>
            </a:lvl1pPr>
          </a:lstStyle>
          <a:p>
            <a:pPr fontAlgn="auto">
              <a:spcAft>
                <a:spcPts val="0"/>
              </a:spcAft>
            </a:pPr>
            <a:r>
              <a:rPr lang="zh-CN" altLang="en-US" sz="4400" dirty="0">
                <a:solidFill>
                  <a:srgbClr val="FF0000"/>
                </a:solidFill>
              </a:rPr>
              <a:t>智能时代的到来：</a:t>
            </a:r>
            <a:r>
              <a:rPr lang="zh-CN" altLang="en-US" sz="4400" dirty="0">
                <a:solidFill>
                  <a:srgbClr val="00B0F0"/>
                </a:solidFill>
              </a:rPr>
              <a:t>象棋</a:t>
            </a:r>
            <a:r>
              <a:rPr lang="en-US" altLang="zh-CN" sz="4400" dirty="0">
                <a:solidFill>
                  <a:srgbClr val="FF0000"/>
                </a:solidFill>
              </a:rPr>
              <a:t>     </a:t>
            </a:r>
            <a:endParaRPr lang="zh-CN" altLang="en-US" sz="4000" dirty="0">
              <a:solidFill>
                <a:srgbClr val="00B0F0"/>
              </a:solidFill>
            </a:endParaRPr>
          </a:p>
        </p:txBody>
      </p:sp>
    </p:spTree>
    <p:extLst>
      <p:ext uri="{BB962C8B-B14F-4D97-AF65-F5344CB8AC3E}">
        <p14:creationId xmlns:p14="http://schemas.microsoft.com/office/powerpoint/2010/main" val="2116729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685800" y="814388"/>
            <a:ext cx="7924800" cy="5638800"/>
          </a:xfrm>
        </p:spPr>
        <p:txBody>
          <a:bodyPr/>
          <a:lstStyle/>
          <a:p>
            <a:pPr eaLnBrk="1" hangingPunct="1"/>
            <a:r>
              <a:rPr lang="en-US" altLang="zh-CN" sz="2800" dirty="0"/>
              <a:t>1987</a:t>
            </a:r>
            <a:r>
              <a:rPr lang="zh-CN" altLang="en-US" sz="2800" dirty="0"/>
              <a:t>年，“深思”首次以</a:t>
            </a:r>
            <a:r>
              <a:rPr lang="zh-CN" altLang="en-US" sz="2800" dirty="0">
                <a:solidFill>
                  <a:srgbClr val="FF0000"/>
                </a:solidFill>
              </a:rPr>
              <a:t>每秒钟</a:t>
            </a:r>
            <a:r>
              <a:rPr lang="en-US" altLang="zh-CN" sz="2800" dirty="0">
                <a:solidFill>
                  <a:srgbClr val="FF0000"/>
                </a:solidFill>
              </a:rPr>
              <a:t>75</a:t>
            </a:r>
            <a:r>
              <a:rPr lang="zh-CN" altLang="en-US" sz="2800" dirty="0">
                <a:solidFill>
                  <a:srgbClr val="FF0000"/>
                </a:solidFill>
              </a:rPr>
              <a:t>万步</a:t>
            </a:r>
            <a:r>
              <a:rPr lang="zh-CN" altLang="en-US" sz="2800" dirty="0"/>
              <a:t>的思考速度露面，它的水平相当于拥有国际等级分为</a:t>
            </a:r>
            <a:r>
              <a:rPr lang="en-US" altLang="zh-CN" sz="2800" dirty="0"/>
              <a:t>2450</a:t>
            </a:r>
            <a:r>
              <a:rPr lang="zh-CN" altLang="en-US" sz="2800" dirty="0"/>
              <a:t>的棋手</a:t>
            </a:r>
            <a:endParaRPr lang="en-US" altLang="zh-CN" sz="2800" dirty="0"/>
          </a:p>
          <a:p>
            <a:pPr eaLnBrk="1" hangingPunct="1"/>
            <a:endParaRPr lang="zh-CN" altLang="en-US" sz="2800" dirty="0"/>
          </a:p>
          <a:p>
            <a:pPr eaLnBrk="1" hangingPunct="1"/>
            <a:r>
              <a:rPr lang="en-US" altLang="zh-CN" sz="2800" dirty="0"/>
              <a:t>1988</a:t>
            </a:r>
            <a:r>
              <a:rPr lang="zh-CN" altLang="en-US" sz="2800" dirty="0"/>
              <a:t>年，</a:t>
            </a:r>
            <a:r>
              <a:rPr lang="zh-CN" altLang="en-US" sz="2800" u="sng" dirty="0"/>
              <a:t>“深思”击败丹麦特级大师拉尔森</a:t>
            </a:r>
            <a:endParaRPr lang="en-US" altLang="zh-CN" sz="2800" u="sng" dirty="0"/>
          </a:p>
          <a:p>
            <a:pPr eaLnBrk="1" hangingPunct="1"/>
            <a:endParaRPr lang="zh-CN" altLang="en-US" sz="2800" u="sng" dirty="0"/>
          </a:p>
          <a:p>
            <a:pPr eaLnBrk="1" hangingPunct="1"/>
            <a:r>
              <a:rPr lang="en-US" altLang="zh-CN" sz="2800" dirty="0">
                <a:solidFill>
                  <a:srgbClr val="FF0000"/>
                </a:solidFill>
              </a:rPr>
              <a:t>1989</a:t>
            </a:r>
            <a:r>
              <a:rPr lang="zh-CN" altLang="en-US" sz="2800" dirty="0">
                <a:solidFill>
                  <a:srgbClr val="FF0000"/>
                </a:solidFill>
              </a:rPr>
              <a:t>年</a:t>
            </a:r>
            <a:r>
              <a:rPr lang="zh-CN" altLang="en-US" sz="2800" dirty="0"/>
              <a:t>，“深思”已经有</a:t>
            </a:r>
            <a:r>
              <a:rPr lang="en-US" altLang="zh-CN" sz="2800" dirty="0"/>
              <a:t>6</a:t>
            </a:r>
            <a:r>
              <a:rPr lang="zh-CN" altLang="en-US" sz="2800" dirty="0"/>
              <a:t>台信息处理器，</a:t>
            </a:r>
            <a:r>
              <a:rPr lang="zh-CN" altLang="en-US" sz="2800" dirty="0">
                <a:solidFill>
                  <a:srgbClr val="FF0000"/>
                </a:solidFill>
              </a:rPr>
              <a:t>每秒思考速度达</a:t>
            </a:r>
            <a:r>
              <a:rPr lang="en-US" altLang="zh-CN" sz="2800" dirty="0">
                <a:solidFill>
                  <a:srgbClr val="FF0000"/>
                </a:solidFill>
              </a:rPr>
              <a:t>200</a:t>
            </a:r>
            <a:r>
              <a:rPr lang="zh-CN" altLang="en-US" sz="2800" dirty="0">
                <a:solidFill>
                  <a:srgbClr val="FF0000"/>
                </a:solidFill>
              </a:rPr>
              <a:t>万步</a:t>
            </a:r>
            <a:r>
              <a:rPr lang="zh-CN" altLang="en-US" sz="2800" dirty="0"/>
              <a:t>，但在与</a:t>
            </a:r>
            <a:r>
              <a:rPr lang="zh-CN" altLang="en-US" sz="2800" dirty="0">
                <a:solidFill>
                  <a:srgbClr val="FF0000"/>
                </a:solidFill>
              </a:rPr>
              <a:t>世界棋王卡斯帕罗夫进行的“人机大战”中对阵以</a:t>
            </a:r>
            <a:r>
              <a:rPr lang="en-US" altLang="zh-CN" sz="2800" u="sng" dirty="0">
                <a:solidFill>
                  <a:srgbClr val="FF0000"/>
                </a:solidFill>
              </a:rPr>
              <a:t>0</a:t>
            </a:r>
            <a:r>
              <a:rPr lang="zh-CN" altLang="en-US" sz="2800" u="sng" dirty="0">
                <a:solidFill>
                  <a:srgbClr val="FF0000"/>
                </a:solidFill>
              </a:rPr>
              <a:t>比</a:t>
            </a:r>
            <a:r>
              <a:rPr lang="en-US" altLang="zh-CN" sz="2800" u="sng" dirty="0">
                <a:solidFill>
                  <a:srgbClr val="FF0000"/>
                </a:solidFill>
              </a:rPr>
              <a:t>2</a:t>
            </a:r>
            <a:r>
              <a:rPr lang="zh-CN" altLang="en-US" sz="2800" u="sng" dirty="0">
                <a:solidFill>
                  <a:srgbClr val="FF0000"/>
                </a:solidFill>
              </a:rPr>
              <a:t>败北</a:t>
            </a:r>
          </a:p>
        </p:txBody>
      </p:sp>
      <p:sp>
        <p:nvSpPr>
          <p:cNvPr id="14338" name="灯片编号占位符 5"/>
          <p:cNvSpPr>
            <a:spLocks noGrp="1"/>
          </p:cNvSpPr>
          <p:nvPr>
            <p:ph type="sldNum" sz="quarter" idx="12"/>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44917BC4-54BA-4500-8710-9B487BB6837E}" type="slidenum">
              <a:rPr lang="en-US" altLang="zh-CN" sz="1400">
                <a:solidFill>
                  <a:schemeClr val="tx1"/>
                </a:solidFill>
                <a:ea typeface="黑体" panose="02010609060101010101" pitchFamily="49" charset="-122"/>
              </a:rPr>
              <a:pPr eaLnBrk="1" hangingPunct="1">
                <a:spcBef>
                  <a:spcPct val="0"/>
                </a:spcBef>
                <a:buFontTx/>
                <a:buNone/>
              </a:pPr>
              <a:t>65</a:t>
            </a:fld>
            <a:endParaRPr lang="en-US" altLang="zh-CN" sz="1400">
              <a:solidFill>
                <a:schemeClr val="tx1"/>
              </a:solidFill>
              <a:ea typeface="黑体" panose="02010609060101010101" pitchFamily="49" charset="-122"/>
            </a:endParaRPr>
          </a:p>
        </p:txBody>
      </p:sp>
    </p:spTree>
    <p:extLst>
      <p:ext uri="{BB962C8B-B14F-4D97-AF65-F5344CB8AC3E}">
        <p14:creationId xmlns:p14="http://schemas.microsoft.com/office/powerpoint/2010/main" val="2304001608"/>
      </p:ext>
    </p:extLst>
  </p:cSld>
  <p:clrMapOvr>
    <a:masterClrMapping/>
  </p:clrMapOvr>
  <p:transition>
    <p:blinds dir="vert"/>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685800" y="457200"/>
            <a:ext cx="7772400" cy="6400800"/>
          </a:xfrm>
        </p:spPr>
        <p:txBody>
          <a:bodyPr>
            <a:normAutofit lnSpcReduction="10000"/>
          </a:bodyPr>
          <a:lstStyle/>
          <a:p>
            <a:pPr eaLnBrk="1" hangingPunct="1">
              <a:lnSpc>
                <a:spcPct val="90000"/>
              </a:lnSpc>
            </a:pPr>
            <a:r>
              <a:rPr lang="en-US" altLang="zh-CN" sz="2800" dirty="0"/>
              <a:t>1990</a:t>
            </a:r>
            <a:r>
              <a:rPr lang="zh-CN" altLang="en-US" sz="2800" dirty="0"/>
              <a:t>年，</a:t>
            </a:r>
            <a:r>
              <a:rPr lang="zh-CN" altLang="en-US" sz="2800" dirty="0">
                <a:solidFill>
                  <a:srgbClr val="FF0000"/>
                </a:solidFill>
              </a:rPr>
              <a:t>“深思”第二代产生</a:t>
            </a:r>
            <a:r>
              <a:rPr lang="zh-CN" altLang="en-US" sz="2800" dirty="0"/>
              <a:t>，使用</a:t>
            </a:r>
            <a:r>
              <a:rPr lang="en-US" altLang="zh-CN" sz="2800" dirty="0"/>
              <a:t>IBM</a:t>
            </a:r>
            <a:r>
              <a:rPr lang="zh-CN" altLang="en-US" sz="2800" dirty="0"/>
              <a:t>的硬件，吸引了前世界棋王卡尔波夫与之对抗</a:t>
            </a:r>
          </a:p>
          <a:p>
            <a:r>
              <a:rPr lang="en-US" altLang="zh-CN" sz="2800" dirty="0"/>
              <a:t>1991</a:t>
            </a:r>
            <a:r>
              <a:rPr lang="zh-CN" altLang="en-US" sz="2800" dirty="0"/>
              <a:t>年，“弗里茨”（国际象棋软件）问世</a:t>
            </a:r>
          </a:p>
          <a:p>
            <a:pPr eaLnBrk="1" hangingPunct="1">
              <a:lnSpc>
                <a:spcPct val="90000"/>
              </a:lnSpc>
            </a:pPr>
            <a:r>
              <a:rPr lang="en-US" altLang="zh-CN" sz="2800" dirty="0"/>
              <a:t>1993</a:t>
            </a:r>
            <a:r>
              <a:rPr lang="zh-CN" altLang="en-US" sz="2800" dirty="0"/>
              <a:t>年，</a:t>
            </a:r>
            <a:r>
              <a:rPr lang="zh-CN" altLang="en-US" sz="2800" u="sng" dirty="0">
                <a:solidFill>
                  <a:srgbClr val="FF0000"/>
                </a:solidFill>
              </a:rPr>
              <a:t>“深思”二代击败了丹麦国家队</a:t>
            </a:r>
            <a:r>
              <a:rPr lang="zh-CN" altLang="en-US" sz="2800" dirty="0"/>
              <a:t>，在与世界优秀女棋手小波尔加的对抗中获胜</a:t>
            </a:r>
            <a:endParaRPr lang="en-US" altLang="zh-CN" sz="2800" dirty="0"/>
          </a:p>
          <a:p>
            <a:pPr eaLnBrk="1" hangingPunct="1">
              <a:lnSpc>
                <a:spcPct val="90000"/>
              </a:lnSpc>
            </a:pPr>
            <a:endParaRPr lang="zh-CN" altLang="en-US" sz="2800" dirty="0"/>
          </a:p>
          <a:p>
            <a:pPr eaLnBrk="1" hangingPunct="1">
              <a:lnSpc>
                <a:spcPct val="90000"/>
              </a:lnSpc>
            </a:pPr>
            <a:r>
              <a:rPr lang="en-US" altLang="zh-CN" sz="2800" dirty="0"/>
              <a:t>1995</a:t>
            </a:r>
            <a:r>
              <a:rPr lang="zh-CN" altLang="en-US" sz="2800" dirty="0"/>
              <a:t>年，“</a:t>
            </a:r>
            <a:r>
              <a:rPr lang="zh-CN" altLang="en-US" sz="2800" b="1" dirty="0">
                <a:solidFill>
                  <a:srgbClr val="0070C0"/>
                </a:solidFill>
              </a:rPr>
              <a:t>深蓝</a:t>
            </a:r>
            <a:r>
              <a:rPr lang="zh-CN" altLang="en-US" sz="2800" dirty="0"/>
              <a:t>”更新程序，</a:t>
            </a:r>
            <a:r>
              <a:rPr lang="zh-CN" altLang="en-US" sz="2800" dirty="0">
                <a:solidFill>
                  <a:srgbClr val="FF0000"/>
                </a:solidFill>
              </a:rPr>
              <a:t>新的集成电路</a:t>
            </a:r>
            <a:r>
              <a:rPr lang="zh-CN" altLang="en-US" sz="2800" dirty="0"/>
              <a:t>将其思考速度达到</a:t>
            </a:r>
            <a:r>
              <a:rPr lang="zh-CN" altLang="en-US" sz="2800" dirty="0">
                <a:solidFill>
                  <a:srgbClr val="FF0000"/>
                </a:solidFill>
              </a:rPr>
              <a:t>每秒</a:t>
            </a:r>
            <a:r>
              <a:rPr lang="en-US" altLang="zh-CN" sz="2800" dirty="0">
                <a:solidFill>
                  <a:srgbClr val="FF0000"/>
                </a:solidFill>
              </a:rPr>
              <a:t>300</a:t>
            </a:r>
            <a:r>
              <a:rPr lang="zh-CN" altLang="en-US" sz="2800" dirty="0">
                <a:solidFill>
                  <a:srgbClr val="FF0000"/>
                </a:solidFill>
              </a:rPr>
              <a:t>万步 （</a:t>
            </a:r>
            <a:r>
              <a:rPr lang="zh-CN" altLang="en-US" sz="2800" u="sng" dirty="0">
                <a:solidFill>
                  <a:srgbClr val="FF0000"/>
                </a:solidFill>
              </a:rPr>
              <a:t>速度进步很大</a:t>
            </a:r>
            <a:r>
              <a:rPr lang="zh-CN" altLang="en-US" sz="2800" dirty="0">
                <a:solidFill>
                  <a:srgbClr val="FF0000"/>
                </a:solidFill>
              </a:rPr>
              <a:t>）</a:t>
            </a:r>
          </a:p>
          <a:p>
            <a:pPr eaLnBrk="1" hangingPunct="1">
              <a:lnSpc>
                <a:spcPct val="90000"/>
              </a:lnSpc>
            </a:pPr>
            <a:r>
              <a:rPr lang="en-US" altLang="zh-CN" sz="2800" dirty="0"/>
              <a:t>1996</a:t>
            </a:r>
            <a:r>
              <a:rPr lang="zh-CN" altLang="en-US" sz="2800" dirty="0"/>
              <a:t>年，“深蓝”在与卡斯帕罗夫的挑战赛中，以</a:t>
            </a:r>
            <a:r>
              <a:rPr lang="en-US" altLang="zh-CN" sz="2800" dirty="0"/>
              <a:t>2</a:t>
            </a:r>
            <a:r>
              <a:rPr lang="zh-CN" altLang="en-US" sz="2800" dirty="0"/>
              <a:t>比</a:t>
            </a:r>
            <a:r>
              <a:rPr lang="en-US" altLang="zh-CN" sz="2800" dirty="0"/>
              <a:t>4</a:t>
            </a:r>
            <a:r>
              <a:rPr lang="zh-CN" altLang="en-US" sz="2800" dirty="0"/>
              <a:t>不敌卡斯帕罗夫</a:t>
            </a:r>
          </a:p>
          <a:p>
            <a:pPr eaLnBrk="1" hangingPunct="1">
              <a:lnSpc>
                <a:spcPct val="90000"/>
              </a:lnSpc>
            </a:pPr>
            <a:r>
              <a:rPr lang="en-US" altLang="zh-CN" sz="2800" dirty="0"/>
              <a:t>1997</a:t>
            </a:r>
            <a:r>
              <a:rPr lang="zh-CN" altLang="en-US" sz="2800" dirty="0"/>
              <a:t>年，“</a:t>
            </a:r>
            <a:r>
              <a:rPr lang="zh-CN" altLang="en-US" sz="2800" b="1" dirty="0">
                <a:solidFill>
                  <a:srgbClr val="0070C0"/>
                </a:solidFill>
              </a:rPr>
              <a:t>超级深蓝</a:t>
            </a:r>
            <a:r>
              <a:rPr lang="zh-CN" altLang="en-US" sz="2800" dirty="0"/>
              <a:t>”开发出了更加高级的“大脑”，</a:t>
            </a:r>
            <a:r>
              <a:rPr lang="en-US" altLang="zh-CN" sz="2800" dirty="0"/>
              <a:t>4</a:t>
            </a:r>
            <a:r>
              <a:rPr lang="zh-CN" altLang="en-US" sz="2800" dirty="0"/>
              <a:t>名国际大师参与</a:t>
            </a:r>
            <a:r>
              <a:rPr lang="en-US" altLang="zh-CN" sz="2800" dirty="0"/>
              <a:t>IBM</a:t>
            </a:r>
            <a:r>
              <a:rPr lang="zh-CN" altLang="en-US" sz="2800" dirty="0"/>
              <a:t>的挑战小组为电脑与卡斯帕罗夫重战出谋划策，</a:t>
            </a:r>
            <a:r>
              <a:rPr lang="zh-CN" altLang="en-US" sz="2800" u="sng" dirty="0">
                <a:solidFill>
                  <a:srgbClr val="0070C0"/>
                </a:solidFill>
              </a:rPr>
              <a:t>最后“超级深蓝”以</a:t>
            </a:r>
            <a:r>
              <a:rPr lang="en-US" altLang="zh-CN" sz="2800" u="sng" dirty="0">
                <a:solidFill>
                  <a:srgbClr val="0070C0"/>
                </a:solidFill>
              </a:rPr>
              <a:t>3</a:t>
            </a:r>
            <a:r>
              <a:rPr lang="zh-CN" altLang="en-US" sz="2800" u="sng" dirty="0">
                <a:solidFill>
                  <a:srgbClr val="0070C0"/>
                </a:solidFill>
              </a:rPr>
              <a:t>比</a:t>
            </a:r>
            <a:r>
              <a:rPr lang="en-US" altLang="zh-CN" sz="2800" u="sng" dirty="0">
                <a:solidFill>
                  <a:srgbClr val="0070C0"/>
                </a:solidFill>
              </a:rPr>
              <a:t>2</a:t>
            </a:r>
            <a:r>
              <a:rPr lang="zh-CN" altLang="en-US" sz="2800" u="sng" dirty="0">
                <a:solidFill>
                  <a:srgbClr val="0070C0"/>
                </a:solidFill>
              </a:rPr>
              <a:t>击败了卡斯帕罗夫</a:t>
            </a:r>
            <a:r>
              <a:rPr lang="zh-CN" altLang="en-US" sz="2800" dirty="0"/>
              <a:t>，卡斯帕罗夫要求重赛，但没有得到回应</a:t>
            </a:r>
          </a:p>
        </p:txBody>
      </p:sp>
      <p:sp>
        <p:nvSpPr>
          <p:cNvPr id="15362" name="灯片编号占位符 5"/>
          <p:cNvSpPr>
            <a:spLocks noGrp="1"/>
          </p:cNvSpPr>
          <p:nvPr>
            <p:ph type="sldNum" sz="quarter" idx="12"/>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BEA9763E-D2AF-4E9C-ACC3-4795714EA441}" type="slidenum">
              <a:rPr lang="en-US" altLang="zh-CN" sz="1400">
                <a:solidFill>
                  <a:schemeClr val="tx1"/>
                </a:solidFill>
                <a:ea typeface="黑体" panose="02010609060101010101" pitchFamily="49" charset="-122"/>
              </a:rPr>
              <a:pPr eaLnBrk="1" hangingPunct="1">
                <a:spcBef>
                  <a:spcPct val="0"/>
                </a:spcBef>
                <a:buFontTx/>
                <a:buNone/>
              </a:pPr>
              <a:t>66</a:t>
            </a:fld>
            <a:endParaRPr lang="en-US" altLang="zh-CN" sz="1400">
              <a:solidFill>
                <a:schemeClr val="tx1"/>
              </a:solidFill>
              <a:ea typeface="黑体" panose="02010609060101010101" pitchFamily="49" charset="-122"/>
            </a:endParaRPr>
          </a:p>
        </p:txBody>
      </p:sp>
    </p:spTree>
    <p:extLst>
      <p:ext uri="{BB962C8B-B14F-4D97-AF65-F5344CB8AC3E}">
        <p14:creationId xmlns:p14="http://schemas.microsoft.com/office/powerpoint/2010/main" val="3563145956"/>
      </p:ext>
    </p:extLst>
  </p:cSld>
  <p:clrMapOvr>
    <a:masterClrMapping/>
  </p:clrMapOvr>
  <p:transition>
    <p:blinds dir="vert"/>
  </p:transition>
</p:sld>
</file>

<file path=ppt/slides/slide6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685800" y="0"/>
            <a:ext cx="7772400" cy="1143000"/>
          </a:xfrm>
        </p:spPr>
        <p:txBody>
          <a:bodyPr/>
          <a:lstStyle/>
          <a:p>
            <a:pPr eaLnBrk="1" hangingPunct="1"/>
            <a:r>
              <a:rPr lang="en-US" altLang="zh-CN" dirty="0"/>
              <a:t>IBM</a:t>
            </a:r>
            <a:r>
              <a:rPr lang="zh-CN" altLang="en-US" dirty="0"/>
              <a:t>的“深蓝”</a:t>
            </a:r>
          </a:p>
        </p:txBody>
      </p:sp>
      <p:sp>
        <p:nvSpPr>
          <p:cNvPr id="37891" name="Rectangle 3"/>
          <p:cNvSpPr>
            <a:spLocks noGrp="1" noChangeArrowheads="1"/>
          </p:cNvSpPr>
          <p:nvPr>
            <p:ph idx="1"/>
          </p:nvPr>
        </p:nvSpPr>
        <p:spPr>
          <a:xfrm>
            <a:off x="666187" y="846892"/>
            <a:ext cx="7772400" cy="4114800"/>
          </a:xfrm>
        </p:spPr>
        <p:txBody>
          <a:bodyPr/>
          <a:lstStyle/>
          <a:p>
            <a:pPr algn="just" eaLnBrk="1" hangingPunct="1">
              <a:buFont typeface="Wingdings" panose="05000000000000000000" pitchFamily="2" charset="2"/>
              <a:buNone/>
            </a:pPr>
            <a:r>
              <a:rPr lang="en-US" altLang="zh-CN" sz="2400" dirty="0"/>
              <a:t>		  </a:t>
            </a:r>
            <a:r>
              <a:rPr lang="zh-CN" altLang="en-US" sz="2400" dirty="0"/>
              <a:t>北京时间</a:t>
            </a:r>
            <a:r>
              <a:rPr lang="en-US" altLang="zh-CN" sz="2400" dirty="0">
                <a:solidFill>
                  <a:srgbClr val="0070C0"/>
                </a:solidFill>
              </a:rPr>
              <a:t>1997</a:t>
            </a:r>
            <a:r>
              <a:rPr lang="zh-CN" altLang="en-US" sz="2400" dirty="0">
                <a:solidFill>
                  <a:srgbClr val="0070C0"/>
                </a:solidFill>
              </a:rPr>
              <a:t>年</a:t>
            </a:r>
            <a:r>
              <a:rPr lang="en-US" altLang="zh-CN" sz="2400" dirty="0">
                <a:solidFill>
                  <a:srgbClr val="0070C0"/>
                </a:solidFill>
              </a:rPr>
              <a:t>5</a:t>
            </a:r>
            <a:r>
              <a:rPr lang="zh-CN" altLang="en-US" sz="2400" dirty="0">
                <a:solidFill>
                  <a:srgbClr val="0070C0"/>
                </a:solidFill>
              </a:rPr>
              <a:t>月</a:t>
            </a:r>
            <a:r>
              <a:rPr lang="en-US" altLang="zh-CN" sz="2400" dirty="0">
                <a:solidFill>
                  <a:srgbClr val="0070C0"/>
                </a:solidFill>
              </a:rPr>
              <a:t>12</a:t>
            </a:r>
            <a:r>
              <a:rPr lang="zh-CN" altLang="en-US" sz="2400" dirty="0">
                <a:solidFill>
                  <a:srgbClr val="0070C0"/>
                </a:solidFill>
              </a:rPr>
              <a:t>日</a:t>
            </a:r>
            <a:r>
              <a:rPr lang="zh-CN" altLang="en-US" sz="2400" dirty="0"/>
              <a:t>凌晨</a:t>
            </a:r>
            <a:r>
              <a:rPr lang="en-US" altLang="zh-CN" sz="2400" dirty="0"/>
              <a:t>4</a:t>
            </a:r>
            <a:r>
              <a:rPr lang="zh-CN" altLang="en-US" sz="2400" dirty="0"/>
              <a:t>点</a:t>
            </a:r>
            <a:r>
              <a:rPr lang="en-US" altLang="zh-CN" sz="2400" dirty="0"/>
              <a:t>50</a:t>
            </a:r>
            <a:r>
              <a:rPr lang="zh-CN" altLang="en-US" sz="2400" dirty="0"/>
              <a:t>分，美国纽约公平大厦，当</a:t>
            </a:r>
            <a:r>
              <a:rPr lang="en-US" altLang="zh-CN" sz="2400" dirty="0"/>
              <a:t>IBM</a:t>
            </a:r>
            <a:r>
              <a:rPr lang="zh-CN" altLang="en-US" sz="2400" dirty="0"/>
              <a:t>公司的“深蓝”超级电脑将棋盘上的一个兵走到</a:t>
            </a:r>
            <a:r>
              <a:rPr lang="en-US" altLang="zh-CN" sz="2400" dirty="0"/>
              <a:t>C4</a:t>
            </a:r>
            <a:r>
              <a:rPr lang="zh-CN" altLang="en-US" sz="2400" dirty="0"/>
              <a:t>的位置上时，</a:t>
            </a:r>
            <a:r>
              <a:rPr lang="zh-CN" altLang="en-US" sz="2400" dirty="0">
                <a:solidFill>
                  <a:srgbClr val="0070C0"/>
                </a:solidFill>
              </a:rPr>
              <a:t>国际象棋世界冠军卡斯帕罗夫对“深蓝”的人机大战落下帷幕</a:t>
            </a:r>
            <a:r>
              <a:rPr lang="zh-CN" altLang="en-US" sz="2400" dirty="0"/>
              <a:t>，“深蓝” 以</a:t>
            </a:r>
            <a:r>
              <a:rPr lang="en-US" altLang="zh-CN" sz="2400" dirty="0"/>
              <a:t>3.5</a:t>
            </a:r>
            <a:r>
              <a:rPr lang="zh-CN" altLang="en-US" sz="2400" dirty="0"/>
              <a:t>：</a:t>
            </a:r>
            <a:r>
              <a:rPr lang="en-US" altLang="zh-CN" sz="2400" dirty="0"/>
              <a:t>2.5</a:t>
            </a:r>
            <a:r>
              <a:rPr lang="zh-CN" altLang="en-US" sz="2400" dirty="0"/>
              <a:t>的总比分</a:t>
            </a:r>
            <a:r>
              <a:rPr lang="zh-CN" altLang="en-US" sz="2400" dirty="0">
                <a:solidFill>
                  <a:srgbClr val="0070C0"/>
                </a:solidFill>
              </a:rPr>
              <a:t>战胜卡斯帕罗夫</a:t>
            </a:r>
            <a:r>
              <a:rPr lang="zh-CN" altLang="en-US" sz="2400" dirty="0"/>
              <a:t>。</a:t>
            </a:r>
          </a:p>
        </p:txBody>
      </p:sp>
      <p:sp>
        <p:nvSpPr>
          <p:cNvPr id="18434" name="灯片编号占位符 5"/>
          <p:cNvSpPr>
            <a:spLocks noGrp="1"/>
          </p:cNvSpPr>
          <p:nvPr>
            <p:ph type="sldNum" sz="quarter" idx="12"/>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004C23B3-AC30-4EAD-BE90-A54E92081342}" type="slidenum">
              <a:rPr lang="en-US" altLang="zh-CN" sz="1400">
                <a:solidFill>
                  <a:schemeClr val="tx1"/>
                </a:solidFill>
                <a:ea typeface="黑体" panose="02010609060101010101" pitchFamily="49" charset="-122"/>
              </a:rPr>
              <a:pPr eaLnBrk="1" hangingPunct="1">
                <a:spcBef>
                  <a:spcPct val="0"/>
                </a:spcBef>
                <a:buFontTx/>
                <a:buNone/>
              </a:pPr>
              <a:t>67</a:t>
            </a:fld>
            <a:endParaRPr lang="en-US" altLang="zh-CN" sz="1400">
              <a:solidFill>
                <a:schemeClr val="tx1"/>
              </a:solidFill>
              <a:ea typeface="黑体" panose="02010609060101010101" pitchFamily="49" charset="-122"/>
            </a:endParaRPr>
          </a:p>
        </p:txBody>
      </p:sp>
      <p:graphicFrame>
        <p:nvGraphicFramePr>
          <p:cNvPr id="18437" name="Object 2"/>
          <p:cNvGraphicFramePr>
            <a:graphicFrameLocks noChangeAspect="1"/>
          </p:cNvGraphicFramePr>
          <p:nvPr>
            <p:extLst>
              <p:ext uri="{D42A27DB-BD31-4B8C-83A1-F6EECF244321}">
                <p14:modId xmlns:p14="http://schemas.microsoft.com/office/powerpoint/2010/main" val="3681564852"/>
              </p:ext>
            </p:extLst>
          </p:nvPr>
        </p:nvGraphicFramePr>
        <p:xfrm>
          <a:off x="3453245" y="2679392"/>
          <a:ext cx="4410868" cy="3292522"/>
        </p:xfrm>
        <a:graphic>
          <a:graphicData uri="http://schemas.openxmlformats.org/presentationml/2006/ole">
            <mc:AlternateContent xmlns:mc="http://schemas.openxmlformats.org/markup-compatibility/2006">
              <mc:Choice xmlns:v="urn:schemas-microsoft-com:vml" Requires="v">
                <p:oleObj spid="_x0000_s2053" name="Photo Editor 照片" r:id="rId4" imgW="2857899" imgH="2133898" progId="MSPhotoEd.3">
                  <p:embed/>
                </p:oleObj>
              </mc:Choice>
              <mc:Fallback>
                <p:oleObj name="Photo Editor 照片" r:id="rId4" imgW="2857899" imgH="2133898"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3245" y="2679392"/>
                        <a:ext cx="4410868" cy="3292522"/>
                      </a:xfrm>
                      <a:prstGeom prst="rect">
                        <a:avLst/>
                      </a:prstGeom>
                      <a:noFill/>
                      <a:ln>
                        <a:noFill/>
                      </a:ln>
                    </p:spPr>
                  </p:pic>
                </p:oleObj>
              </mc:Fallback>
            </mc:AlternateContent>
          </a:graphicData>
        </a:graphic>
      </p:graphicFrame>
      <p:sp>
        <p:nvSpPr>
          <p:cNvPr id="2" name="矩形 1"/>
          <p:cNvSpPr/>
          <p:nvPr/>
        </p:nvSpPr>
        <p:spPr>
          <a:xfrm>
            <a:off x="1691680" y="6064076"/>
            <a:ext cx="5904656" cy="461665"/>
          </a:xfrm>
          <a:prstGeom prst="rect">
            <a:avLst/>
          </a:prstGeom>
          <a:solidFill>
            <a:schemeClr val="accent1">
              <a:lumMod val="60000"/>
              <a:lumOff val="40000"/>
            </a:schemeClr>
          </a:solidFill>
          <a:ln>
            <a:solidFill>
              <a:srgbClr val="FF0000"/>
            </a:solidFill>
          </a:ln>
        </p:spPr>
        <p:txBody>
          <a:bodyPr wrap="square">
            <a:spAutoFit/>
          </a:bodyPr>
          <a:lstStyle/>
          <a:p>
            <a:r>
              <a:rPr lang="en-US" altLang="zh-CN" sz="2400" dirty="0"/>
              <a:t>1997</a:t>
            </a:r>
            <a:r>
              <a:rPr lang="zh-CN" altLang="en-US" sz="2400" dirty="0"/>
              <a:t>年</a:t>
            </a:r>
            <a:r>
              <a:rPr lang="en-US" altLang="zh-CN" sz="2400" dirty="0"/>
              <a:t>9</a:t>
            </a:r>
            <a:r>
              <a:rPr lang="zh-CN" altLang="en-US" sz="2400" dirty="0"/>
              <a:t>月</a:t>
            </a:r>
            <a:r>
              <a:rPr lang="en-US" altLang="zh-CN" sz="2400" dirty="0"/>
              <a:t>23</a:t>
            </a:r>
            <a:r>
              <a:rPr lang="zh-CN" altLang="en-US" sz="2400" dirty="0"/>
              <a:t>日 计算机“深蓝”告别棋坛</a:t>
            </a:r>
          </a:p>
        </p:txBody>
      </p:sp>
      <p:sp>
        <p:nvSpPr>
          <p:cNvPr id="3" name="矩形 2"/>
          <p:cNvSpPr/>
          <p:nvPr/>
        </p:nvSpPr>
        <p:spPr>
          <a:xfrm>
            <a:off x="260736" y="3817821"/>
            <a:ext cx="3015120" cy="1938992"/>
          </a:xfrm>
          <a:prstGeom prst="rect">
            <a:avLst/>
          </a:prstGeom>
          <a:ln>
            <a:solidFill>
              <a:srgbClr val="FF0000"/>
            </a:solidFill>
          </a:ln>
        </p:spPr>
        <p:txBody>
          <a:bodyPr wrap="square">
            <a:spAutoFit/>
          </a:bodyPr>
          <a:lstStyle/>
          <a:p>
            <a:r>
              <a:rPr lang="en-US" altLang="zh-CN" sz="2000" dirty="0"/>
              <a:t>IBM</a:t>
            </a:r>
            <a:r>
              <a:rPr lang="zh-CN" altLang="en-US" sz="2000" dirty="0"/>
              <a:t>公司负责“深蓝”研制开发项目的</a:t>
            </a:r>
            <a:r>
              <a:rPr lang="zh-CN" altLang="en-US" sz="2000" dirty="0">
                <a:effectLst>
                  <a:outerShdw blurRad="38100" dist="38100" dir="2700000" algn="tl">
                    <a:srgbClr val="000000">
                      <a:alpha val="43137"/>
                    </a:srgbClr>
                  </a:outerShdw>
                </a:effectLst>
              </a:rPr>
              <a:t>华裔科学家</a:t>
            </a:r>
            <a:r>
              <a:rPr lang="zh-CN" altLang="en-US" sz="2000" u="sng" dirty="0">
                <a:solidFill>
                  <a:srgbClr val="FF0000"/>
                </a:solidFill>
              </a:rPr>
              <a:t>谭崇仁</a:t>
            </a:r>
            <a:r>
              <a:rPr lang="zh-CN" altLang="en-US" sz="2000" u="sng" dirty="0"/>
              <a:t>博士</a:t>
            </a:r>
            <a:r>
              <a:rPr lang="zh-CN" altLang="en-US" sz="2000" dirty="0"/>
              <a:t>和</a:t>
            </a:r>
            <a:r>
              <a:rPr lang="zh-CN" altLang="en-US" sz="2000" u="sng" dirty="0">
                <a:solidFill>
                  <a:srgbClr val="FF0000"/>
                </a:solidFill>
              </a:rPr>
              <a:t>许峰雄</a:t>
            </a:r>
            <a:r>
              <a:rPr lang="zh-CN" altLang="en-US" sz="2000" u="sng" dirty="0"/>
              <a:t>博士</a:t>
            </a:r>
            <a:r>
              <a:rPr lang="zh-CN" altLang="en-US" sz="2000" dirty="0"/>
              <a:t>宣称：</a:t>
            </a:r>
            <a:r>
              <a:rPr lang="zh-CN" altLang="en-US" sz="2000" b="1" dirty="0"/>
              <a:t>“深蓝”没有人工智能，</a:t>
            </a:r>
            <a:r>
              <a:rPr lang="zh-CN" altLang="en-US" sz="2000" dirty="0"/>
              <a:t>深蓝”</a:t>
            </a:r>
            <a:r>
              <a:rPr lang="zh-CN" altLang="en-US" sz="2000" u="sng" dirty="0">
                <a:solidFill>
                  <a:srgbClr val="FF0000"/>
                </a:solidFill>
              </a:rPr>
              <a:t>不会学习，而只会推理</a:t>
            </a:r>
          </a:p>
        </p:txBody>
      </p:sp>
    </p:spTree>
    <p:extLst>
      <p:ext uri="{BB962C8B-B14F-4D97-AF65-F5344CB8AC3E}">
        <p14:creationId xmlns:p14="http://schemas.microsoft.com/office/powerpoint/2010/main" val="2798238480"/>
      </p:ext>
    </p:extLst>
  </p:cSld>
  <p:clrMapOvr>
    <a:masterClrMapping/>
  </p:clrMapOvr>
  <p:transition>
    <p:blinds dir="vert"/>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685800" y="115888"/>
            <a:ext cx="7772400" cy="1143000"/>
          </a:xfrm>
        </p:spPr>
        <p:txBody>
          <a:bodyPr/>
          <a:lstStyle/>
          <a:p>
            <a:pPr eaLnBrk="1" hangingPunct="1"/>
            <a:r>
              <a:rPr lang="en-US" altLang="zh-CN" dirty="0"/>
              <a:t>IBM</a:t>
            </a:r>
            <a:r>
              <a:rPr lang="zh-CN" altLang="en-US" dirty="0"/>
              <a:t>的</a:t>
            </a:r>
            <a:r>
              <a:rPr lang="zh-CN" altLang="en-US" b="1" dirty="0">
                <a:solidFill>
                  <a:srgbClr val="FF0000"/>
                </a:solidFill>
              </a:rPr>
              <a:t>沃森</a:t>
            </a:r>
          </a:p>
        </p:txBody>
      </p:sp>
      <p:sp>
        <p:nvSpPr>
          <p:cNvPr id="20484" name="Rectangle 3"/>
          <p:cNvSpPr>
            <a:spLocks noGrp="1" noChangeArrowheads="1"/>
          </p:cNvSpPr>
          <p:nvPr>
            <p:ph idx="1"/>
          </p:nvPr>
        </p:nvSpPr>
        <p:spPr>
          <a:xfrm>
            <a:off x="358775" y="866775"/>
            <a:ext cx="8424863" cy="4114800"/>
          </a:xfrm>
        </p:spPr>
        <p:txBody>
          <a:bodyPr>
            <a:normAutofit/>
          </a:bodyPr>
          <a:lstStyle/>
          <a:p>
            <a:pPr eaLnBrk="1" hangingPunct="1">
              <a:buFont typeface="Wingdings" panose="05000000000000000000" pitchFamily="2" charset="2"/>
              <a:buNone/>
            </a:pPr>
            <a:r>
              <a:rPr lang="zh-CN" altLang="en-US" sz="2200" dirty="0"/>
              <a:t>      北京时间</a:t>
            </a:r>
            <a:r>
              <a:rPr lang="en-US" altLang="zh-CN" sz="2200" dirty="0">
                <a:solidFill>
                  <a:srgbClr val="FF0000"/>
                </a:solidFill>
              </a:rPr>
              <a:t>2011</a:t>
            </a:r>
            <a:r>
              <a:rPr lang="zh-CN" altLang="en-US" sz="2200" dirty="0">
                <a:solidFill>
                  <a:srgbClr val="FF0000"/>
                </a:solidFill>
              </a:rPr>
              <a:t>年</a:t>
            </a:r>
            <a:r>
              <a:rPr lang="en-US" altLang="zh-CN" sz="2200" dirty="0"/>
              <a:t>2</a:t>
            </a:r>
            <a:r>
              <a:rPr lang="zh-CN" altLang="en-US" sz="2200" dirty="0"/>
              <a:t>月</a:t>
            </a:r>
            <a:r>
              <a:rPr lang="en-US" altLang="zh-CN" sz="2200" dirty="0"/>
              <a:t>17</a:t>
            </a:r>
            <a:r>
              <a:rPr lang="zh-CN" altLang="en-US" sz="2200" dirty="0"/>
              <a:t>日消息，据国外媒体报道，由</a:t>
            </a:r>
            <a:r>
              <a:rPr lang="en-US" altLang="zh-CN" sz="2200" dirty="0">
                <a:solidFill>
                  <a:srgbClr val="FF0000"/>
                </a:solidFill>
              </a:rPr>
              <a:t>IBM</a:t>
            </a:r>
            <a:r>
              <a:rPr lang="zh-CN" altLang="en-US" sz="2200" dirty="0"/>
              <a:t>和美国</a:t>
            </a:r>
            <a:r>
              <a:rPr lang="zh-CN" altLang="en-US" sz="2200" u="sng" dirty="0">
                <a:solidFill>
                  <a:srgbClr val="FF0000"/>
                </a:solidFill>
              </a:rPr>
              <a:t>德克萨斯大学</a:t>
            </a:r>
            <a:r>
              <a:rPr lang="zh-CN" altLang="en-US" sz="2200" dirty="0"/>
              <a:t>联合研制的超级电脑</a:t>
            </a:r>
            <a:r>
              <a:rPr lang="zh-CN" altLang="en-US" sz="2200" dirty="0">
                <a:solidFill>
                  <a:srgbClr val="0070C0"/>
                </a:solidFill>
              </a:rPr>
              <a:t>“沃森”</a:t>
            </a:r>
            <a:r>
              <a:rPr lang="en-US" altLang="zh-CN" sz="2200" dirty="0">
                <a:solidFill>
                  <a:srgbClr val="0070C0"/>
                </a:solidFill>
              </a:rPr>
              <a:t>(Watson)</a:t>
            </a:r>
            <a:r>
              <a:rPr lang="zh-CN" altLang="en-US" sz="2200" dirty="0"/>
              <a:t>今日在美国最受欢迎的智力竞猜电视节目</a:t>
            </a:r>
            <a:r>
              <a:rPr lang="en-US" altLang="zh-CN" sz="2200" dirty="0"/>
              <a:t>《</a:t>
            </a:r>
            <a:r>
              <a:rPr lang="zh-CN" altLang="en-US" sz="2200" dirty="0"/>
              <a:t>危险边缘</a:t>
            </a:r>
            <a:r>
              <a:rPr lang="en-US" altLang="zh-CN" sz="2200" dirty="0"/>
              <a:t>》</a:t>
            </a:r>
            <a:r>
              <a:rPr lang="zh-CN" altLang="en-US" sz="2200" dirty="0"/>
              <a:t>中</a:t>
            </a:r>
            <a:r>
              <a:rPr lang="zh-CN" altLang="en-US" sz="2200" dirty="0">
                <a:solidFill>
                  <a:srgbClr val="0070C0"/>
                </a:solidFill>
              </a:rPr>
              <a:t>击败该节目历史上两位最成功的选手肯</a:t>
            </a:r>
            <a:r>
              <a:rPr lang="en-US" altLang="zh-CN" sz="2200" dirty="0">
                <a:solidFill>
                  <a:srgbClr val="0070C0"/>
                </a:solidFill>
              </a:rPr>
              <a:t>-</a:t>
            </a:r>
            <a:r>
              <a:rPr lang="zh-CN" altLang="en-US" sz="2200" dirty="0">
                <a:solidFill>
                  <a:srgbClr val="0070C0"/>
                </a:solidFill>
              </a:rPr>
              <a:t>詹宁斯和布拉德</a:t>
            </a:r>
            <a:r>
              <a:rPr lang="en-US" altLang="zh-CN" sz="2200" dirty="0">
                <a:solidFill>
                  <a:srgbClr val="0070C0"/>
                </a:solidFill>
              </a:rPr>
              <a:t>-</a:t>
            </a:r>
            <a:r>
              <a:rPr lang="zh-CN" altLang="en-US" sz="2200" dirty="0">
                <a:solidFill>
                  <a:srgbClr val="0070C0"/>
                </a:solidFill>
              </a:rPr>
              <a:t>鲁特</a:t>
            </a:r>
            <a:r>
              <a:rPr lang="zh-CN" altLang="en-US" sz="2200" dirty="0"/>
              <a:t>，成为</a:t>
            </a:r>
            <a:r>
              <a:rPr lang="en-US" altLang="zh-CN" sz="2200" dirty="0"/>
              <a:t>《</a:t>
            </a:r>
            <a:r>
              <a:rPr lang="zh-CN" altLang="en-US" sz="2200" dirty="0"/>
              <a:t>危险边缘</a:t>
            </a:r>
            <a:r>
              <a:rPr lang="en-US" altLang="zh-CN" sz="2200" dirty="0"/>
              <a:t>》</a:t>
            </a:r>
            <a:r>
              <a:rPr lang="zh-CN" altLang="en-US" sz="2200" dirty="0"/>
              <a:t>节目新的王者。 </a:t>
            </a:r>
          </a:p>
        </p:txBody>
      </p:sp>
      <p:sp>
        <p:nvSpPr>
          <p:cNvPr id="20482" name="灯片编号占位符 5"/>
          <p:cNvSpPr>
            <a:spLocks noGrp="1"/>
          </p:cNvSpPr>
          <p:nvPr>
            <p:ph type="sldNum" sz="quarter" idx="12"/>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0BE13DFD-A70F-4E3B-A788-0832AC6E3983}" type="slidenum">
              <a:rPr lang="en-US" altLang="zh-CN" sz="1400">
                <a:solidFill>
                  <a:schemeClr val="tx1"/>
                </a:solidFill>
                <a:ea typeface="黑体" panose="02010609060101010101" pitchFamily="49" charset="-122"/>
              </a:rPr>
              <a:pPr eaLnBrk="1" hangingPunct="1">
                <a:spcBef>
                  <a:spcPct val="0"/>
                </a:spcBef>
                <a:buFontTx/>
                <a:buNone/>
              </a:pPr>
              <a:t>68</a:t>
            </a:fld>
            <a:endParaRPr lang="en-US" altLang="zh-CN" sz="1400">
              <a:solidFill>
                <a:schemeClr val="tx1"/>
              </a:solidFill>
              <a:ea typeface="黑体" panose="02010609060101010101" pitchFamily="49" charset="-122"/>
            </a:endParaRPr>
          </a:p>
        </p:txBody>
      </p:sp>
      <p:pic>
        <p:nvPicPr>
          <p:cNvPr id="20485" name="Picture 4" descr="沃森"/>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93758"/>
            <a:ext cx="7092950" cy="39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p:nvPr/>
        </p:nvSpPr>
        <p:spPr>
          <a:xfrm>
            <a:off x="4158035" y="3861048"/>
            <a:ext cx="1296144" cy="4320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6689866"/>
      </p:ext>
    </p:extLst>
  </p:cSld>
  <p:clrMapOvr>
    <a:masterClrMapping/>
  </p:clrMapOvr>
  <p:transition>
    <p:blinds dir="vert"/>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dirty="0">
                <a:solidFill>
                  <a:srgbClr val="FF0000"/>
                </a:solidFill>
              </a:rPr>
              <a:t>2011</a:t>
            </a:r>
            <a:r>
              <a:rPr lang="zh-CN" altLang="en-US" dirty="0">
                <a:solidFill>
                  <a:srgbClr val="FF0000"/>
                </a:solidFill>
              </a:rPr>
              <a:t>年，沃森</a:t>
            </a:r>
            <a:r>
              <a:rPr lang="zh-CN" altLang="en-US" dirty="0"/>
              <a:t>的一些指标</a:t>
            </a:r>
          </a:p>
        </p:txBody>
      </p:sp>
      <p:sp>
        <p:nvSpPr>
          <p:cNvPr id="21508" name="Rectangle 3"/>
          <p:cNvSpPr>
            <a:spLocks noGrp="1" noChangeArrowheads="1"/>
          </p:cNvSpPr>
          <p:nvPr>
            <p:ph idx="1"/>
          </p:nvPr>
        </p:nvSpPr>
        <p:spPr/>
        <p:txBody>
          <a:bodyPr/>
          <a:lstStyle/>
          <a:p>
            <a:pPr eaLnBrk="1" hangingPunct="1"/>
            <a:r>
              <a:rPr lang="en-US" altLang="zh-CN" dirty="0">
                <a:solidFill>
                  <a:srgbClr val="FF0000"/>
                </a:solidFill>
              </a:rPr>
              <a:t>90</a:t>
            </a:r>
            <a:r>
              <a:rPr lang="zh-CN" altLang="en-US" dirty="0"/>
              <a:t>个跑在</a:t>
            </a:r>
            <a:r>
              <a:rPr lang="en-US" altLang="zh-CN" dirty="0"/>
              <a:t>Linux</a:t>
            </a:r>
            <a:r>
              <a:rPr lang="zh-CN" altLang="en-US" dirty="0"/>
              <a:t>系统上的</a:t>
            </a:r>
            <a:r>
              <a:rPr lang="en-US" altLang="zh-CN" dirty="0"/>
              <a:t>POWER 750</a:t>
            </a:r>
            <a:r>
              <a:rPr lang="zh-CN" altLang="en-US" dirty="0">
                <a:solidFill>
                  <a:srgbClr val="FF0000"/>
                </a:solidFill>
              </a:rPr>
              <a:t>服务器</a:t>
            </a:r>
          </a:p>
          <a:p>
            <a:pPr eaLnBrk="1" hangingPunct="1"/>
            <a:r>
              <a:rPr lang="en-US" altLang="zh-CN" dirty="0">
                <a:solidFill>
                  <a:srgbClr val="FF0000"/>
                </a:solidFill>
              </a:rPr>
              <a:t>16T</a:t>
            </a:r>
            <a:r>
              <a:rPr lang="zh-CN" altLang="en-US" dirty="0">
                <a:solidFill>
                  <a:srgbClr val="FF0000"/>
                </a:solidFill>
              </a:rPr>
              <a:t>内存</a:t>
            </a:r>
          </a:p>
          <a:p>
            <a:pPr eaLnBrk="1" hangingPunct="1"/>
            <a:r>
              <a:rPr lang="en-US" altLang="zh-CN" dirty="0">
                <a:solidFill>
                  <a:srgbClr val="FF0000"/>
                </a:solidFill>
              </a:rPr>
              <a:t>2800</a:t>
            </a:r>
            <a:r>
              <a:rPr lang="zh-CN" altLang="en-US" dirty="0"/>
              <a:t>多个</a:t>
            </a:r>
            <a:r>
              <a:rPr lang="zh-CN" altLang="en-US" dirty="0">
                <a:solidFill>
                  <a:srgbClr val="FF0000"/>
                </a:solidFill>
              </a:rPr>
              <a:t>核</a:t>
            </a:r>
          </a:p>
          <a:p>
            <a:pPr eaLnBrk="1" hangingPunct="1"/>
            <a:r>
              <a:rPr lang="zh-CN" altLang="en-US" dirty="0"/>
              <a:t>共</a:t>
            </a:r>
            <a:r>
              <a:rPr lang="en-US" altLang="zh-CN" dirty="0"/>
              <a:t>10</a:t>
            </a:r>
            <a:r>
              <a:rPr lang="zh-CN" altLang="en-US" dirty="0"/>
              <a:t>个机架</a:t>
            </a:r>
          </a:p>
          <a:p>
            <a:pPr eaLnBrk="1" hangingPunct="1"/>
            <a:r>
              <a:rPr lang="zh-CN" altLang="en-US" dirty="0"/>
              <a:t>总价大概</a:t>
            </a:r>
            <a:r>
              <a:rPr lang="en-US" altLang="zh-CN" dirty="0"/>
              <a:t>100</a:t>
            </a:r>
            <a:r>
              <a:rPr lang="zh-CN" altLang="en-US" dirty="0"/>
              <a:t>万美元 </a:t>
            </a:r>
          </a:p>
          <a:p>
            <a:pPr eaLnBrk="1" hangingPunct="1"/>
            <a:r>
              <a:rPr lang="en-US" altLang="zh-CN" dirty="0">
                <a:solidFill>
                  <a:srgbClr val="FF0000"/>
                </a:solidFill>
              </a:rPr>
              <a:t>3</a:t>
            </a:r>
            <a:r>
              <a:rPr lang="zh-CN" altLang="en-US" dirty="0">
                <a:solidFill>
                  <a:srgbClr val="FF0000"/>
                </a:solidFill>
              </a:rPr>
              <a:t>秒内完成一个答案 </a:t>
            </a:r>
          </a:p>
          <a:p>
            <a:pPr eaLnBrk="1" hangingPunct="1"/>
            <a:r>
              <a:rPr lang="zh-CN" altLang="en-US" dirty="0"/>
              <a:t>实际使用了</a:t>
            </a:r>
            <a:r>
              <a:rPr lang="en-US" altLang="zh-CN" dirty="0"/>
              <a:t>100</a:t>
            </a:r>
            <a:r>
              <a:rPr lang="zh-CN" altLang="en-US" dirty="0"/>
              <a:t>多个技术  </a:t>
            </a:r>
          </a:p>
        </p:txBody>
      </p:sp>
      <p:sp>
        <p:nvSpPr>
          <p:cNvPr id="21506" name="灯片编号占位符 5"/>
          <p:cNvSpPr>
            <a:spLocks noGrp="1"/>
          </p:cNvSpPr>
          <p:nvPr>
            <p:ph type="sldNum" sz="quarter" idx="12"/>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bg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AC50B2E5-1EF4-4486-8938-4EFE1BF2E8E4}" type="slidenum">
              <a:rPr lang="en-US" altLang="zh-CN" sz="1400">
                <a:solidFill>
                  <a:schemeClr val="tx1"/>
                </a:solidFill>
                <a:ea typeface="黑体" panose="02010609060101010101" pitchFamily="49" charset="-122"/>
              </a:rPr>
              <a:pPr eaLnBrk="1" hangingPunct="1">
                <a:spcBef>
                  <a:spcPct val="0"/>
                </a:spcBef>
                <a:buFontTx/>
                <a:buNone/>
              </a:pPr>
              <a:t>69</a:t>
            </a:fld>
            <a:endParaRPr lang="en-US" altLang="zh-CN" sz="1400">
              <a:solidFill>
                <a:schemeClr val="tx1"/>
              </a:solidFill>
              <a:ea typeface="黑体" panose="02010609060101010101" pitchFamily="49" charset="-122"/>
            </a:endParaRPr>
          </a:p>
        </p:txBody>
      </p:sp>
    </p:spTree>
    <p:extLst>
      <p:ext uri="{BB962C8B-B14F-4D97-AF65-F5344CB8AC3E}">
        <p14:creationId xmlns:p14="http://schemas.microsoft.com/office/powerpoint/2010/main" val="2690465105"/>
      </p:ext>
    </p:extLst>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1"/>
          <p:cNvSpPr>
            <a:spLocks noGrp="1"/>
          </p:cNvSpPr>
          <p:nvPr>
            <p:ph type="title"/>
          </p:nvPr>
        </p:nvSpPr>
        <p:spPr>
          <a:xfrm>
            <a:off x="298450" y="404813"/>
            <a:ext cx="8540750" cy="966787"/>
          </a:xfrm>
        </p:spPr>
        <p:txBody>
          <a:bodyPr/>
          <a:lstStyle/>
          <a:p>
            <a:r>
              <a:rPr lang="zh-CN" altLang="en-US" dirty="0"/>
              <a:t>机器学习</a:t>
            </a:r>
          </a:p>
        </p:txBody>
      </p:sp>
      <p:sp>
        <p:nvSpPr>
          <p:cNvPr id="3" name="内容占位符 2"/>
          <p:cNvSpPr>
            <a:spLocks noGrp="1"/>
          </p:cNvSpPr>
          <p:nvPr>
            <p:ph idx="1"/>
          </p:nvPr>
        </p:nvSpPr>
        <p:spPr>
          <a:xfrm>
            <a:off x="338609" y="1521801"/>
            <a:ext cx="8460432" cy="4067440"/>
          </a:xfrm>
        </p:spPr>
        <p:txBody>
          <a:bodyPr>
            <a:normAutofit fontScale="92500" lnSpcReduction="10000"/>
          </a:bodyPr>
          <a:lstStyle/>
          <a:p>
            <a:r>
              <a:rPr lang="zh-CN" altLang="en-US" sz="2800" dirty="0"/>
              <a:t>机器学习的主要议题是</a:t>
            </a:r>
            <a:r>
              <a:rPr lang="zh-CN" altLang="en-US" sz="2800" b="1" u="sng" dirty="0"/>
              <a:t>如何实现和优化机器的</a:t>
            </a:r>
            <a:r>
              <a:rPr lang="zh-CN" altLang="en-US" sz="2800" b="1" u="sng" dirty="0">
                <a:solidFill>
                  <a:srgbClr val="FF0000"/>
                </a:solidFill>
              </a:rPr>
              <a:t>自我学习</a:t>
            </a:r>
            <a:r>
              <a:rPr lang="zh-CN" altLang="en-US" sz="2800" b="1" dirty="0"/>
              <a:t>。</a:t>
            </a:r>
            <a:endParaRPr lang="en-US" altLang="zh-CN" sz="2800" b="1" dirty="0"/>
          </a:p>
          <a:p>
            <a:pPr>
              <a:lnSpc>
                <a:spcPct val="110000"/>
              </a:lnSpc>
            </a:pPr>
            <a:r>
              <a:rPr lang="zh-CN" altLang="en-US" sz="2800" dirty="0"/>
              <a:t>从语义层次看，机器学习是</a:t>
            </a:r>
            <a:r>
              <a:rPr lang="zh-CN" altLang="en-US" sz="2800" dirty="0">
                <a:solidFill>
                  <a:srgbClr val="00B0F0"/>
                </a:solidFill>
              </a:rPr>
              <a:t>指计算机能模拟人的学习行为（模拟人的思维能力）</a:t>
            </a:r>
            <a:r>
              <a:rPr lang="zh-CN" altLang="en-US" sz="2800" dirty="0"/>
              <a:t>，通过学习获取知识和技能，不断改善性能，实现自我完善。</a:t>
            </a:r>
            <a:endParaRPr lang="en-US" altLang="zh-CN" sz="2800" dirty="0"/>
          </a:p>
          <a:p>
            <a:r>
              <a:rPr lang="zh-CN" altLang="en-US" sz="2800" dirty="0"/>
              <a:t>实现</a:t>
            </a:r>
            <a:r>
              <a:rPr lang="zh-CN" altLang="en-US" sz="2800" dirty="0">
                <a:solidFill>
                  <a:srgbClr val="00B0F0"/>
                </a:solidFill>
              </a:rPr>
              <a:t>人类思维的归纳和抽象能力</a:t>
            </a:r>
            <a:endParaRPr lang="en-US" altLang="zh-CN" sz="2800" dirty="0">
              <a:solidFill>
                <a:srgbClr val="00B0F0"/>
              </a:solidFill>
            </a:endParaRPr>
          </a:p>
          <a:p>
            <a:pPr>
              <a:spcBef>
                <a:spcPct val="50000"/>
              </a:spcBef>
              <a:buNone/>
            </a:pPr>
            <a:endParaRPr lang="en-US" altLang="zh-CN" sz="2000" dirty="0">
              <a:solidFill>
                <a:srgbClr val="000000"/>
              </a:solidFill>
              <a:ea typeface="黑体" panose="02010609060101010101" pitchFamily="49" charset="-122"/>
            </a:endParaRPr>
          </a:p>
          <a:p>
            <a:pPr>
              <a:spcBef>
                <a:spcPct val="50000"/>
              </a:spcBef>
              <a:buNone/>
            </a:pPr>
            <a:r>
              <a:rPr lang="zh-CN" altLang="en-US" sz="2600" dirty="0">
                <a:solidFill>
                  <a:srgbClr val="000000"/>
                </a:solidFill>
                <a:ea typeface="黑体" panose="02010609060101010101" pitchFamily="49" charset="-122"/>
              </a:rPr>
              <a:t>经典定义：利用经验改善系统自身的性能</a:t>
            </a:r>
          </a:p>
          <a:p>
            <a:pPr lvl="2">
              <a:spcBef>
                <a:spcPct val="50000"/>
              </a:spcBef>
              <a:buFont typeface="Wingdings" panose="05000000000000000000" pitchFamily="2" charset="2"/>
              <a:buNone/>
            </a:pPr>
            <a:r>
              <a:rPr lang="zh-CN" altLang="zh-CN" dirty="0">
                <a:solidFill>
                  <a:srgbClr val="CC3300"/>
                </a:solidFill>
                <a:ea typeface="黑体" panose="02010609060101010101" pitchFamily="49" charset="-122"/>
              </a:rPr>
              <a:t>                                            </a:t>
            </a:r>
            <a:r>
              <a:rPr lang="en-US" altLang="zh-CN" dirty="0">
                <a:solidFill>
                  <a:srgbClr val="CC3300"/>
                </a:solidFill>
                <a:ea typeface="黑体" panose="02010609060101010101" pitchFamily="49" charset="-122"/>
              </a:rPr>
              <a:t>               </a:t>
            </a:r>
            <a:r>
              <a:rPr lang="zh-CN" altLang="zh-CN" dirty="0">
                <a:solidFill>
                  <a:srgbClr val="CC3300"/>
                </a:solidFill>
                <a:ea typeface="黑体" panose="02010609060101010101" pitchFamily="49" charset="-122"/>
              </a:rPr>
              <a:t>   [</a:t>
            </a:r>
            <a:r>
              <a:rPr lang="en-US" altLang="zh-CN" dirty="0" err="1">
                <a:solidFill>
                  <a:srgbClr val="CC3300"/>
                </a:solidFill>
                <a:ea typeface="黑体" panose="02010609060101010101" pitchFamily="49" charset="-122"/>
              </a:rPr>
              <a:t>T.Mitchell</a:t>
            </a:r>
            <a:r>
              <a:rPr lang="en-US" altLang="zh-CN" dirty="0">
                <a:solidFill>
                  <a:srgbClr val="CC3300"/>
                </a:solidFill>
                <a:ea typeface="黑体" panose="02010609060101010101" pitchFamily="49" charset="-122"/>
              </a:rPr>
              <a:t>, </a:t>
            </a:r>
            <a:r>
              <a:rPr lang="en-US" altLang="zh-CN" i="1" dirty="0">
                <a:solidFill>
                  <a:srgbClr val="CC3300"/>
                </a:solidFill>
                <a:ea typeface="黑体" panose="02010609060101010101" pitchFamily="49" charset="-122"/>
              </a:rPr>
              <a:t>Book</a:t>
            </a:r>
            <a:r>
              <a:rPr lang="en-US" altLang="zh-CN" dirty="0">
                <a:solidFill>
                  <a:srgbClr val="CC3300"/>
                </a:solidFill>
                <a:ea typeface="黑体" panose="02010609060101010101" pitchFamily="49" charset="-122"/>
              </a:rPr>
              <a:t> 97]</a:t>
            </a:r>
          </a:p>
          <a:p>
            <a:pPr>
              <a:spcBef>
                <a:spcPct val="50000"/>
              </a:spcBef>
              <a:buNone/>
            </a:pPr>
            <a:r>
              <a:rPr lang="zh-CN" altLang="en-US" sz="2600" dirty="0">
                <a:solidFill>
                  <a:srgbClr val="000000"/>
                </a:solidFill>
                <a:ea typeface="黑体" panose="02010609060101010101" pitchFamily="49" charset="-122"/>
              </a:rPr>
              <a:t>随着该领域的发展，主要做</a:t>
            </a:r>
            <a:r>
              <a:rPr lang="zh-CN" altLang="en-US" sz="2600" dirty="0">
                <a:solidFill>
                  <a:srgbClr val="FF0000"/>
                </a:solidFill>
                <a:ea typeface="黑体" panose="02010609060101010101" pitchFamily="49" charset="-122"/>
              </a:rPr>
              <a:t>智能数据分析</a:t>
            </a:r>
          </a:p>
        </p:txBody>
      </p:sp>
      <p:sp>
        <p:nvSpPr>
          <p:cNvPr id="4" name="文本占位符 3"/>
          <p:cNvSpPr>
            <a:spLocks noGrp="1"/>
          </p:cNvSpPr>
          <p:nvPr>
            <p:ph type="body" sz="quarter" idx="14"/>
          </p:nvPr>
        </p:nvSpPr>
        <p:spPr/>
        <p:txBody>
          <a:bodyPr/>
          <a:lstStyle/>
          <a:p>
            <a:endParaRPr lang="zh-CN" altLang="en-US"/>
          </a:p>
        </p:txBody>
      </p:sp>
      <p:sp>
        <p:nvSpPr>
          <p:cNvPr id="2" name="文本框 1"/>
          <p:cNvSpPr txBox="1"/>
          <p:nvPr/>
        </p:nvSpPr>
        <p:spPr>
          <a:xfrm>
            <a:off x="6012160" y="3355466"/>
            <a:ext cx="1656184" cy="400110"/>
          </a:xfrm>
          <a:prstGeom prst="rect">
            <a:avLst/>
          </a:prstGeom>
          <a:noFill/>
          <a:ln>
            <a:solidFill>
              <a:srgbClr val="FF0000"/>
            </a:solidFill>
          </a:ln>
        </p:spPr>
        <p:txBody>
          <a:bodyPr wrap="square" rtlCol="0">
            <a:spAutoFit/>
          </a:bodyPr>
          <a:lstStyle/>
          <a:p>
            <a:r>
              <a:rPr lang="zh-CN" altLang="en-US" sz="2000" dirty="0">
                <a:solidFill>
                  <a:srgbClr val="FF0000"/>
                </a:solidFill>
              </a:rPr>
              <a:t>图灵测试？</a:t>
            </a:r>
            <a:endParaRPr lang="en-US" sz="2000" dirty="0">
              <a:solidFill>
                <a:srgbClr val="FF000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133" y="3861048"/>
            <a:ext cx="2564421" cy="2855704"/>
          </a:xfrm>
          <a:prstGeom prst="rect">
            <a:avLst/>
          </a:prstGeom>
        </p:spPr>
      </p:pic>
    </p:spTree>
    <p:extLst>
      <p:ext uri="{BB962C8B-B14F-4D97-AF65-F5344CB8AC3E}">
        <p14:creationId xmlns:p14="http://schemas.microsoft.com/office/powerpoint/2010/main" val="1585624188"/>
      </p:ext>
    </p:extLst>
  </p:cSld>
  <p:clrMapOvr>
    <a:masterClrMapping/>
  </p:clrMapOvr>
  <p:transition>
    <p:blinds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标题 1"/>
          <p:cNvSpPr txBox="1">
            <a:spLocks/>
          </p:cNvSpPr>
          <p:nvPr/>
        </p:nvSpPr>
        <p:spPr>
          <a:xfrm>
            <a:off x="1187624" y="2563907"/>
            <a:ext cx="7056784" cy="144016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200" kern="1200">
                <a:solidFill>
                  <a:schemeClr val="tx1"/>
                </a:solidFill>
                <a:latin typeface="华文中宋" pitchFamily="2" charset="-122"/>
                <a:ea typeface="华文中宋" pitchFamily="2" charset="-122"/>
                <a:cs typeface="+mj-cs"/>
              </a:defRPr>
            </a:lvl1pPr>
          </a:lstStyle>
          <a:p>
            <a:pPr fontAlgn="auto">
              <a:spcAft>
                <a:spcPts val="0"/>
              </a:spcAft>
            </a:pPr>
            <a:r>
              <a:rPr lang="zh-CN" altLang="en-US" sz="4400" dirty="0">
                <a:solidFill>
                  <a:srgbClr val="FF0000"/>
                </a:solidFill>
              </a:rPr>
              <a:t>智能时代的到来：</a:t>
            </a:r>
            <a:r>
              <a:rPr lang="zh-CN" altLang="en-US" sz="4400" dirty="0">
                <a:solidFill>
                  <a:srgbClr val="00B0F0"/>
                </a:solidFill>
              </a:rPr>
              <a:t>自动驾驶</a:t>
            </a:r>
            <a:r>
              <a:rPr lang="en-US" altLang="zh-CN" sz="4400" dirty="0">
                <a:solidFill>
                  <a:srgbClr val="FF0000"/>
                </a:solidFill>
              </a:rPr>
              <a:t>   </a:t>
            </a:r>
            <a:endParaRPr lang="zh-CN" altLang="en-US" sz="4000" dirty="0">
              <a:solidFill>
                <a:srgbClr val="00B0F0"/>
              </a:solidFill>
            </a:endParaRPr>
          </a:p>
        </p:txBody>
      </p:sp>
    </p:spTree>
    <p:extLst>
      <p:ext uri="{BB962C8B-B14F-4D97-AF65-F5344CB8AC3E}">
        <p14:creationId xmlns:p14="http://schemas.microsoft.com/office/powerpoint/2010/main" val="8947375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642918"/>
            <a:ext cx="8535892" cy="4762910"/>
          </a:xfrm>
        </p:spPr>
        <p:txBody>
          <a:bodyPr/>
          <a:lstStyle/>
          <a:p>
            <a:r>
              <a:rPr lang="en-US" b="1" dirty="0"/>
              <a:t>ALVINN</a:t>
            </a:r>
            <a:r>
              <a:rPr lang="zh-CN" altLang="en-US" b="1" dirty="0"/>
              <a:t>系统</a:t>
            </a:r>
            <a:r>
              <a:rPr lang="en-US" altLang="zh-CN" b="1" dirty="0"/>
              <a:t>(A</a:t>
            </a:r>
            <a:r>
              <a:rPr lang="en-US" altLang="zh-CN" dirty="0"/>
              <a:t>utonomous </a:t>
            </a:r>
            <a:r>
              <a:rPr lang="en-US" altLang="zh-CN" b="1" dirty="0"/>
              <a:t>L</a:t>
            </a:r>
            <a:r>
              <a:rPr lang="en-US" altLang="zh-CN" dirty="0"/>
              <a:t>and </a:t>
            </a:r>
            <a:r>
              <a:rPr lang="en-US" altLang="zh-CN" b="1" dirty="0"/>
              <a:t>V</a:t>
            </a:r>
            <a:r>
              <a:rPr lang="en-US" altLang="zh-CN" dirty="0"/>
              <a:t>ehicle </a:t>
            </a:r>
            <a:r>
              <a:rPr lang="en-US" altLang="zh-CN" b="1" dirty="0"/>
              <a:t>I</a:t>
            </a:r>
            <a:r>
              <a:rPr lang="en-US" altLang="zh-CN" dirty="0"/>
              <a:t>n a </a:t>
            </a:r>
            <a:r>
              <a:rPr lang="en-US" altLang="zh-CN" b="1" dirty="0"/>
              <a:t>N</a:t>
            </a:r>
            <a:r>
              <a:rPr lang="en-US" altLang="zh-CN" dirty="0"/>
              <a:t>eural </a:t>
            </a:r>
            <a:r>
              <a:rPr lang="en-US" altLang="zh-CN" b="1" dirty="0"/>
              <a:t>N</a:t>
            </a:r>
            <a:r>
              <a:rPr lang="en-US" altLang="zh-CN" dirty="0"/>
              <a:t>etwork,</a:t>
            </a:r>
            <a:r>
              <a:rPr lang="zh-CN" altLang="en-US" dirty="0"/>
              <a:t>神经网络的自动汽车</a:t>
            </a:r>
            <a:r>
              <a:rPr lang="en-US" altLang="zh-CN" b="1" dirty="0"/>
              <a:t>)</a:t>
            </a:r>
            <a:r>
              <a:rPr lang="en-US" b="1" dirty="0"/>
              <a:t>——</a:t>
            </a:r>
            <a:r>
              <a:rPr lang="zh-CN" altLang="en-US" b="1" dirty="0"/>
              <a:t>机器人驾驶学习</a:t>
            </a:r>
            <a:endParaRPr lang="zh-CN" altLang="en-US" dirty="0"/>
          </a:p>
          <a:p>
            <a:r>
              <a:rPr lang="zh-CN" altLang="en-US" dirty="0"/>
              <a:t>该系统使用学</a:t>
            </a:r>
            <a:r>
              <a:rPr lang="zh-CN" altLang="en-US" u="sng" dirty="0">
                <a:solidFill>
                  <a:srgbClr val="FF0000"/>
                </a:solidFill>
              </a:rPr>
              <a:t>习到的策略</a:t>
            </a:r>
            <a:r>
              <a:rPr lang="zh-CN" altLang="en-US" dirty="0"/>
              <a:t>在高速公路上以</a:t>
            </a:r>
            <a:r>
              <a:rPr lang="zh-CN" altLang="en-US" dirty="0">
                <a:solidFill>
                  <a:srgbClr val="FF0000"/>
                </a:solidFill>
              </a:rPr>
              <a:t>每小时</a:t>
            </a:r>
            <a:r>
              <a:rPr lang="en-US" dirty="0">
                <a:solidFill>
                  <a:srgbClr val="FF0000"/>
                </a:solidFill>
              </a:rPr>
              <a:t>70</a:t>
            </a:r>
            <a:r>
              <a:rPr lang="zh-CN" altLang="en-US" dirty="0">
                <a:solidFill>
                  <a:srgbClr val="FF0000"/>
                </a:solidFill>
              </a:rPr>
              <a:t>英里</a:t>
            </a:r>
            <a:r>
              <a:rPr lang="zh-CN" altLang="en-US" dirty="0"/>
              <a:t>的速度自动行驶了</a:t>
            </a:r>
            <a:r>
              <a:rPr lang="en-US" dirty="0"/>
              <a:t>90</a:t>
            </a:r>
            <a:r>
              <a:rPr lang="zh-CN" altLang="en-US" dirty="0"/>
              <a:t>英里，成为</a:t>
            </a:r>
            <a:r>
              <a:rPr lang="zh-CN" altLang="en-US" dirty="0">
                <a:solidFill>
                  <a:srgbClr val="FF0000"/>
                </a:solidFill>
              </a:rPr>
              <a:t>动态控制类机器学习</a:t>
            </a:r>
            <a:r>
              <a:rPr lang="zh-CN" altLang="en-US" dirty="0"/>
              <a:t>的成功案例之一。</a:t>
            </a:r>
          </a:p>
          <a:p>
            <a:endParaRPr lang="zh-CN" altLang="en-US" dirty="0"/>
          </a:p>
        </p:txBody>
      </p:sp>
      <p:sp>
        <p:nvSpPr>
          <p:cNvPr id="4" name="文本占位符 3"/>
          <p:cNvSpPr>
            <a:spLocks noGrp="1"/>
          </p:cNvSpPr>
          <p:nvPr>
            <p:ph type="body" sz="quarter" idx="14"/>
          </p:nvPr>
        </p:nvSpPr>
        <p:spPr/>
        <p:txBody>
          <a:bodyPr/>
          <a:lstStyle/>
          <a:p>
            <a:endParaRPr lang="zh-CN" altLang="en-US"/>
          </a:p>
        </p:txBody>
      </p:sp>
      <p:pic>
        <p:nvPicPr>
          <p:cNvPr id="6" name="图片 5" descr="http://www.cardesigner.com.cn/upload_files/article/60/1_20100519090531_5aoae.jpg"/>
          <p:cNvPicPr>
            <a:picLocks noChangeAspect="1"/>
          </p:cNvPicPr>
          <p:nvPr/>
        </p:nvPicPr>
        <p:blipFill>
          <a:blip r:embed="rId2" cstate="print"/>
          <a:srcRect/>
          <a:stretch>
            <a:fillRect/>
          </a:stretch>
        </p:blipFill>
        <p:spPr bwMode="auto">
          <a:xfrm>
            <a:off x="1214414" y="2536692"/>
            <a:ext cx="6687246" cy="3857652"/>
          </a:xfrm>
          <a:prstGeom prst="rect">
            <a:avLst/>
          </a:prstGeom>
          <a:noFill/>
          <a:ln w="9525">
            <a:noFill/>
            <a:miter lim="800000"/>
            <a:headEnd/>
            <a:tailEnd/>
          </a:ln>
        </p:spPr>
      </p:pic>
      <p:sp>
        <p:nvSpPr>
          <p:cNvPr id="7" name="TextBox 6"/>
          <p:cNvSpPr txBox="1"/>
          <p:nvPr/>
        </p:nvSpPr>
        <p:spPr>
          <a:xfrm>
            <a:off x="3923928" y="6383506"/>
            <a:ext cx="112296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自动驾驶</a:t>
            </a:r>
          </a:p>
        </p:txBody>
      </p:sp>
    </p:spTree>
  </p:cSld>
  <p:clrMapOvr>
    <a:masterClrMapping/>
  </p:clrMapOvr>
  <p:transition>
    <p:blinds dir="vert"/>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1989</a:t>
            </a:r>
            <a:r>
              <a:rPr lang="zh-CN" altLang="en-US" dirty="0"/>
              <a:t>年 </a:t>
            </a:r>
            <a:r>
              <a:rPr lang="en-US" altLang="zh-CN" dirty="0"/>
              <a:t>CMU Campus</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744" y="2372093"/>
            <a:ext cx="4762500" cy="3676650"/>
          </a:xfrm>
        </p:spPr>
      </p:pic>
      <p:sp>
        <p:nvSpPr>
          <p:cNvPr id="4" name="文本占位符 3"/>
          <p:cNvSpPr>
            <a:spLocks noGrp="1"/>
          </p:cNvSpPr>
          <p:nvPr>
            <p:ph type="body" sz="quarter" idx="14"/>
          </p:nvPr>
        </p:nvSpPr>
        <p:spPr/>
        <p:txBody>
          <a:bodyPr/>
          <a:lstStyle/>
          <a:p>
            <a:endParaRPr lang="zh-CN" altLang="en-US"/>
          </a:p>
        </p:txBody>
      </p:sp>
      <p:sp>
        <p:nvSpPr>
          <p:cNvPr id="6" name="矩形 5"/>
          <p:cNvSpPr/>
          <p:nvPr/>
        </p:nvSpPr>
        <p:spPr>
          <a:xfrm>
            <a:off x="1521916" y="1306419"/>
            <a:ext cx="6840760" cy="923330"/>
          </a:xfrm>
          <a:prstGeom prst="rect">
            <a:avLst/>
          </a:prstGeom>
          <a:ln>
            <a:solidFill>
              <a:schemeClr val="tx2"/>
            </a:solidFill>
          </a:ln>
        </p:spPr>
        <p:txBody>
          <a:bodyPr wrap="square">
            <a:spAutoFit/>
          </a:bodyPr>
          <a:lstStyle/>
          <a:p>
            <a:r>
              <a:rPr lang="zh-CN" altLang="en-US" dirty="0"/>
              <a:t>一辆翻新的陆军救护车</a:t>
            </a:r>
            <a:r>
              <a:rPr lang="en-US" altLang="zh-CN" dirty="0"/>
              <a:t>——</a:t>
            </a:r>
            <a:r>
              <a:rPr lang="en-US" altLang="zh-CN" dirty="0">
                <a:hlinkClick r:id="rId3"/>
              </a:rPr>
              <a:t>ALVINN</a:t>
            </a:r>
            <a:r>
              <a:rPr lang="zh-CN" altLang="en-US" dirty="0"/>
              <a:t>（</a:t>
            </a:r>
            <a:r>
              <a:rPr lang="en-US" altLang="zh-CN" dirty="0"/>
              <a:t>Autonomous Land Vehicle In A Neural Network</a:t>
            </a:r>
            <a:r>
              <a:rPr lang="zh-CN" altLang="en-US" dirty="0"/>
              <a:t>）正在卡耐基</a:t>
            </a:r>
            <a:r>
              <a:rPr lang="en-US" altLang="zh-CN" dirty="0"/>
              <a:t>·</a:t>
            </a:r>
            <a:r>
              <a:rPr lang="zh-CN" altLang="en-US" dirty="0"/>
              <a:t>梅陇大学（</a:t>
            </a:r>
            <a:r>
              <a:rPr lang="en-US" altLang="zh-CN" dirty="0"/>
              <a:t>Carnegie Mellon University</a:t>
            </a:r>
            <a:r>
              <a:rPr lang="zh-CN" altLang="en-US" dirty="0"/>
              <a:t>，以下简称</a:t>
            </a:r>
            <a:r>
              <a:rPr lang="en-US" altLang="zh-CN" dirty="0"/>
              <a:t>CMU</a:t>
            </a:r>
            <a:r>
              <a:rPr lang="zh-CN" altLang="en-US" dirty="0"/>
              <a:t>）校园中行驶着。</a:t>
            </a:r>
          </a:p>
        </p:txBody>
      </p:sp>
      <p:sp>
        <p:nvSpPr>
          <p:cNvPr id="7" name="矩形 6"/>
          <p:cNvSpPr/>
          <p:nvPr/>
        </p:nvSpPr>
        <p:spPr>
          <a:xfrm>
            <a:off x="3178012" y="6157992"/>
            <a:ext cx="3057247" cy="523220"/>
          </a:xfrm>
          <a:prstGeom prst="rect">
            <a:avLst/>
          </a:prstGeom>
        </p:spPr>
        <p:txBody>
          <a:bodyPr wrap="none">
            <a:spAutoFit/>
          </a:bodyPr>
          <a:lstStyle/>
          <a:p>
            <a:r>
              <a:rPr lang="zh-CN" altLang="en-US" sz="2800" dirty="0">
                <a:solidFill>
                  <a:srgbClr val="FF0000"/>
                </a:solidFill>
              </a:rPr>
              <a:t>没有任何人工干预</a:t>
            </a:r>
          </a:p>
        </p:txBody>
      </p:sp>
    </p:spTree>
    <p:extLst>
      <p:ext uri="{BB962C8B-B14F-4D97-AF65-F5344CB8AC3E}">
        <p14:creationId xmlns:p14="http://schemas.microsoft.com/office/powerpoint/2010/main" val="305908319"/>
      </p:ext>
    </p:extLst>
  </p:cSld>
  <p:clrMapOvr>
    <a:masterClrMapping/>
  </p:clrMapOvr>
  <p:transition>
    <p:blinds dir="vert"/>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ALVINN </a:t>
            </a:r>
            <a:r>
              <a:rPr lang="zh-CN" altLang="en-US" dirty="0"/>
              <a:t>自动驾驶系统</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9282" y="1346283"/>
            <a:ext cx="3889271" cy="4762500"/>
          </a:xfrm>
        </p:spPr>
      </p:pic>
      <p:sp>
        <p:nvSpPr>
          <p:cNvPr id="4" name="文本占位符 3"/>
          <p:cNvSpPr>
            <a:spLocks noGrp="1"/>
          </p:cNvSpPr>
          <p:nvPr>
            <p:ph type="body" sz="quarter" idx="14"/>
          </p:nvPr>
        </p:nvSpPr>
        <p:spPr/>
        <p:txBody>
          <a:bodyPr/>
          <a:lstStyle/>
          <a:p>
            <a:endParaRPr lang="zh-CN" altLang="en-US"/>
          </a:p>
        </p:txBody>
      </p:sp>
      <p:sp>
        <p:nvSpPr>
          <p:cNvPr id="7" name="矩形 6"/>
          <p:cNvSpPr/>
          <p:nvPr/>
        </p:nvSpPr>
        <p:spPr>
          <a:xfrm>
            <a:off x="248166" y="2102256"/>
            <a:ext cx="3963794" cy="2862322"/>
          </a:xfrm>
          <a:prstGeom prst="rect">
            <a:avLst/>
          </a:prstGeom>
        </p:spPr>
        <p:txBody>
          <a:bodyPr wrap="square">
            <a:spAutoFit/>
          </a:bodyPr>
          <a:lstStyle/>
          <a:p>
            <a:r>
              <a:rPr lang="en-US" altLang="zh-CN" dirty="0"/>
              <a:t>ALVINN</a:t>
            </a:r>
            <a:r>
              <a:rPr lang="zh-CN" altLang="en-US" dirty="0"/>
              <a:t>拥有每</a:t>
            </a:r>
            <a:r>
              <a:rPr lang="zh-CN" altLang="en-US" dirty="0">
                <a:solidFill>
                  <a:srgbClr val="FF0000"/>
                </a:solidFill>
              </a:rPr>
              <a:t>秒钟百万级别</a:t>
            </a:r>
            <a:r>
              <a:rPr lang="zh-CN" altLang="en-US" dirty="0"/>
              <a:t>的浮点运算能力。是</a:t>
            </a:r>
            <a:r>
              <a:rPr lang="en-US" altLang="zh-CN" dirty="0">
                <a:solidFill>
                  <a:srgbClr val="FF0000"/>
                </a:solidFill>
              </a:rPr>
              <a:t>Apple Watch</a:t>
            </a:r>
            <a:r>
              <a:rPr lang="zh-CN" altLang="en-US" dirty="0">
                <a:solidFill>
                  <a:srgbClr val="FF0000"/>
                </a:solidFill>
              </a:rPr>
              <a:t>计算能力的十分之一</a:t>
            </a:r>
            <a:r>
              <a:rPr lang="zh-CN" altLang="en-US" dirty="0"/>
              <a:t>。</a:t>
            </a:r>
            <a:endParaRPr lang="en-US" altLang="zh-CN" dirty="0"/>
          </a:p>
          <a:p>
            <a:endParaRPr lang="en-US" altLang="zh-CN" dirty="0"/>
          </a:p>
          <a:p>
            <a:r>
              <a:rPr lang="zh-CN" altLang="en-US" dirty="0"/>
              <a:t>这辆车的</a:t>
            </a:r>
            <a:r>
              <a:rPr lang="zh-CN" altLang="en-US" dirty="0">
                <a:solidFill>
                  <a:srgbClr val="FF0000"/>
                </a:solidFill>
              </a:rPr>
              <a:t>中央处理器（</a:t>
            </a:r>
            <a:r>
              <a:rPr lang="en-US" altLang="zh-CN" dirty="0">
                <a:solidFill>
                  <a:srgbClr val="FF0000"/>
                </a:solidFill>
              </a:rPr>
              <a:t>CPU</a:t>
            </a:r>
            <a:r>
              <a:rPr lang="zh-CN" altLang="en-US" dirty="0">
                <a:solidFill>
                  <a:srgbClr val="FF0000"/>
                </a:solidFill>
              </a:rPr>
              <a:t>）有一个冰箱</a:t>
            </a:r>
            <a:r>
              <a:rPr lang="zh-CN" altLang="en-US" dirty="0"/>
              <a:t>那么大，依靠</a:t>
            </a:r>
            <a:r>
              <a:rPr lang="en-US" altLang="zh-CN" dirty="0">
                <a:solidFill>
                  <a:srgbClr val="FF0000"/>
                </a:solidFill>
              </a:rPr>
              <a:t>5000</a:t>
            </a:r>
            <a:r>
              <a:rPr lang="zh-CN" altLang="en-US" dirty="0">
                <a:solidFill>
                  <a:srgbClr val="FF0000"/>
                </a:solidFill>
              </a:rPr>
              <a:t>瓦特的发电机</a:t>
            </a:r>
            <a:r>
              <a:rPr lang="zh-CN" altLang="en-US" dirty="0"/>
              <a:t>进行供电。</a:t>
            </a:r>
            <a:endParaRPr lang="en-US" altLang="zh-CN" dirty="0"/>
          </a:p>
          <a:p>
            <a:endParaRPr lang="en-US" altLang="zh-CN" dirty="0"/>
          </a:p>
          <a:p>
            <a:r>
              <a:rPr lang="zh-CN" altLang="en-US" dirty="0"/>
              <a:t>尽管如此，</a:t>
            </a:r>
            <a:r>
              <a:rPr lang="en-US" altLang="zh-CN" dirty="0"/>
              <a:t>ALVINN</a:t>
            </a:r>
            <a:r>
              <a:rPr lang="zh-CN" altLang="en-US" dirty="0"/>
              <a:t>能够在九十年代早期跑到</a:t>
            </a:r>
            <a:r>
              <a:rPr lang="en-US" altLang="zh-CN" dirty="0"/>
              <a:t>70km/h</a:t>
            </a:r>
            <a:endParaRPr lang="zh-CN" altLang="en-US" dirty="0"/>
          </a:p>
        </p:txBody>
      </p:sp>
      <p:sp>
        <p:nvSpPr>
          <p:cNvPr id="8" name="矩形 7"/>
          <p:cNvSpPr/>
          <p:nvPr/>
        </p:nvSpPr>
        <p:spPr>
          <a:xfrm>
            <a:off x="395536" y="5190467"/>
            <a:ext cx="4019363" cy="646331"/>
          </a:xfrm>
          <a:prstGeom prst="rect">
            <a:avLst/>
          </a:prstGeom>
          <a:ln>
            <a:solidFill>
              <a:schemeClr val="tx2"/>
            </a:solidFill>
          </a:ln>
        </p:spPr>
        <p:txBody>
          <a:bodyPr wrap="square">
            <a:spAutoFit/>
          </a:bodyPr>
          <a:lstStyle/>
          <a:p>
            <a:r>
              <a:rPr lang="zh-CN" altLang="en-US" dirty="0"/>
              <a:t>虽然</a:t>
            </a:r>
            <a:r>
              <a:rPr lang="en-US" altLang="zh-CN" dirty="0"/>
              <a:t>ALVINN</a:t>
            </a:r>
            <a:r>
              <a:rPr lang="zh-CN" altLang="en-US" dirty="0"/>
              <a:t>的神经网络被完美应用，</a:t>
            </a:r>
            <a:r>
              <a:rPr lang="zh-CN" altLang="en-US" dirty="0">
                <a:solidFill>
                  <a:srgbClr val="FF0000"/>
                </a:solidFill>
              </a:rPr>
              <a:t>但是还是受限于</a:t>
            </a:r>
            <a:r>
              <a:rPr lang="zh-CN" altLang="en-US" dirty="0">
                <a:solidFill>
                  <a:srgbClr val="FF0000"/>
                </a:solidFill>
                <a:effectLst>
                  <a:outerShdw blurRad="38100" dist="38100" dir="2700000" algn="tl">
                    <a:srgbClr val="000000">
                      <a:alpha val="43137"/>
                    </a:srgbClr>
                  </a:outerShdw>
                </a:effectLst>
              </a:rPr>
              <a:t>硬件</a:t>
            </a:r>
            <a:r>
              <a:rPr lang="zh-CN" altLang="en-US" dirty="0"/>
              <a:t>”</a:t>
            </a:r>
          </a:p>
        </p:txBody>
      </p:sp>
      <p:sp>
        <p:nvSpPr>
          <p:cNvPr id="9" name="矩形 8"/>
          <p:cNvSpPr/>
          <p:nvPr/>
        </p:nvSpPr>
        <p:spPr>
          <a:xfrm>
            <a:off x="283938" y="1528605"/>
            <a:ext cx="3339376" cy="369332"/>
          </a:xfrm>
          <a:prstGeom prst="rect">
            <a:avLst/>
          </a:prstGeom>
          <a:ln>
            <a:solidFill>
              <a:schemeClr val="tx2"/>
            </a:solidFill>
          </a:ln>
        </p:spPr>
        <p:txBody>
          <a:bodyPr wrap="none">
            <a:spAutoFit/>
          </a:bodyPr>
          <a:lstStyle/>
          <a:p>
            <a:r>
              <a:rPr lang="zh-CN" altLang="en-US" dirty="0"/>
              <a:t>始创于</a:t>
            </a:r>
            <a:r>
              <a:rPr lang="en-US" altLang="zh-CN" dirty="0"/>
              <a:t>CMU </a:t>
            </a:r>
            <a:r>
              <a:rPr lang="zh-CN" altLang="en-US" dirty="0"/>
              <a:t>的 </a:t>
            </a:r>
            <a:r>
              <a:rPr lang="en-US" altLang="zh-CN" dirty="0" err="1"/>
              <a:t>Pomerleau</a:t>
            </a:r>
            <a:r>
              <a:rPr lang="zh-CN" altLang="en-US" dirty="0"/>
              <a:t>教授</a:t>
            </a:r>
          </a:p>
        </p:txBody>
      </p:sp>
      <p:sp>
        <p:nvSpPr>
          <p:cNvPr id="3" name="文本框 2"/>
          <p:cNvSpPr txBox="1"/>
          <p:nvPr/>
        </p:nvSpPr>
        <p:spPr>
          <a:xfrm>
            <a:off x="1391066" y="6108783"/>
            <a:ext cx="2232248" cy="369332"/>
          </a:xfrm>
          <a:prstGeom prst="rect">
            <a:avLst/>
          </a:prstGeom>
          <a:noFill/>
          <a:ln>
            <a:solidFill>
              <a:srgbClr val="FF0000"/>
            </a:solidFill>
          </a:ln>
        </p:spPr>
        <p:txBody>
          <a:bodyPr wrap="square" rtlCol="0">
            <a:spAutoFit/>
          </a:bodyPr>
          <a:lstStyle/>
          <a:p>
            <a:r>
              <a:rPr lang="zh-CN" altLang="en-US" b="1" dirty="0">
                <a:solidFill>
                  <a:srgbClr val="00B0F0"/>
                </a:solidFill>
              </a:rPr>
              <a:t>今天已经不是问题！</a:t>
            </a:r>
          </a:p>
        </p:txBody>
      </p:sp>
      <p:cxnSp>
        <p:nvCxnSpPr>
          <p:cNvPr id="10" name="曲线连接符 9"/>
          <p:cNvCxnSpPr>
            <a:stCxn id="8" idx="2"/>
            <a:endCxn id="3" idx="0"/>
          </p:cNvCxnSpPr>
          <p:nvPr/>
        </p:nvCxnSpPr>
        <p:spPr>
          <a:xfrm rot="16200000" flipH="1">
            <a:off x="2320212" y="5921804"/>
            <a:ext cx="271985" cy="101972"/>
          </a:xfrm>
          <a:prstGeom prst="curved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3941764" y="1272226"/>
            <a:ext cx="4143942" cy="152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7830895"/>
      </p:ext>
    </p:extLst>
  </p:cSld>
  <p:clrMapOvr>
    <a:masterClrMapping/>
  </p:clrMapOvr>
  <p:transition>
    <p:blinds dir="vert"/>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26687" y="1202029"/>
            <a:ext cx="7416824" cy="5061056"/>
          </a:xfrm>
          <a:prstGeom prst="rect">
            <a:avLst/>
          </a:prstGeom>
        </p:spPr>
      </p:pic>
    </p:spTree>
    <p:extLst>
      <p:ext uri="{BB962C8B-B14F-4D97-AF65-F5344CB8AC3E}">
        <p14:creationId xmlns:p14="http://schemas.microsoft.com/office/powerpoint/2010/main" val="3710631891"/>
      </p:ext>
    </p:extLst>
  </p:cSld>
  <p:clrMapOvr>
    <a:masterClrMapping/>
  </p:clrMapOvr>
  <p:transition>
    <p:blinds dir="vert"/>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Google</a:t>
            </a:r>
            <a:r>
              <a:rPr lang="zh-CN" altLang="en-US" dirty="0"/>
              <a:t>的无人驾驶项目</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7815" y="1625495"/>
            <a:ext cx="5743203" cy="3819729"/>
          </a:xfrm>
        </p:spPr>
      </p:pic>
      <p:sp>
        <p:nvSpPr>
          <p:cNvPr id="4" name="文本占位符 3"/>
          <p:cNvSpPr>
            <a:spLocks noGrp="1"/>
          </p:cNvSpPr>
          <p:nvPr>
            <p:ph type="body" sz="quarter" idx="14"/>
          </p:nvPr>
        </p:nvSpPr>
        <p:spPr/>
        <p:txBody>
          <a:bodyPr/>
          <a:lstStyle/>
          <a:p>
            <a:endParaRPr lang="zh-CN" altLang="en-US"/>
          </a:p>
        </p:txBody>
      </p:sp>
      <p:sp>
        <p:nvSpPr>
          <p:cNvPr id="6" name="矩形 5"/>
          <p:cNvSpPr/>
          <p:nvPr/>
        </p:nvSpPr>
        <p:spPr>
          <a:xfrm>
            <a:off x="298450" y="2060848"/>
            <a:ext cx="2782244" cy="2862322"/>
          </a:xfrm>
          <a:prstGeom prst="rect">
            <a:avLst/>
          </a:prstGeom>
          <a:ln>
            <a:solidFill>
              <a:srgbClr val="FF0000"/>
            </a:solidFill>
          </a:ln>
        </p:spPr>
        <p:txBody>
          <a:bodyPr wrap="square">
            <a:spAutoFit/>
          </a:bodyPr>
          <a:lstStyle/>
          <a:p>
            <a:r>
              <a:rPr lang="en-US" altLang="zh-CN" dirty="0"/>
              <a:t>Chris </a:t>
            </a:r>
            <a:r>
              <a:rPr lang="en-US" altLang="zh-CN" dirty="0" err="1"/>
              <a:t>Urmson</a:t>
            </a:r>
            <a:r>
              <a:rPr lang="zh-CN" altLang="en-US" dirty="0"/>
              <a:t>，</a:t>
            </a:r>
            <a:r>
              <a:rPr lang="en-US" altLang="zh-CN" dirty="0"/>
              <a:t>Google</a:t>
            </a:r>
            <a:r>
              <a:rPr lang="zh-CN" altLang="en-US" dirty="0"/>
              <a:t>自动驾驶汽车项目的首席工程师，是</a:t>
            </a:r>
            <a:r>
              <a:rPr lang="en-US" altLang="zh-CN" dirty="0" err="1"/>
              <a:t>Pomerleau</a:t>
            </a:r>
            <a:r>
              <a:rPr lang="zh-CN" altLang="en-US" dirty="0"/>
              <a:t>教授在</a:t>
            </a:r>
            <a:r>
              <a:rPr lang="en-US" altLang="zh-CN" dirty="0"/>
              <a:t>CMU</a:t>
            </a:r>
            <a:r>
              <a:rPr lang="zh-CN" altLang="en-US" dirty="0"/>
              <a:t>的同事。</a:t>
            </a:r>
            <a:endParaRPr lang="en-US" altLang="zh-CN" dirty="0"/>
          </a:p>
          <a:p>
            <a:endParaRPr lang="en-US" altLang="zh-CN" dirty="0"/>
          </a:p>
          <a:p>
            <a:r>
              <a:rPr lang="en-US" altLang="zh-CN" dirty="0" err="1"/>
              <a:t>Urmson</a:t>
            </a:r>
            <a:r>
              <a:rPr lang="zh-CN" altLang="en-US" dirty="0"/>
              <a:t>带领团队制造无人驾驶汽车在</a:t>
            </a:r>
            <a:r>
              <a:rPr lang="en-US" altLang="zh-CN" dirty="0"/>
              <a:t>2007</a:t>
            </a:r>
            <a:r>
              <a:rPr lang="zh-CN" altLang="en-US" dirty="0"/>
              <a:t>年的</a:t>
            </a:r>
            <a:r>
              <a:rPr lang="en-US" altLang="zh-CN" dirty="0"/>
              <a:t>DARPA</a:t>
            </a:r>
            <a:r>
              <a:rPr lang="zh-CN" altLang="en-US" dirty="0"/>
              <a:t>城市挑战赛上获胜，后来</a:t>
            </a:r>
            <a:r>
              <a:rPr lang="zh-CN" altLang="en-US" dirty="0">
                <a:solidFill>
                  <a:srgbClr val="FF0000"/>
                </a:solidFill>
              </a:rPr>
              <a:t>紧接着就被</a:t>
            </a:r>
            <a:r>
              <a:rPr lang="en-US" altLang="zh-CN" dirty="0">
                <a:solidFill>
                  <a:srgbClr val="FF0000"/>
                </a:solidFill>
              </a:rPr>
              <a:t>Google</a:t>
            </a:r>
            <a:r>
              <a:rPr lang="zh-CN" altLang="en-US" dirty="0">
                <a:solidFill>
                  <a:srgbClr val="FF0000"/>
                </a:solidFill>
              </a:rPr>
              <a:t>挖走。</a:t>
            </a:r>
          </a:p>
        </p:txBody>
      </p:sp>
    </p:spTree>
    <p:extLst>
      <p:ext uri="{BB962C8B-B14F-4D97-AF65-F5344CB8AC3E}">
        <p14:creationId xmlns:p14="http://schemas.microsoft.com/office/powerpoint/2010/main" val="1869966347"/>
      </p:ext>
    </p:extLst>
  </p:cSld>
  <p:clrMapOvr>
    <a:masterClrMapping/>
  </p:clrMapOvr>
  <p:transition>
    <p:blinds dir="vert"/>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98450" y="326578"/>
            <a:ext cx="8540750" cy="821913"/>
          </a:xfrm>
        </p:spPr>
        <p:txBody>
          <a:bodyPr/>
          <a:lstStyle/>
          <a:p>
            <a:r>
              <a:rPr lang="en-US" altLang="zh-CN" dirty="0"/>
              <a:t>UBER</a:t>
            </a:r>
            <a:r>
              <a:rPr lang="zh-CN" altLang="en-US" dirty="0"/>
              <a:t>的无人驾驶项目</a:t>
            </a:r>
          </a:p>
        </p:txBody>
      </p:sp>
      <p:sp>
        <p:nvSpPr>
          <p:cNvPr id="3" name="内容占位符 2"/>
          <p:cNvSpPr>
            <a:spLocks noGrp="1"/>
          </p:cNvSpPr>
          <p:nvPr>
            <p:ph idx="1"/>
          </p:nvPr>
        </p:nvSpPr>
        <p:spPr>
          <a:xfrm>
            <a:off x="492124" y="1214422"/>
            <a:ext cx="8651875" cy="2358594"/>
          </a:xfrm>
        </p:spPr>
        <p:txBody>
          <a:bodyPr/>
          <a:lstStyle/>
          <a:p>
            <a:r>
              <a:rPr lang="en-US" altLang="zh-CN" sz="2000" dirty="0">
                <a:solidFill>
                  <a:srgbClr val="FF0000"/>
                </a:solidFill>
              </a:rPr>
              <a:t>2017</a:t>
            </a:r>
            <a:r>
              <a:rPr lang="zh-CN" altLang="en-US" sz="2000" dirty="0">
                <a:solidFill>
                  <a:srgbClr val="FF0000"/>
                </a:solidFill>
              </a:rPr>
              <a:t>年</a:t>
            </a:r>
            <a:r>
              <a:rPr lang="en-US" altLang="zh-CN" sz="2000" dirty="0">
                <a:solidFill>
                  <a:srgbClr val="FF0000"/>
                </a:solidFill>
              </a:rPr>
              <a:t>2 </a:t>
            </a:r>
            <a:r>
              <a:rPr lang="zh-CN" altLang="en-US" sz="2000" dirty="0">
                <a:solidFill>
                  <a:srgbClr val="FF0000"/>
                </a:solidFill>
              </a:rPr>
              <a:t>月 </a:t>
            </a:r>
            <a:r>
              <a:rPr lang="en-US" altLang="zh-CN" sz="2000" dirty="0">
                <a:solidFill>
                  <a:srgbClr val="FF0000"/>
                </a:solidFill>
              </a:rPr>
              <a:t>24 </a:t>
            </a:r>
            <a:r>
              <a:rPr lang="zh-CN" altLang="en-US" sz="2000" dirty="0">
                <a:solidFill>
                  <a:srgbClr val="FF0000"/>
                </a:solidFill>
              </a:rPr>
              <a:t>日</a:t>
            </a:r>
            <a:r>
              <a:rPr lang="zh-CN" altLang="en-US" sz="2000" dirty="0"/>
              <a:t>，</a:t>
            </a:r>
            <a:r>
              <a:rPr lang="en-US" altLang="zh-CN" sz="2000" dirty="0"/>
              <a:t>Google </a:t>
            </a:r>
            <a:r>
              <a:rPr lang="zh-CN" altLang="en-US" sz="2000" dirty="0"/>
              <a:t>母公司 </a:t>
            </a:r>
            <a:r>
              <a:rPr lang="en-US" altLang="zh-CN" sz="2000" dirty="0"/>
              <a:t>Alphabet </a:t>
            </a:r>
            <a:r>
              <a:rPr lang="zh-CN" altLang="en-US" sz="2000" dirty="0"/>
              <a:t>旗下的</a:t>
            </a:r>
            <a:r>
              <a:rPr lang="zh-CN" altLang="en-US" sz="2000" dirty="0">
                <a:solidFill>
                  <a:srgbClr val="FF0000"/>
                </a:solidFill>
              </a:rPr>
              <a:t>自动驾驶技术公司 </a:t>
            </a:r>
            <a:r>
              <a:rPr lang="en-US" altLang="zh-CN" sz="2000" dirty="0" err="1">
                <a:solidFill>
                  <a:srgbClr val="FF0000"/>
                </a:solidFill>
              </a:rPr>
              <a:t>Waymo</a:t>
            </a:r>
            <a:r>
              <a:rPr lang="en-US" altLang="zh-CN" sz="2000" dirty="0">
                <a:solidFill>
                  <a:srgbClr val="FF0000"/>
                </a:solidFill>
              </a:rPr>
              <a:t> </a:t>
            </a:r>
            <a:r>
              <a:rPr lang="zh-CN" altLang="en-US" sz="2000" dirty="0"/>
              <a:t>指控 </a:t>
            </a:r>
            <a:r>
              <a:rPr lang="en-US" altLang="zh-CN" sz="2000" dirty="0" err="1"/>
              <a:t>Uber</a:t>
            </a:r>
            <a:r>
              <a:rPr lang="en-US" altLang="zh-CN" sz="2000" dirty="0"/>
              <a:t> </a:t>
            </a:r>
            <a:r>
              <a:rPr lang="zh-CN" altLang="en-US" sz="2000" dirty="0"/>
              <a:t>盗取了他们的自动驾驶技术</a:t>
            </a:r>
            <a:r>
              <a:rPr lang="en-US" altLang="zh-CN" sz="2000" dirty="0"/>
              <a:t>:</a:t>
            </a:r>
          </a:p>
          <a:p>
            <a:r>
              <a:rPr lang="en-US" altLang="zh-CN" sz="2000" dirty="0"/>
              <a:t>2016</a:t>
            </a:r>
            <a:r>
              <a:rPr lang="zh-CN" altLang="en-US" sz="2000" dirty="0"/>
              <a:t>年 </a:t>
            </a:r>
            <a:r>
              <a:rPr lang="en-US" altLang="zh-CN" sz="2000" dirty="0">
                <a:solidFill>
                  <a:srgbClr val="FF0000"/>
                </a:solidFill>
              </a:rPr>
              <a:t>1 </a:t>
            </a:r>
            <a:r>
              <a:rPr lang="zh-CN" altLang="en-US" sz="2000" dirty="0">
                <a:solidFill>
                  <a:srgbClr val="FF0000"/>
                </a:solidFill>
              </a:rPr>
              <a:t>月</a:t>
            </a:r>
            <a:r>
              <a:rPr lang="zh-CN" altLang="en-US" sz="2000" dirty="0"/>
              <a:t>，</a:t>
            </a:r>
            <a:r>
              <a:rPr lang="zh-CN" altLang="en-US" sz="2000" dirty="0">
                <a:solidFill>
                  <a:srgbClr val="FF0000"/>
                </a:solidFill>
              </a:rPr>
              <a:t>安东尼</a:t>
            </a:r>
            <a:r>
              <a:rPr lang="zh-CN" altLang="en-US" sz="2000" dirty="0"/>
              <a:t>从 </a:t>
            </a:r>
            <a:r>
              <a:rPr lang="en-US" altLang="zh-CN" sz="2000" dirty="0"/>
              <a:t>Google </a:t>
            </a:r>
            <a:r>
              <a:rPr lang="zh-CN" altLang="en-US" sz="2000" dirty="0"/>
              <a:t>离职并创办了独立的自动驾驶技术公司 </a:t>
            </a:r>
            <a:r>
              <a:rPr lang="en-US" altLang="zh-CN" sz="2000" dirty="0">
                <a:solidFill>
                  <a:srgbClr val="FF0000"/>
                </a:solidFill>
              </a:rPr>
              <a:t>Otto</a:t>
            </a:r>
            <a:r>
              <a:rPr lang="zh-CN" altLang="en-US" sz="2000" dirty="0"/>
              <a:t>。</a:t>
            </a:r>
            <a:endParaRPr lang="en-US" altLang="zh-CN" sz="2000" dirty="0"/>
          </a:p>
          <a:p>
            <a:r>
              <a:rPr lang="en-US" altLang="zh-CN" sz="2000" dirty="0" err="1"/>
              <a:t>Uber</a:t>
            </a:r>
            <a:r>
              <a:rPr lang="en-US" altLang="zh-CN" sz="2000" dirty="0"/>
              <a:t> </a:t>
            </a:r>
            <a:r>
              <a:rPr lang="zh-CN" altLang="en-US" sz="2000" dirty="0"/>
              <a:t>从 </a:t>
            </a:r>
            <a:r>
              <a:rPr lang="en-US" altLang="zh-CN" sz="2000" dirty="0"/>
              <a:t>2016 </a:t>
            </a:r>
            <a:r>
              <a:rPr lang="zh-CN" altLang="en-US" sz="2000" dirty="0"/>
              <a:t>年 </a:t>
            </a:r>
            <a:r>
              <a:rPr lang="en-US" altLang="zh-CN" sz="2000" dirty="0">
                <a:solidFill>
                  <a:srgbClr val="FF0000"/>
                </a:solidFill>
              </a:rPr>
              <a:t>4 </a:t>
            </a:r>
            <a:r>
              <a:rPr lang="zh-CN" altLang="en-US" sz="2000" dirty="0">
                <a:solidFill>
                  <a:srgbClr val="FF0000"/>
                </a:solidFill>
              </a:rPr>
              <a:t>月</a:t>
            </a:r>
            <a:r>
              <a:rPr lang="zh-CN" altLang="en-US" sz="2000" dirty="0"/>
              <a:t>就</a:t>
            </a:r>
            <a:r>
              <a:rPr lang="zh-CN" altLang="en-US" sz="2000" u="sng" dirty="0"/>
              <a:t>开始对外宣称进行自动驾驶的研发和测</a:t>
            </a:r>
            <a:r>
              <a:rPr lang="zh-CN" altLang="en-US" sz="2000" dirty="0"/>
              <a:t>试，并在 </a:t>
            </a:r>
            <a:r>
              <a:rPr lang="en-US" altLang="zh-CN" sz="2000" dirty="0">
                <a:solidFill>
                  <a:srgbClr val="FF0000"/>
                </a:solidFill>
              </a:rPr>
              <a:t>8 </a:t>
            </a:r>
            <a:r>
              <a:rPr lang="zh-CN" altLang="en-US" sz="2000" dirty="0">
                <a:solidFill>
                  <a:srgbClr val="FF0000"/>
                </a:solidFill>
              </a:rPr>
              <a:t>月</a:t>
            </a:r>
            <a:r>
              <a:rPr lang="zh-CN" altLang="en-US" sz="2000" dirty="0"/>
              <a:t>对外透露已经</a:t>
            </a:r>
            <a:r>
              <a:rPr lang="zh-CN" altLang="en-US" sz="2000" dirty="0">
                <a:solidFill>
                  <a:srgbClr val="FF0000"/>
                </a:solidFill>
              </a:rPr>
              <a:t>收购了</a:t>
            </a:r>
            <a:r>
              <a:rPr lang="zh-CN" altLang="en-US" sz="2000" dirty="0"/>
              <a:t>一家专注于卡车无人驾驶的</a:t>
            </a:r>
            <a:r>
              <a:rPr lang="zh-CN" altLang="en-US" sz="2000" dirty="0">
                <a:solidFill>
                  <a:srgbClr val="FF0000"/>
                </a:solidFill>
              </a:rPr>
              <a:t>初创公司 </a:t>
            </a:r>
            <a:r>
              <a:rPr lang="en-US" altLang="zh-CN" sz="2000" dirty="0">
                <a:solidFill>
                  <a:srgbClr val="FF0000"/>
                </a:solidFill>
              </a:rPr>
              <a:t>Otto</a:t>
            </a:r>
            <a:r>
              <a:rPr lang="zh-CN" altLang="en-US" sz="2000" dirty="0"/>
              <a:t>。</a:t>
            </a:r>
            <a:endParaRPr lang="en-US" altLang="zh-CN" sz="2000" dirty="0"/>
          </a:p>
          <a:p>
            <a:r>
              <a:rPr lang="zh-CN" altLang="en-US" sz="2000" dirty="0"/>
              <a:t> </a:t>
            </a:r>
            <a:r>
              <a:rPr lang="en-US" altLang="zh-CN" sz="2000" dirty="0" err="1"/>
              <a:t>Waymo</a:t>
            </a:r>
            <a:r>
              <a:rPr lang="en-US" altLang="zh-CN" sz="2000" dirty="0"/>
              <a:t> </a:t>
            </a:r>
            <a:r>
              <a:rPr lang="zh-CN" altLang="en-US" sz="2000" dirty="0"/>
              <a:t>公司调查发现安东尼在</a:t>
            </a:r>
            <a:r>
              <a:rPr lang="zh-CN" altLang="en-US" sz="2000" u="sng" dirty="0">
                <a:solidFill>
                  <a:srgbClr val="FF0000"/>
                </a:solidFill>
              </a:rPr>
              <a:t>执行擦除操作之前将接近 </a:t>
            </a:r>
            <a:r>
              <a:rPr lang="en-US" altLang="zh-CN" sz="2000" u="sng" dirty="0">
                <a:solidFill>
                  <a:srgbClr val="FF0000"/>
                </a:solidFill>
              </a:rPr>
              <a:t>10 GB </a:t>
            </a:r>
            <a:r>
              <a:rPr lang="zh-CN" altLang="en-US" sz="2000" u="sng" dirty="0">
                <a:solidFill>
                  <a:srgbClr val="FF0000"/>
                </a:solidFill>
              </a:rPr>
              <a:t>的数据拷贝</a:t>
            </a:r>
            <a:r>
              <a:rPr lang="zh-CN" altLang="en-US" sz="2000" dirty="0"/>
              <a:t>到了一个移动硬盘里。</a:t>
            </a:r>
          </a:p>
          <a:p>
            <a:endParaRPr lang="zh-CN" altLang="en-US" sz="20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395" y="3608939"/>
            <a:ext cx="2699986" cy="2024989"/>
          </a:xfrm>
          <a:prstGeom prst="rect">
            <a:avLst/>
          </a:prstGeom>
        </p:spPr>
      </p:pic>
      <p:sp>
        <p:nvSpPr>
          <p:cNvPr id="7" name="矩形 6"/>
          <p:cNvSpPr/>
          <p:nvPr/>
        </p:nvSpPr>
        <p:spPr>
          <a:xfrm>
            <a:off x="265535" y="3872823"/>
            <a:ext cx="1128255" cy="1477328"/>
          </a:xfrm>
          <a:prstGeom prst="rect">
            <a:avLst/>
          </a:prstGeom>
        </p:spPr>
        <p:txBody>
          <a:bodyPr wrap="square">
            <a:spAutoFit/>
          </a:bodyPr>
          <a:lstStyle/>
          <a:p>
            <a:r>
              <a:rPr lang="en-US" altLang="zh-CN" dirty="0" err="1"/>
              <a:t>Uber</a:t>
            </a:r>
            <a:r>
              <a:rPr lang="en-US" altLang="zh-CN" dirty="0"/>
              <a:t> </a:t>
            </a:r>
            <a:r>
              <a:rPr lang="zh-CN" altLang="en-US" dirty="0"/>
              <a:t>创始人卡拉尼克（左）和安东尼（右）</a:t>
            </a:r>
          </a:p>
        </p:txBody>
      </p:sp>
      <p:cxnSp>
        <p:nvCxnSpPr>
          <p:cNvPr id="5" name="直接箭头连接符 4"/>
          <p:cNvCxnSpPr/>
          <p:nvPr/>
        </p:nvCxnSpPr>
        <p:spPr>
          <a:xfrm>
            <a:off x="1835696" y="2137343"/>
            <a:ext cx="864096" cy="5040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5961" y="3312627"/>
            <a:ext cx="3580194" cy="2339392"/>
          </a:xfrm>
          <a:prstGeom prst="rect">
            <a:avLst/>
          </a:prstGeom>
        </p:spPr>
      </p:pic>
      <p:pic>
        <p:nvPicPr>
          <p:cNvPr id="8" name="图片 7"/>
          <p:cNvPicPr>
            <a:picLocks noChangeAspect="1"/>
          </p:cNvPicPr>
          <p:nvPr/>
        </p:nvPicPr>
        <p:blipFill>
          <a:blip r:embed="rId4"/>
          <a:stretch>
            <a:fillRect/>
          </a:stretch>
        </p:blipFill>
        <p:spPr>
          <a:xfrm>
            <a:off x="1233302" y="5704700"/>
            <a:ext cx="7169518" cy="1104957"/>
          </a:xfrm>
          <a:prstGeom prst="rect">
            <a:avLst/>
          </a:prstGeom>
        </p:spPr>
      </p:pic>
    </p:spTree>
    <p:extLst>
      <p:ext uri="{BB962C8B-B14F-4D97-AF65-F5344CB8AC3E}">
        <p14:creationId xmlns:p14="http://schemas.microsoft.com/office/powerpoint/2010/main" val="55349918"/>
      </p:ext>
    </p:extLst>
  </p:cSld>
  <p:clrMapOvr>
    <a:masterClrMapping/>
  </p:clrMapOvr>
  <p:transition>
    <p:blinds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8016" y="1196752"/>
            <a:ext cx="7297886" cy="821913"/>
          </a:xfrm>
        </p:spPr>
        <p:txBody>
          <a:bodyPr>
            <a:normAutofit/>
          </a:bodyPr>
          <a:lstStyle/>
          <a:p>
            <a:r>
              <a:rPr lang="en-US" altLang="zh-CN" sz="2400" dirty="0"/>
              <a:t>UBER</a:t>
            </a:r>
            <a:r>
              <a:rPr lang="zh-CN" altLang="en-US" sz="2400" dirty="0"/>
              <a:t>自动驾驶汽车的交通事故，事故造成一人死亡</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3728" y="2132856"/>
            <a:ext cx="5386735" cy="3100944"/>
          </a:xfrm>
        </p:spPr>
      </p:pic>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4207118499"/>
      </p:ext>
    </p:extLst>
  </p:cSld>
  <p:clrMapOvr>
    <a:masterClrMapping/>
  </p:clrMapOvr>
  <p:transition>
    <p:blinds dir="vert"/>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a:t>
            </a:r>
            <a:r>
              <a:rPr lang="zh-CN" altLang="en-US" dirty="0"/>
              <a:t>收购</a:t>
            </a:r>
            <a:r>
              <a:rPr lang="en-US" altLang="zh-CN" dirty="0" err="1"/>
              <a:t>Mobieye</a:t>
            </a:r>
            <a:endParaRPr 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772816"/>
            <a:ext cx="5715000" cy="2781300"/>
          </a:xfrm>
        </p:spPr>
      </p:pic>
      <p:sp>
        <p:nvSpPr>
          <p:cNvPr id="4" name="文本占位符 3"/>
          <p:cNvSpPr>
            <a:spLocks noGrp="1"/>
          </p:cNvSpPr>
          <p:nvPr>
            <p:ph type="body" sz="quarter" idx="14"/>
          </p:nvPr>
        </p:nvSpPr>
        <p:spPr/>
        <p:txBody>
          <a:bodyPr/>
          <a:lstStyle/>
          <a:p>
            <a:endParaRPr lang="en-US"/>
          </a:p>
        </p:txBody>
      </p:sp>
      <p:sp>
        <p:nvSpPr>
          <p:cNvPr id="6" name="矩形 5"/>
          <p:cNvSpPr/>
          <p:nvPr/>
        </p:nvSpPr>
        <p:spPr>
          <a:xfrm>
            <a:off x="392361" y="4928538"/>
            <a:ext cx="8352928" cy="400110"/>
          </a:xfrm>
          <a:prstGeom prst="rect">
            <a:avLst/>
          </a:prstGeom>
          <a:ln>
            <a:solidFill>
              <a:srgbClr val="FF0000"/>
            </a:solidFill>
          </a:ln>
        </p:spPr>
        <p:txBody>
          <a:bodyPr wrap="square">
            <a:spAutoFit/>
          </a:bodyPr>
          <a:lstStyle/>
          <a:p>
            <a:r>
              <a:rPr lang="zh-CN" altLang="en-US" sz="2000" dirty="0"/>
              <a:t>争夺无人驾驶芯片主导权！英特尔</a:t>
            </a:r>
            <a:r>
              <a:rPr lang="en-US" altLang="zh-CN" sz="2000" b="1" dirty="0">
                <a:solidFill>
                  <a:srgbClr val="FF0000"/>
                </a:solidFill>
              </a:rPr>
              <a:t>150</a:t>
            </a:r>
            <a:r>
              <a:rPr lang="zh-CN" altLang="en-US" sz="2000" b="1" dirty="0">
                <a:solidFill>
                  <a:srgbClr val="FF0000"/>
                </a:solidFill>
              </a:rPr>
              <a:t>亿美元</a:t>
            </a:r>
            <a:r>
              <a:rPr lang="zh-CN" altLang="en-US" sz="2000" dirty="0"/>
              <a:t>收购关键技术公司</a:t>
            </a:r>
            <a:r>
              <a:rPr lang="en-US" altLang="zh-CN" sz="2000" b="1" dirty="0" err="1">
                <a:solidFill>
                  <a:srgbClr val="FF0000"/>
                </a:solidFill>
              </a:rPr>
              <a:t>Mobileye</a:t>
            </a:r>
            <a:endParaRPr lang="en-US" sz="2000" b="1" dirty="0">
              <a:solidFill>
                <a:srgbClr val="FF0000"/>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3025" y="419983"/>
            <a:ext cx="1371600" cy="533400"/>
          </a:xfrm>
          <a:prstGeom prst="rect">
            <a:avLst/>
          </a:prstGeom>
        </p:spPr>
      </p:pic>
    </p:spTree>
    <p:extLst>
      <p:ext uri="{BB962C8B-B14F-4D97-AF65-F5344CB8AC3E}">
        <p14:creationId xmlns:p14="http://schemas.microsoft.com/office/powerpoint/2010/main" val="3598007215"/>
      </p:ext>
    </p:extLst>
  </p:cSld>
  <p:clrMapOvr>
    <a:masterClrMapping/>
  </p:clrMapOvr>
  <p:transition>
    <p:blinds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a:t>
            </a:r>
            <a:r>
              <a:rPr lang="en-US" altLang="zh-CN" dirty="0" err="1"/>
              <a:t>Mobileye</a:t>
            </a:r>
            <a:endParaRPr lang="en-US" dirty="0"/>
          </a:p>
        </p:txBody>
      </p:sp>
      <p:sp>
        <p:nvSpPr>
          <p:cNvPr id="4" name="文本占位符 3"/>
          <p:cNvSpPr>
            <a:spLocks noGrp="1"/>
          </p:cNvSpPr>
          <p:nvPr>
            <p:ph type="body" sz="quarter" idx="14"/>
          </p:nvPr>
        </p:nvSpPr>
        <p:spPr/>
        <p:txBody>
          <a:bodyPr/>
          <a:lstStyle/>
          <a:p>
            <a:endParaRPr 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9074" y="400093"/>
            <a:ext cx="1371600" cy="533400"/>
          </a:xfrm>
          <a:prstGeom prst="rect">
            <a:avLst/>
          </a:prstGeom>
        </p:spPr>
      </p:pic>
      <p:pic>
        <p:nvPicPr>
          <p:cNvPr id="9" name="图片 8"/>
          <p:cNvPicPr>
            <a:picLocks noChangeAspect="1"/>
          </p:cNvPicPr>
          <p:nvPr/>
        </p:nvPicPr>
        <p:blipFill>
          <a:blip r:embed="rId3"/>
          <a:stretch>
            <a:fillRect/>
          </a:stretch>
        </p:blipFill>
        <p:spPr>
          <a:xfrm>
            <a:off x="159948" y="1556792"/>
            <a:ext cx="8817753" cy="1440160"/>
          </a:xfrm>
          <a:prstGeom prst="rect">
            <a:avLst/>
          </a:prstGeom>
        </p:spPr>
      </p:pic>
      <p:pic>
        <p:nvPicPr>
          <p:cNvPr id="10" name="图片 9"/>
          <p:cNvPicPr>
            <a:picLocks noChangeAspect="1"/>
          </p:cNvPicPr>
          <p:nvPr/>
        </p:nvPicPr>
        <p:blipFill>
          <a:blip r:embed="rId4"/>
          <a:stretch>
            <a:fillRect/>
          </a:stretch>
        </p:blipFill>
        <p:spPr>
          <a:xfrm>
            <a:off x="112138" y="3456169"/>
            <a:ext cx="8817753" cy="1169798"/>
          </a:xfrm>
          <a:prstGeom prst="rect">
            <a:avLst/>
          </a:prstGeom>
        </p:spPr>
      </p:pic>
      <p:pic>
        <p:nvPicPr>
          <p:cNvPr id="11" name="图片 10"/>
          <p:cNvPicPr>
            <a:picLocks noChangeAspect="1"/>
          </p:cNvPicPr>
          <p:nvPr/>
        </p:nvPicPr>
        <p:blipFill>
          <a:blip r:embed="rId5"/>
          <a:stretch>
            <a:fillRect/>
          </a:stretch>
        </p:blipFill>
        <p:spPr>
          <a:xfrm>
            <a:off x="24979" y="4869160"/>
            <a:ext cx="8992069" cy="1029759"/>
          </a:xfrm>
          <a:prstGeom prst="rect">
            <a:avLst/>
          </a:prstGeom>
        </p:spPr>
      </p:pic>
    </p:spTree>
    <p:extLst>
      <p:ext uri="{BB962C8B-B14F-4D97-AF65-F5344CB8AC3E}">
        <p14:creationId xmlns:p14="http://schemas.microsoft.com/office/powerpoint/2010/main" val="3403475963"/>
      </p:ext>
    </p:extLst>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机器学习与人工智能</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350750" y="1556792"/>
            <a:ext cx="7167880" cy="4032448"/>
          </a:xfrm>
          <a:prstGeom prst="rect">
            <a:avLst/>
          </a:prstGeom>
        </p:spPr>
      </p:pic>
      <p:sp>
        <p:nvSpPr>
          <p:cNvPr id="6" name="文本框 5"/>
          <p:cNvSpPr txBox="1"/>
          <p:nvPr/>
        </p:nvSpPr>
        <p:spPr>
          <a:xfrm>
            <a:off x="6012506" y="6279052"/>
            <a:ext cx="2376264" cy="369332"/>
          </a:xfrm>
          <a:prstGeom prst="rect">
            <a:avLst/>
          </a:prstGeom>
          <a:noFill/>
        </p:spPr>
        <p:txBody>
          <a:bodyPr wrap="square" rtlCol="0">
            <a:spAutoFit/>
          </a:bodyPr>
          <a:lstStyle/>
          <a:p>
            <a:r>
              <a:rPr lang="en-US" altLang="zh-CN" dirty="0"/>
              <a:t>From </a:t>
            </a:r>
            <a:r>
              <a:rPr lang="zh-CN" altLang="en-US" dirty="0"/>
              <a:t>华南理工大学</a:t>
            </a:r>
          </a:p>
        </p:txBody>
      </p:sp>
      <p:sp>
        <p:nvSpPr>
          <p:cNvPr id="7" name="圆角矩形 6"/>
          <p:cNvSpPr/>
          <p:nvPr/>
        </p:nvSpPr>
        <p:spPr>
          <a:xfrm>
            <a:off x="1691680" y="2720100"/>
            <a:ext cx="6048672" cy="99693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3923928" y="3385867"/>
            <a:ext cx="2088578" cy="335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1691680" y="4129652"/>
            <a:ext cx="6697090" cy="109954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998043" y="5210708"/>
            <a:ext cx="1980203" cy="36042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7768106"/>
      </p:ext>
    </p:extLst>
  </p:cSld>
  <p:clrMapOvr>
    <a:masterClrMapping/>
  </p:clrMapOvr>
  <p:transition>
    <p:blinds dir="vert"/>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标题 1"/>
          <p:cNvSpPr>
            <a:spLocks noGrp="1"/>
          </p:cNvSpPr>
          <p:nvPr>
            <p:ph type="title"/>
          </p:nvPr>
        </p:nvSpPr>
        <p:spPr/>
        <p:txBody>
          <a:bodyPr/>
          <a:lstStyle/>
          <a:p>
            <a:r>
              <a:rPr lang="zh-CN" altLang="en-US" dirty="0"/>
              <a:t>总结：机器学习的基本思路</a:t>
            </a:r>
          </a:p>
        </p:txBody>
      </p:sp>
      <p:sp>
        <p:nvSpPr>
          <p:cNvPr id="4" name="文本占位符 3"/>
          <p:cNvSpPr>
            <a:spLocks noGrp="1"/>
          </p:cNvSpPr>
          <p:nvPr>
            <p:ph type="body" sz="quarter" idx="14"/>
          </p:nvPr>
        </p:nvSpPr>
        <p:spPr/>
        <p:txBody>
          <a:bodyPr/>
          <a:lstStyle/>
          <a:p>
            <a:endParaRPr lang="zh-CN" altLang="en-US"/>
          </a:p>
        </p:txBody>
      </p:sp>
      <p:sp>
        <p:nvSpPr>
          <p:cNvPr id="1679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 name="组合 11"/>
          <p:cNvGrpSpPr/>
          <p:nvPr/>
        </p:nvGrpSpPr>
        <p:grpSpPr>
          <a:xfrm>
            <a:off x="180528" y="1124744"/>
            <a:ext cx="9144000" cy="4768827"/>
            <a:chOff x="0" y="1124744"/>
            <a:chExt cx="9144000" cy="4768827"/>
          </a:xfrm>
        </p:grpSpPr>
        <p:sp>
          <p:nvSpPr>
            <p:cNvPr id="8" name="TextBox 7"/>
            <p:cNvSpPr txBox="1"/>
            <p:nvPr/>
          </p:nvSpPr>
          <p:spPr>
            <a:xfrm>
              <a:off x="1496991" y="4970241"/>
              <a:ext cx="307183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-4 </a:t>
              </a:r>
              <a:r>
                <a:rPr lang="zh-CN" altLang="en-US" dirty="0"/>
                <a:t>机器学习的基本思路</a:t>
              </a:r>
            </a:p>
          </p:txBody>
        </p:sp>
        <p:pic>
          <p:nvPicPr>
            <p:cNvPr id="2" name="Picture 2"/>
            <p:cNvPicPr>
              <a:picLocks noChangeAspect="1" noChangeArrowheads="1"/>
            </p:cNvPicPr>
            <p:nvPr/>
          </p:nvPicPr>
          <p:blipFill>
            <a:blip r:embed="rId2"/>
            <a:srcRect/>
            <a:stretch>
              <a:fillRect/>
            </a:stretch>
          </p:blipFill>
          <p:spPr bwMode="auto">
            <a:xfrm>
              <a:off x="0" y="1124744"/>
              <a:ext cx="9144000" cy="3571875"/>
            </a:xfrm>
            <a:prstGeom prst="rect">
              <a:avLst/>
            </a:prstGeom>
            <a:noFill/>
            <a:ln w="9525">
              <a:noFill/>
              <a:miter lim="800000"/>
              <a:headEnd/>
              <a:tailEnd/>
            </a:ln>
            <a:effectLst/>
          </p:spPr>
        </p:pic>
        <p:sp>
          <p:nvSpPr>
            <p:cNvPr id="3" name="文本框 2"/>
            <p:cNvSpPr txBox="1"/>
            <p:nvPr/>
          </p:nvSpPr>
          <p:spPr>
            <a:xfrm>
              <a:off x="5508104" y="4416243"/>
              <a:ext cx="3312368" cy="1477328"/>
            </a:xfrm>
            <a:prstGeom prst="rect">
              <a:avLst/>
            </a:prstGeom>
            <a:noFill/>
            <a:ln>
              <a:solidFill>
                <a:srgbClr val="FF0000"/>
              </a:solidFill>
            </a:ln>
          </p:spPr>
          <p:txBody>
            <a:bodyPr wrap="square" rtlCol="0">
              <a:spAutoFit/>
            </a:bodyPr>
            <a:lstStyle/>
            <a:p>
              <a:r>
                <a:rPr lang="zh-CN" altLang="en-US" dirty="0"/>
                <a:t>现实中很难找到目标函数的精确定义</a:t>
              </a:r>
              <a:r>
                <a:rPr lang="en-US" altLang="zh-CN" dirty="0"/>
                <a:t>(</a:t>
              </a:r>
              <a:r>
                <a:rPr lang="zh-CN" altLang="en-US" u="sng" dirty="0">
                  <a:solidFill>
                    <a:srgbClr val="FF0000"/>
                  </a:solidFill>
                </a:rPr>
                <a:t>实际情况是根本不知道正确的目标函数是什么样</a:t>
              </a:r>
              <a:r>
                <a:rPr lang="en-US" altLang="zh-CN" dirty="0"/>
                <a:t>)</a:t>
              </a:r>
              <a:r>
                <a:rPr lang="zh-CN" altLang="en-US" dirty="0"/>
                <a:t>，</a:t>
              </a:r>
              <a:endParaRPr lang="en-US" altLang="zh-CN" dirty="0"/>
            </a:p>
            <a:p>
              <a:r>
                <a:rPr lang="zh-CN" altLang="en-US" dirty="0"/>
                <a:t>所以</a:t>
              </a:r>
              <a:r>
                <a:rPr lang="zh-CN" altLang="en-US" u="sng" dirty="0">
                  <a:effectLst>
                    <a:outerShdw blurRad="38100" dist="38100" dir="2700000" algn="tl">
                      <a:srgbClr val="000000">
                        <a:alpha val="43137"/>
                      </a:srgbClr>
                    </a:outerShdw>
                  </a:effectLst>
                </a:rPr>
                <a:t>采用函数逼近算法</a:t>
              </a:r>
              <a:r>
                <a:rPr lang="zh-CN" altLang="en-US" dirty="0"/>
                <a:t>来估计目标函数。</a:t>
              </a:r>
              <a:endParaRPr lang="en-US" dirty="0"/>
            </a:p>
          </p:txBody>
        </p:sp>
        <p:cxnSp>
          <p:nvCxnSpPr>
            <p:cNvPr id="7" name="曲线连接符 6"/>
            <p:cNvCxnSpPr>
              <a:endCxn id="3" idx="1"/>
            </p:cNvCxnSpPr>
            <p:nvPr/>
          </p:nvCxnSpPr>
          <p:spPr>
            <a:xfrm>
              <a:off x="3851920" y="4134817"/>
              <a:ext cx="1656184" cy="102009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5658" y="1214422"/>
              <a:ext cx="1482006" cy="392508"/>
            </a:xfrm>
            <a:prstGeom prst="ellipse">
              <a:avLst/>
            </a:prstGeom>
            <a:noFill/>
            <a:ln w="952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圆角矩形 5"/>
            <p:cNvSpPr/>
            <p:nvPr/>
          </p:nvSpPr>
          <p:spPr>
            <a:xfrm>
              <a:off x="92835" y="3645023"/>
              <a:ext cx="2606957" cy="7712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62228" y="2046102"/>
              <a:ext cx="576064" cy="374875"/>
            </a:xfrm>
            <a:prstGeom prst="ellipse">
              <a:avLst/>
            </a:prstGeom>
            <a:noFill/>
            <a:ln w="952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文本框 9"/>
            <p:cNvSpPr txBox="1"/>
            <p:nvPr/>
          </p:nvSpPr>
          <p:spPr>
            <a:xfrm>
              <a:off x="2162228" y="2694598"/>
              <a:ext cx="897604" cy="374361"/>
            </a:xfrm>
            <a:prstGeom prst="rect">
              <a:avLst/>
            </a:prstGeom>
            <a:noFill/>
            <a:ln>
              <a:solidFill>
                <a:srgbClr val="FF0000"/>
              </a:solidFill>
            </a:ln>
          </p:spPr>
          <p:txBody>
            <a:bodyPr wrap="square" rtlCol="0">
              <a:spAutoFit/>
            </a:bodyPr>
            <a:lstStyle/>
            <a:p>
              <a:r>
                <a:rPr lang="zh-CN" altLang="en-US" dirty="0"/>
                <a:t>计算</a:t>
              </a:r>
              <a:r>
                <a:rPr lang="en-US" altLang="zh-CN" dirty="0"/>
                <a:t>….</a:t>
              </a:r>
              <a:endParaRPr lang="zh-CN" altLang="en-US" dirty="0"/>
            </a:p>
          </p:txBody>
        </p:sp>
        <p:cxnSp>
          <p:nvCxnSpPr>
            <p:cNvPr id="13" name="曲线连接符 12"/>
            <p:cNvCxnSpPr>
              <a:stCxn id="11" idx="4"/>
              <a:endCxn id="10" idx="0"/>
            </p:cNvCxnSpPr>
            <p:nvPr/>
          </p:nvCxnSpPr>
          <p:spPr>
            <a:xfrm rot="16200000" flipH="1">
              <a:off x="2393835" y="2477402"/>
              <a:ext cx="273621" cy="16077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blinds dir="vert"/>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ALVINN</a:t>
            </a:r>
            <a:r>
              <a:rPr lang="zh-CN" altLang="en-US" dirty="0"/>
              <a:t>系统的学习模型</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07" y="1362583"/>
            <a:ext cx="8153400" cy="4746731"/>
          </a:xfrm>
        </p:spPr>
      </p:pic>
      <p:sp>
        <p:nvSpPr>
          <p:cNvPr id="4" name="文本占位符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758760805"/>
      </p:ext>
    </p:extLst>
  </p:cSld>
  <p:clrMapOvr>
    <a:masterClrMapping/>
  </p:clrMapOvr>
  <p:transition>
    <p:blinds dir="vert"/>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ALVINN</a:t>
            </a:r>
            <a:r>
              <a:rPr lang="zh-CN" altLang="en-US" dirty="0"/>
              <a:t>系统的学习模型</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963" y="1346283"/>
            <a:ext cx="9375576" cy="5329164"/>
          </a:xfrm>
        </p:spPr>
      </p:pic>
      <p:sp>
        <p:nvSpPr>
          <p:cNvPr id="4" name="文本占位符 3"/>
          <p:cNvSpPr>
            <a:spLocks noGrp="1"/>
          </p:cNvSpPr>
          <p:nvPr>
            <p:ph type="body" sz="quarter" idx="14"/>
          </p:nvPr>
        </p:nvSpPr>
        <p:spPr/>
        <p:txBody>
          <a:bodyPr/>
          <a:lstStyle/>
          <a:p>
            <a:endParaRPr lang="zh-CN" altLang="en-US"/>
          </a:p>
        </p:txBody>
      </p:sp>
      <p:sp>
        <p:nvSpPr>
          <p:cNvPr id="6" name="椭圆 5"/>
          <p:cNvSpPr/>
          <p:nvPr/>
        </p:nvSpPr>
        <p:spPr>
          <a:xfrm>
            <a:off x="2449901" y="1628800"/>
            <a:ext cx="792088" cy="504056"/>
          </a:xfrm>
          <a:prstGeom prst="ellipse">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530021" y="1628800"/>
            <a:ext cx="792088" cy="504056"/>
          </a:xfrm>
          <a:prstGeom prst="ellipse">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538133" y="1628800"/>
            <a:ext cx="792088" cy="504056"/>
          </a:xfrm>
          <a:prstGeom prst="ellipse">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449901" y="1290246"/>
            <a:ext cx="825955" cy="338554"/>
          </a:xfrm>
          <a:prstGeom prst="rect">
            <a:avLst/>
          </a:prstGeom>
          <a:noFill/>
          <a:ln w="12700">
            <a:solidFill>
              <a:srgbClr val="FF0000"/>
            </a:solidFill>
          </a:ln>
        </p:spPr>
        <p:txBody>
          <a:bodyPr wrap="square" rtlCol="0">
            <a:spAutoFit/>
          </a:bodyPr>
          <a:lstStyle/>
          <a:p>
            <a:r>
              <a:rPr lang="zh-CN" altLang="en-US" sz="1600" dirty="0"/>
              <a:t>急左转</a:t>
            </a:r>
          </a:p>
        </p:txBody>
      </p:sp>
      <p:sp>
        <p:nvSpPr>
          <p:cNvPr id="9" name="文本框 8"/>
          <p:cNvSpPr txBox="1"/>
          <p:nvPr/>
        </p:nvSpPr>
        <p:spPr>
          <a:xfrm>
            <a:off x="3603882" y="1262228"/>
            <a:ext cx="608078" cy="338554"/>
          </a:xfrm>
          <a:prstGeom prst="rect">
            <a:avLst/>
          </a:prstGeom>
          <a:noFill/>
          <a:ln w="12700">
            <a:solidFill>
              <a:srgbClr val="FF0000"/>
            </a:solidFill>
          </a:ln>
        </p:spPr>
        <p:txBody>
          <a:bodyPr wrap="square" rtlCol="0">
            <a:spAutoFit/>
          </a:bodyPr>
          <a:lstStyle/>
          <a:p>
            <a:r>
              <a:rPr lang="zh-CN" altLang="en-US" sz="1600" dirty="0"/>
              <a:t>直走</a:t>
            </a:r>
          </a:p>
        </p:txBody>
      </p:sp>
      <p:sp>
        <p:nvSpPr>
          <p:cNvPr id="10" name="文本框 9"/>
          <p:cNvSpPr txBox="1"/>
          <p:nvPr/>
        </p:nvSpPr>
        <p:spPr>
          <a:xfrm>
            <a:off x="4538133" y="1270459"/>
            <a:ext cx="825955" cy="338554"/>
          </a:xfrm>
          <a:prstGeom prst="rect">
            <a:avLst/>
          </a:prstGeom>
          <a:noFill/>
          <a:ln w="12700">
            <a:solidFill>
              <a:srgbClr val="FF0000"/>
            </a:solidFill>
          </a:ln>
        </p:spPr>
        <p:txBody>
          <a:bodyPr wrap="square" rtlCol="0">
            <a:spAutoFit/>
          </a:bodyPr>
          <a:lstStyle/>
          <a:p>
            <a:r>
              <a:rPr lang="zh-CN" altLang="en-US" sz="1600" dirty="0"/>
              <a:t>急右转</a:t>
            </a:r>
          </a:p>
        </p:txBody>
      </p:sp>
    </p:spTree>
    <p:extLst>
      <p:ext uri="{BB962C8B-B14F-4D97-AF65-F5344CB8AC3E}">
        <p14:creationId xmlns:p14="http://schemas.microsoft.com/office/powerpoint/2010/main" val="3875765887"/>
      </p:ext>
    </p:extLst>
  </p:cSld>
  <p:clrMapOvr>
    <a:masterClrMapping/>
  </p:clrMapOvr>
  <p:transition>
    <p:blinds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标题 1"/>
          <p:cNvSpPr txBox="1">
            <a:spLocks/>
          </p:cNvSpPr>
          <p:nvPr/>
        </p:nvSpPr>
        <p:spPr>
          <a:xfrm>
            <a:off x="1187624" y="2563907"/>
            <a:ext cx="7056784" cy="144016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200" kern="1200">
                <a:solidFill>
                  <a:schemeClr val="tx1"/>
                </a:solidFill>
                <a:latin typeface="华文中宋" pitchFamily="2" charset="-122"/>
                <a:ea typeface="华文中宋" pitchFamily="2" charset="-122"/>
                <a:cs typeface="+mj-cs"/>
              </a:defRPr>
            </a:lvl1pPr>
          </a:lstStyle>
          <a:p>
            <a:pPr fontAlgn="auto">
              <a:spcAft>
                <a:spcPts val="0"/>
              </a:spcAft>
            </a:pPr>
            <a:r>
              <a:rPr lang="zh-CN" altLang="en-US" sz="4400" dirty="0">
                <a:solidFill>
                  <a:srgbClr val="FF0000"/>
                </a:solidFill>
              </a:rPr>
              <a:t>智能时代的到来：</a:t>
            </a:r>
            <a:r>
              <a:rPr lang="zh-CN" altLang="en-US" sz="4400" dirty="0">
                <a:solidFill>
                  <a:srgbClr val="00B0F0"/>
                </a:solidFill>
              </a:rPr>
              <a:t>机器狗</a:t>
            </a:r>
            <a:endParaRPr lang="zh-CN" altLang="en-US" sz="4000" dirty="0">
              <a:solidFill>
                <a:srgbClr val="00B0F0"/>
              </a:solidFill>
            </a:endParaRPr>
          </a:p>
        </p:txBody>
      </p:sp>
    </p:spTree>
    <p:extLst>
      <p:ext uri="{BB962C8B-B14F-4D97-AF65-F5344CB8AC3E}">
        <p14:creationId xmlns:p14="http://schemas.microsoft.com/office/powerpoint/2010/main" val="1127229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175" y="492642"/>
            <a:ext cx="4210050" cy="1085850"/>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700808"/>
            <a:ext cx="3456384" cy="230425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4" y="3645024"/>
            <a:ext cx="2016224" cy="3029845"/>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111" y="4004461"/>
            <a:ext cx="4536504" cy="2548939"/>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9248" y="2057797"/>
            <a:ext cx="2619375" cy="1743075"/>
          </a:xfrm>
          <a:prstGeom prst="rect">
            <a:avLst/>
          </a:prstGeom>
        </p:spPr>
      </p:pic>
      <p:pic>
        <p:nvPicPr>
          <p:cNvPr id="13" name="图片 12"/>
          <p:cNvPicPr>
            <a:picLocks noChangeAspect="1"/>
          </p:cNvPicPr>
          <p:nvPr/>
        </p:nvPicPr>
        <p:blipFill>
          <a:blip r:embed="rId7"/>
          <a:stretch>
            <a:fillRect/>
          </a:stretch>
        </p:blipFill>
        <p:spPr>
          <a:xfrm>
            <a:off x="5540689" y="81529"/>
            <a:ext cx="3539514" cy="3473231"/>
          </a:xfrm>
          <a:prstGeom prst="rect">
            <a:avLst/>
          </a:prstGeom>
        </p:spPr>
      </p:pic>
      <p:sp>
        <p:nvSpPr>
          <p:cNvPr id="2" name="圆角矩形 1"/>
          <p:cNvSpPr/>
          <p:nvPr/>
        </p:nvSpPr>
        <p:spPr>
          <a:xfrm>
            <a:off x="5697385" y="1448572"/>
            <a:ext cx="2664296"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5108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91465"/>
            <a:ext cx="4210050" cy="1085850"/>
          </a:xfrm>
        </p:spPr>
      </p:pic>
      <p:sp>
        <p:nvSpPr>
          <p:cNvPr id="2" name="标题 1"/>
          <p:cNvSpPr>
            <a:spLocks noGrp="1"/>
          </p:cNvSpPr>
          <p:nvPr>
            <p:ph type="title"/>
          </p:nvPr>
        </p:nvSpPr>
        <p:spPr>
          <a:xfrm>
            <a:off x="4860032" y="260648"/>
            <a:ext cx="3384376" cy="647451"/>
          </a:xfrm>
        </p:spPr>
        <p:txBody>
          <a:bodyPr/>
          <a:lstStyle/>
          <a:p>
            <a:r>
              <a:rPr lang="zh-CN" altLang="en-US" dirty="0"/>
              <a:t>四大产品</a:t>
            </a:r>
          </a:p>
        </p:txBody>
      </p:sp>
      <p:pic>
        <p:nvPicPr>
          <p:cNvPr id="4" name="图片 3"/>
          <p:cNvPicPr>
            <a:picLocks noChangeAspect="1"/>
          </p:cNvPicPr>
          <p:nvPr/>
        </p:nvPicPr>
        <p:blipFill>
          <a:blip r:embed="rId3"/>
          <a:stretch>
            <a:fillRect/>
          </a:stretch>
        </p:blipFill>
        <p:spPr>
          <a:xfrm>
            <a:off x="1463425" y="968495"/>
            <a:ext cx="2607216" cy="2909781"/>
          </a:xfrm>
          <a:prstGeom prst="rect">
            <a:avLst/>
          </a:prstGeom>
        </p:spPr>
      </p:pic>
      <p:pic>
        <p:nvPicPr>
          <p:cNvPr id="5" name="图片 4"/>
          <p:cNvPicPr>
            <a:picLocks noChangeAspect="1"/>
          </p:cNvPicPr>
          <p:nvPr/>
        </p:nvPicPr>
        <p:blipFill>
          <a:blip r:embed="rId4"/>
          <a:stretch>
            <a:fillRect/>
          </a:stretch>
        </p:blipFill>
        <p:spPr>
          <a:xfrm>
            <a:off x="5297115" y="1040209"/>
            <a:ext cx="2661113" cy="2838067"/>
          </a:xfrm>
          <a:prstGeom prst="rect">
            <a:avLst/>
          </a:prstGeom>
        </p:spPr>
      </p:pic>
      <p:pic>
        <p:nvPicPr>
          <p:cNvPr id="6" name="图片 5"/>
          <p:cNvPicPr>
            <a:picLocks noChangeAspect="1"/>
          </p:cNvPicPr>
          <p:nvPr/>
        </p:nvPicPr>
        <p:blipFill>
          <a:blip r:embed="rId5"/>
          <a:stretch>
            <a:fillRect/>
          </a:stretch>
        </p:blipFill>
        <p:spPr>
          <a:xfrm>
            <a:off x="1628425" y="3878276"/>
            <a:ext cx="2664296" cy="2941383"/>
          </a:xfrm>
          <a:prstGeom prst="rect">
            <a:avLst/>
          </a:prstGeom>
        </p:spPr>
      </p:pic>
      <p:pic>
        <p:nvPicPr>
          <p:cNvPr id="7" name="图片 6"/>
          <p:cNvPicPr>
            <a:picLocks noChangeAspect="1"/>
          </p:cNvPicPr>
          <p:nvPr/>
        </p:nvPicPr>
        <p:blipFill>
          <a:blip r:embed="rId6"/>
          <a:stretch>
            <a:fillRect/>
          </a:stretch>
        </p:blipFill>
        <p:spPr>
          <a:xfrm>
            <a:off x="5508853" y="3878276"/>
            <a:ext cx="2607216" cy="2819352"/>
          </a:xfrm>
          <a:prstGeom prst="rect">
            <a:avLst/>
          </a:prstGeom>
        </p:spPr>
      </p:pic>
    </p:spTree>
    <p:extLst>
      <p:ext uri="{BB962C8B-B14F-4D97-AF65-F5344CB8AC3E}">
        <p14:creationId xmlns:p14="http://schemas.microsoft.com/office/powerpoint/2010/main" val="2316795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波士顿动力已经显示出“会咬的”微型机器人</a:t>
            </a:r>
            <a:r>
              <a:rPr lang="en-US" altLang="zh-CN" dirty="0"/>
              <a:t>-2016</a:t>
            </a:r>
            <a:endParaRPr lang="zh-CN" altLang="en-US" dirty="0"/>
          </a:p>
        </p:txBody>
      </p:sp>
      <p:pic>
        <p:nvPicPr>
          <p:cNvPr id="4" name="1. 波士顿动力已经显示出“会咬的”微型机器人-201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7104352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现在谁也阻止不了波士顿动力家的“机器狗”开门了！</a:t>
            </a:r>
          </a:p>
        </p:txBody>
      </p:sp>
      <p:pic>
        <p:nvPicPr>
          <p:cNvPr id="4" name="2. 现在谁也阻止不了波士顿动力家的“机器狗”开门了！">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95538" y="1825625"/>
            <a:ext cx="4351337" cy="4351338"/>
          </a:xfrm>
        </p:spPr>
      </p:pic>
    </p:spTree>
    <p:extLst>
      <p:ext uri="{BB962C8B-B14F-4D97-AF65-F5344CB8AC3E}">
        <p14:creationId xmlns:p14="http://schemas.microsoft.com/office/powerpoint/2010/main" val="286072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波士顿动力又出新招“虐”机器狗 十狗组队拉车不累</a:t>
            </a:r>
            <a:r>
              <a:rPr lang="en-US" altLang="zh-CN" dirty="0"/>
              <a:t>2019</a:t>
            </a:r>
            <a:endParaRPr lang="zh-CN" altLang="en-US" dirty="0"/>
          </a:p>
        </p:txBody>
      </p:sp>
      <p:pic>
        <p:nvPicPr>
          <p:cNvPr id="4" name="3. 波士顿动力又出新招“虐”机器狗 十狗组队拉车不累2019">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11026143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机器狗</a:t>
            </a:r>
            <a:r>
              <a:rPr lang="en-US" altLang="zh-CN" dirty="0"/>
              <a:t>Spot Mini</a:t>
            </a:r>
            <a:r>
              <a:rPr lang="zh-CN" altLang="en-US" dirty="0"/>
              <a:t>舞技惊人 大秀“魔鬼的步伐”</a:t>
            </a:r>
          </a:p>
        </p:txBody>
      </p:sp>
      <p:pic>
        <p:nvPicPr>
          <p:cNvPr id="4" name="4. 机器狗Spot Mini舞技惊人 大秀“魔鬼的步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36067904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CMU </a:t>
            </a:r>
            <a:r>
              <a:rPr lang="zh-CN" altLang="en-US" dirty="0"/>
              <a:t>的机器学习定义</a:t>
            </a:r>
          </a:p>
        </p:txBody>
      </p:sp>
      <p:sp>
        <p:nvSpPr>
          <p:cNvPr id="4" name="文本占位符 3"/>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115616" y="1500175"/>
            <a:ext cx="6134775" cy="4704014"/>
          </a:xfrm>
          <a:prstGeom prst="rect">
            <a:avLst/>
          </a:prstGeom>
        </p:spPr>
      </p:pic>
      <p:sp>
        <p:nvSpPr>
          <p:cNvPr id="6" name="文本框 5"/>
          <p:cNvSpPr txBox="1"/>
          <p:nvPr/>
        </p:nvSpPr>
        <p:spPr>
          <a:xfrm>
            <a:off x="1475656" y="5707114"/>
            <a:ext cx="1800199" cy="369332"/>
          </a:xfrm>
          <a:prstGeom prst="rect">
            <a:avLst/>
          </a:prstGeom>
          <a:noFill/>
          <a:ln>
            <a:solidFill>
              <a:srgbClr val="FF0000"/>
            </a:solidFill>
          </a:ln>
        </p:spPr>
        <p:txBody>
          <a:bodyPr wrap="square" rtlCol="0">
            <a:spAutoFit/>
          </a:bodyPr>
          <a:lstStyle/>
          <a:p>
            <a:r>
              <a:rPr lang="zh-CN" altLang="en-US" dirty="0">
                <a:solidFill>
                  <a:srgbClr val="FF0000"/>
                </a:solidFill>
              </a:rPr>
              <a:t>输出预测和假设</a:t>
            </a:r>
          </a:p>
        </p:txBody>
      </p:sp>
      <p:sp>
        <p:nvSpPr>
          <p:cNvPr id="7" name="文本框 6"/>
          <p:cNvSpPr txBox="1"/>
          <p:nvPr/>
        </p:nvSpPr>
        <p:spPr>
          <a:xfrm>
            <a:off x="6574764" y="1844824"/>
            <a:ext cx="1152128" cy="369332"/>
          </a:xfrm>
          <a:prstGeom prst="rect">
            <a:avLst/>
          </a:prstGeom>
          <a:noFill/>
          <a:ln>
            <a:solidFill>
              <a:srgbClr val="FF0000"/>
            </a:solidFill>
          </a:ln>
        </p:spPr>
        <p:txBody>
          <a:bodyPr wrap="square" rtlCol="0">
            <a:spAutoFit/>
          </a:bodyPr>
          <a:lstStyle/>
          <a:p>
            <a:r>
              <a:rPr lang="zh-CN" altLang="en-US" dirty="0">
                <a:solidFill>
                  <a:srgbClr val="FF0000"/>
                </a:solidFill>
              </a:rPr>
              <a:t>输出数据</a:t>
            </a:r>
          </a:p>
        </p:txBody>
      </p:sp>
      <p:cxnSp>
        <p:nvCxnSpPr>
          <p:cNvPr id="9" name="曲线连接符 8"/>
          <p:cNvCxnSpPr>
            <a:endCxn id="6" idx="3"/>
          </p:cNvCxnSpPr>
          <p:nvPr/>
        </p:nvCxnSpPr>
        <p:spPr>
          <a:xfrm rot="10800000" flipV="1">
            <a:off x="3275856" y="2204864"/>
            <a:ext cx="3888441" cy="3686916"/>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194966"/>
      </p:ext>
    </p:extLst>
  </p:cSld>
  <p:clrMapOvr>
    <a:masterClrMapping/>
  </p:clrMapOvr>
  <p:transition>
    <p:blinds dir="vert"/>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a:t>目录</a:t>
            </a:r>
          </a:p>
        </p:txBody>
      </p:sp>
      <p:sp>
        <p:nvSpPr>
          <p:cNvPr id="16388" name="文本占位符 4"/>
          <p:cNvSpPr>
            <a:spLocks noGrp="1"/>
          </p:cNvSpPr>
          <p:nvPr>
            <p:ph type="body" sz="quarter" idx="14"/>
          </p:nvPr>
        </p:nvSpPr>
        <p:spPr>
          <a:ln w="9525"/>
        </p:spPr>
        <p:txBody>
          <a:bodyPr/>
          <a:lstStyle/>
          <a:p>
            <a:r>
              <a:rPr lang="zh-CN" altLang="en-US" dirty="0"/>
              <a:t>目录</a:t>
            </a:r>
          </a:p>
        </p:txBody>
      </p:sp>
      <p:graphicFrame>
        <p:nvGraphicFramePr>
          <p:cNvPr id="16393" name="Object 9"/>
          <p:cNvGraphicFramePr>
            <a:graphicFrameLocks noChangeAspect="1"/>
          </p:cNvGraphicFramePr>
          <p:nvPr/>
        </p:nvGraphicFramePr>
        <p:xfrm>
          <a:off x="1071538" y="1142984"/>
          <a:ext cx="7143800" cy="4940452"/>
        </p:xfrm>
        <a:graphic>
          <a:graphicData uri="http://schemas.openxmlformats.org/presentationml/2006/ole">
            <mc:AlternateContent xmlns:mc="http://schemas.openxmlformats.org/markup-compatibility/2006">
              <mc:Choice xmlns:v="urn:schemas-microsoft-com:vml" Requires="v">
                <p:oleObj spid="_x0000_s3077" name="Visio" r:id="rId3" imgW="5312434" imgH="3673620" progId="Visio.Drawing.11">
                  <p:embed/>
                </p:oleObj>
              </mc:Choice>
              <mc:Fallback>
                <p:oleObj name="Visio" r:id="rId3" imgW="5312434"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8" y="1142984"/>
                        <a:ext cx="7143800" cy="494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786050" y="6179269"/>
            <a:ext cx="350046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a:t>
            </a:r>
            <a:r>
              <a:rPr lang="zh-CN" altLang="en-US" dirty="0"/>
              <a:t>数据科学中的机器学习（</a:t>
            </a:r>
            <a:r>
              <a:rPr lang="en-US" altLang="zh-CN" dirty="0"/>
              <a:t>1</a:t>
            </a:r>
            <a:r>
              <a:rPr lang="zh-CN" altLang="en-US" dirty="0"/>
              <a:t>）</a:t>
            </a:r>
          </a:p>
        </p:txBody>
      </p:sp>
      <p:sp>
        <p:nvSpPr>
          <p:cNvPr id="6" name="圆角矩形 5"/>
          <p:cNvSpPr/>
          <p:nvPr/>
        </p:nvSpPr>
        <p:spPr>
          <a:xfrm>
            <a:off x="1714480" y="1071546"/>
            <a:ext cx="1214446" cy="7143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a:t>
            </a:r>
            <a:r>
              <a:rPr lang="zh-CN" altLang="en-US" dirty="0"/>
              <a:t>学习系统定义</a:t>
            </a:r>
          </a:p>
        </p:txBody>
      </p:sp>
      <p:sp>
        <p:nvSpPr>
          <p:cNvPr id="3" name="内容占位符 2"/>
          <p:cNvSpPr>
            <a:spLocks noGrp="1"/>
          </p:cNvSpPr>
          <p:nvPr>
            <p:ph idx="1"/>
          </p:nvPr>
        </p:nvSpPr>
        <p:spPr>
          <a:xfrm>
            <a:off x="609600" y="1285860"/>
            <a:ext cx="8153400" cy="4762910"/>
          </a:xfrm>
        </p:spPr>
        <p:txBody>
          <a:bodyPr/>
          <a:lstStyle/>
          <a:p>
            <a:r>
              <a:rPr lang="zh-CN" altLang="en-US" dirty="0"/>
              <a:t>如果一个计算机系统在完成某一类任务</a:t>
            </a:r>
            <a:r>
              <a:rPr lang="en-US" dirty="0"/>
              <a:t>T</a:t>
            </a:r>
            <a:r>
              <a:rPr lang="zh-CN" altLang="en-US" dirty="0"/>
              <a:t>的</a:t>
            </a:r>
            <a:r>
              <a:rPr lang="zh-CN" altLang="en-US" dirty="0">
                <a:solidFill>
                  <a:srgbClr val="00B0F0"/>
                </a:solidFill>
              </a:rPr>
              <a:t>性能</a:t>
            </a:r>
            <a:r>
              <a:rPr lang="en-US" dirty="0">
                <a:solidFill>
                  <a:srgbClr val="00B0F0"/>
                </a:solidFill>
              </a:rPr>
              <a:t>P</a:t>
            </a:r>
            <a:r>
              <a:rPr lang="zh-CN" altLang="en-US" dirty="0">
                <a:solidFill>
                  <a:srgbClr val="FF0000"/>
                </a:solidFill>
              </a:rPr>
              <a:t>能够随着</a:t>
            </a:r>
            <a:r>
              <a:rPr lang="zh-CN" altLang="en-US" dirty="0">
                <a:solidFill>
                  <a:srgbClr val="00B0F0"/>
                </a:solidFill>
              </a:rPr>
              <a:t>经验</a:t>
            </a:r>
            <a:r>
              <a:rPr lang="en-US" dirty="0">
                <a:solidFill>
                  <a:srgbClr val="00B0F0"/>
                </a:solidFill>
              </a:rPr>
              <a:t>E</a:t>
            </a:r>
            <a:r>
              <a:rPr lang="zh-CN" altLang="en-US" dirty="0">
                <a:solidFill>
                  <a:srgbClr val="FF0000"/>
                </a:solidFill>
              </a:rPr>
              <a:t>而改进</a:t>
            </a:r>
            <a:r>
              <a:rPr lang="zh-CN" altLang="en-US" dirty="0"/>
              <a:t>，则称该</a:t>
            </a:r>
            <a:r>
              <a:rPr lang="zh-CN" altLang="en-US" b="1" u="sng" dirty="0"/>
              <a:t>系统在从经验</a:t>
            </a:r>
            <a:r>
              <a:rPr lang="en-US" b="1" u="sng" dirty="0"/>
              <a:t>E</a:t>
            </a:r>
            <a:r>
              <a:rPr lang="zh-CN" altLang="en-US" b="1" u="sng" dirty="0"/>
              <a:t>中学习</a:t>
            </a:r>
            <a:r>
              <a:rPr lang="zh-CN" altLang="en-US" dirty="0"/>
              <a:t>，并将此系统称为</a:t>
            </a:r>
            <a:r>
              <a:rPr lang="zh-CN" altLang="en-US" b="1" dirty="0"/>
              <a:t>一个学习系统</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4.1</a:t>
            </a:r>
            <a:r>
              <a:rPr lang="zh-CN" altLang="en-US" dirty="0"/>
              <a:t>基本概念</a:t>
            </a:r>
          </a:p>
        </p:txBody>
      </p:sp>
      <p:sp>
        <p:nvSpPr>
          <p:cNvPr id="1669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8"/>
          <p:cNvSpPr txBox="1"/>
          <p:nvPr/>
        </p:nvSpPr>
        <p:spPr>
          <a:xfrm>
            <a:off x="3000364" y="6072206"/>
            <a:ext cx="335758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-5 </a:t>
            </a:r>
            <a:r>
              <a:rPr lang="zh-CN" altLang="en-US" dirty="0"/>
              <a:t>机器学习的</a:t>
            </a:r>
            <a:r>
              <a:rPr lang="en-US" dirty="0"/>
              <a:t>3</a:t>
            </a:r>
            <a:r>
              <a:rPr lang="zh-CN" altLang="en-US" dirty="0"/>
              <a:t>个关键要素</a:t>
            </a:r>
          </a:p>
        </p:txBody>
      </p:sp>
      <p:pic>
        <p:nvPicPr>
          <p:cNvPr id="6" name="Picture 2"/>
          <p:cNvPicPr>
            <a:picLocks noChangeAspect="1" noChangeArrowheads="1"/>
          </p:cNvPicPr>
          <p:nvPr/>
        </p:nvPicPr>
        <p:blipFill>
          <a:blip r:embed="rId2"/>
          <a:srcRect/>
          <a:stretch>
            <a:fillRect/>
          </a:stretch>
        </p:blipFill>
        <p:spPr bwMode="auto">
          <a:xfrm>
            <a:off x="1025525" y="2567006"/>
            <a:ext cx="7086600" cy="3505200"/>
          </a:xfrm>
          <a:prstGeom prst="rect">
            <a:avLst/>
          </a:prstGeom>
          <a:noFill/>
          <a:ln w="9525">
            <a:noFill/>
            <a:miter lim="800000"/>
            <a:headEnd/>
            <a:tailEnd/>
          </a:ln>
          <a:effectLst/>
        </p:spPr>
      </p:pic>
      <p:sp>
        <p:nvSpPr>
          <p:cNvPr id="7" name="文本框 6"/>
          <p:cNvSpPr txBox="1"/>
          <p:nvPr/>
        </p:nvSpPr>
        <p:spPr>
          <a:xfrm>
            <a:off x="617924" y="2949149"/>
            <a:ext cx="2081867" cy="646331"/>
          </a:xfrm>
          <a:prstGeom prst="rect">
            <a:avLst/>
          </a:prstGeom>
          <a:noFill/>
          <a:ln>
            <a:solidFill>
              <a:srgbClr val="FF0000"/>
            </a:solidFill>
          </a:ln>
        </p:spPr>
        <p:txBody>
          <a:bodyPr wrap="square" rtlCol="0">
            <a:spAutoFit/>
          </a:bodyPr>
          <a:lstStyle/>
          <a:p>
            <a:r>
              <a:rPr lang="zh-CN" altLang="en-US" dirty="0"/>
              <a:t>学习系统的</a:t>
            </a:r>
            <a:endParaRPr lang="en-US" altLang="zh-CN" dirty="0"/>
          </a:p>
          <a:p>
            <a:r>
              <a:rPr lang="zh-CN" altLang="en-US" dirty="0"/>
              <a:t>三个关键组成要素：</a:t>
            </a:r>
            <a:endParaRPr lang="en-US" dirty="0"/>
          </a:p>
        </p:txBody>
      </p:sp>
      <p:cxnSp>
        <p:nvCxnSpPr>
          <p:cNvPr id="10" name="曲线连接符 9"/>
          <p:cNvCxnSpPr/>
          <p:nvPr/>
        </p:nvCxnSpPr>
        <p:spPr>
          <a:xfrm rot="16200000" flipV="1">
            <a:off x="2313201" y="3461917"/>
            <a:ext cx="864096" cy="51023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2986198" y="2333156"/>
            <a:ext cx="1746031" cy="3727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dir="vert"/>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714356"/>
            <a:ext cx="8001056" cy="5429288"/>
          </a:xfrm>
        </p:spPr>
        <p:txBody>
          <a:bodyPr/>
          <a:lstStyle/>
          <a:p>
            <a:r>
              <a:rPr lang="zh-CN" altLang="en-US" b="1" dirty="0"/>
              <a:t>以上述</a:t>
            </a:r>
            <a:r>
              <a:rPr lang="en-US" b="1" dirty="0"/>
              <a:t>TD-Gammon</a:t>
            </a:r>
            <a:r>
              <a:rPr lang="zh-CN" altLang="en-US" b="1" dirty="0"/>
              <a:t>学习系统为例</a:t>
            </a:r>
            <a:r>
              <a:rPr lang="zh-CN" altLang="en-US" dirty="0"/>
              <a:t>，其</a:t>
            </a:r>
            <a:r>
              <a:rPr lang="en-US" dirty="0"/>
              <a:t>3</a:t>
            </a:r>
            <a:r>
              <a:rPr lang="zh-CN" altLang="en-US" dirty="0"/>
              <a:t>个关键要素如下：</a:t>
            </a:r>
          </a:p>
          <a:p>
            <a:pPr lvl="1"/>
            <a:r>
              <a:rPr lang="zh-CN" altLang="en-US" sz="2400" dirty="0"/>
              <a:t>任务</a:t>
            </a:r>
            <a:r>
              <a:rPr lang="en-US" sz="2400" dirty="0"/>
              <a:t>T</a:t>
            </a:r>
            <a:r>
              <a:rPr lang="zh-CN" altLang="en-US" sz="2400" dirty="0"/>
              <a:t>：下西洋跳棋</a:t>
            </a:r>
          </a:p>
          <a:p>
            <a:pPr lvl="1"/>
            <a:r>
              <a:rPr lang="zh-CN" altLang="en-US" sz="2400" dirty="0"/>
              <a:t>性能指标</a:t>
            </a:r>
            <a:r>
              <a:rPr lang="en-US" sz="2400" dirty="0"/>
              <a:t>P</a:t>
            </a:r>
            <a:r>
              <a:rPr lang="zh-CN" altLang="en-US" sz="2400" dirty="0"/>
              <a:t>：比赛中击败对手的百分比</a:t>
            </a:r>
          </a:p>
          <a:p>
            <a:pPr lvl="1"/>
            <a:r>
              <a:rPr lang="zh-CN" altLang="en-US" sz="2400" dirty="0"/>
              <a:t>经验来源</a:t>
            </a:r>
            <a:r>
              <a:rPr lang="en-US" sz="2400" dirty="0"/>
              <a:t>E</a:t>
            </a:r>
            <a:r>
              <a:rPr lang="zh-CN" altLang="en-US" sz="2400" dirty="0"/>
              <a:t>：与自己进行对弈</a:t>
            </a:r>
          </a:p>
          <a:p>
            <a:r>
              <a:rPr lang="zh-CN" altLang="en-US" b="1" dirty="0">
                <a:solidFill>
                  <a:srgbClr val="00B0F0"/>
                </a:solidFill>
              </a:rPr>
              <a:t>以上述机器人驾驶学习为例</a:t>
            </a:r>
            <a:r>
              <a:rPr lang="zh-CN" altLang="en-US" dirty="0"/>
              <a:t>，其</a:t>
            </a:r>
            <a:r>
              <a:rPr lang="en-US" u="sng" dirty="0">
                <a:effectLst>
                  <a:outerShdw blurRad="38100" dist="38100" dir="2700000" algn="tl">
                    <a:srgbClr val="000000">
                      <a:alpha val="43137"/>
                    </a:srgbClr>
                  </a:outerShdw>
                </a:effectLst>
              </a:rPr>
              <a:t>3</a:t>
            </a:r>
            <a:r>
              <a:rPr lang="zh-CN" altLang="en-US" u="sng" dirty="0">
                <a:effectLst>
                  <a:outerShdw blurRad="38100" dist="38100" dir="2700000" algn="tl">
                    <a:srgbClr val="000000">
                      <a:alpha val="43137"/>
                    </a:srgbClr>
                  </a:outerShdw>
                </a:effectLst>
              </a:rPr>
              <a:t>个关键要素如下</a:t>
            </a:r>
            <a:r>
              <a:rPr lang="zh-CN" altLang="en-US" dirty="0"/>
              <a:t>：</a:t>
            </a:r>
          </a:p>
          <a:p>
            <a:pPr lvl="1"/>
            <a:r>
              <a:rPr lang="zh-CN" altLang="en-US" sz="2400" dirty="0"/>
              <a:t>任务</a:t>
            </a:r>
            <a:r>
              <a:rPr lang="en-US" sz="2400" dirty="0"/>
              <a:t>T</a:t>
            </a:r>
            <a:r>
              <a:rPr lang="zh-CN" altLang="en-US" sz="2400" dirty="0"/>
              <a:t>：通过视觉传感器在四车道高速公路上驾驶；</a:t>
            </a:r>
          </a:p>
          <a:p>
            <a:pPr lvl="1"/>
            <a:r>
              <a:rPr lang="zh-CN" altLang="en-US" sz="2400" dirty="0"/>
              <a:t>性能指标</a:t>
            </a:r>
            <a:r>
              <a:rPr lang="en-US" sz="2400" dirty="0"/>
              <a:t>P</a:t>
            </a:r>
            <a:r>
              <a:rPr lang="zh-CN" altLang="en-US" sz="2400" dirty="0"/>
              <a:t>：平均无差错行使里程；</a:t>
            </a:r>
          </a:p>
          <a:p>
            <a:pPr lvl="1"/>
            <a:r>
              <a:rPr lang="zh-CN" altLang="en-US" sz="2400" dirty="0"/>
              <a:t>经验来源</a:t>
            </a:r>
            <a:r>
              <a:rPr lang="en-US" sz="2400" dirty="0"/>
              <a:t>E</a:t>
            </a:r>
            <a:r>
              <a:rPr lang="zh-CN" altLang="en-US" sz="2400" dirty="0"/>
              <a:t>：注视人类驾驶时录制的一系列图像和价值指令。</a:t>
            </a:r>
          </a:p>
          <a:p>
            <a:pPr>
              <a:lnSpc>
                <a:spcPct val="100000"/>
              </a:lnSpc>
            </a:pPr>
            <a:r>
              <a:rPr lang="zh-CN" altLang="en-US" dirty="0"/>
              <a:t>需要注意的是，</a:t>
            </a:r>
            <a:r>
              <a:rPr lang="zh-CN" altLang="en-US" b="1" dirty="0"/>
              <a:t>与其他人工智能技术不同，</a:t>
            </a:r>
            <a:r>
              <a:rPr lang="zh-CN" altLang="en-US" b="1" i="1" u="sng" dirty="0">
                <a:solidFill>
                  <a:srgbClr val="FF0000"/>
                </a:solidFill>
              </a:rPr>
              <a:t>机器学习中的</a:t>
            </a:r>
            <a:r>
              <a:rPr lang="en-US" b="1" i="1" u="sng" dirty="0">
                <a:solidFill>
                  <a:srgbClr val="FF0000"/>
                </a:solidFill>
              </a:rPr>
              <a:t>“</a:t>
            </a:r>
            <a:r>
              <a:rPr lang="zh-CN" altLang="en-US" b="1" i="1" u="sng" dirty="0">
                <a:solidFill>
                  <a:srgbClr val="FF0000"/>
                </a:solidFill>
              </a:rPr>
              <a:t>智能</a:t>
            </a:r>
            <a:r>
              <a:rPr lang="en-US" b="1" i="1" u="sng" dirty="0">
                <a:solidFill>
                  <a:srgbClr val="FF0000"/>
                </a:solidFill>
              </a:rPr>
              <a:t>”</a:t>
            </a:r>
            <a:r>
              <a:rPr lang="zh-CN" altLang="en-US" b="1" i="1" u="sng" dirty="0">
                <a:solidFill>
                  <a:srgbClr val="FF0000"/>
                </a:solidFill>
              </a:rPr>
              <a:t>并不是</a:t>
            </a:r>
            <a:r>
              <a:rPr lang="en-US" b="1" i="1" u="sng" dirty="0">
                <a:solidFill>
                  <a:srgbClr val="FF0000"/>
                </a:solidFill>
              </a:rPr>
              <a:t>“</a:t>
            </a:r>
            <a:r>
              <a:rPr lang="zh-CN" altLang="en-US" b="1" i="1" u="sng" dirty="0">
                <a:solidFill>
                  <a:srgbClr val="FF0000"/>
                </a:solidFill>
              </a:rPr>
              <a:t>预定义</a:t>
            </a:r>
            <a:r>
              <a:rPr lang="en-US" b="1" i="1" u="sng" dirty="0">
                <a:solidFill>
                  <a:srgbClr val="FF0000"/>
                </a:solidFill>
              </a:rPr>
              <a:t>”</a:t>
            </a:r>
            <a:r>
              <a:rPr lang="zh-CN" altLang="en-US" b="1" i="1" u="sng" dirty="0">
                <a:solidFill>
                  <a:srgbClr val="FF0000"/>
                </a:solidFill>
              </a:rPr>
              <a:t>的</a:t>
            </a:r>
            <a:r>
              <a:rPr lang="zh-CN" altLang="en-US" b="1" dirty="0"/>
              <a:t>，而是计算机系统自己从</a:t>
            </a:r>
            <a:r>
              <a:rPr lang="en-US" b="1" dirty="0">
                <a:solidFill>
                  <a:srgbClr val="FF0000"/>
                </a:solidFill>
              </a:rPr>
              <a:t>“</a:t>
            </a:r>
            <a:r>
              <a:rPr lang="zh-CN" altLang="en-US" b="1" dirty="0">
                <a:solidFill>
                  <a:srgbClr val="FF0000"/>
                </a:solidFill>
              </a:rPr>
              <a:t>经验</a:t>
            </a:r>
            <a:r>
              <a:rPr lang="en-US" b="1" dirty="0">
                <a:solidFill>
                  <a:srgbClr val="FF0000"/>
                </a:solidFill>
              </a:rPr>
              <a:t>”</a:t>
            </a:r>
            <a:r>
              <a:rPr lang="zh-CN" altLang="en-US" b="1" dirty="0">
                <a:solidFill>
                  <a:srgbClr val="FF0000"/>
                </a:solidFill>
              </a:rPr>
              <a:t>中通过自主学习后得到</a:t>
            </a:r>
            <a:r>
              <a:rPr lang="zh-CN" altLang="en-US" dirty="0"/>
              <a:t>。</a:t>
            </a:r>
          </a:p>
          <a:p>
            <a:endParaRPr lang="zh-CN" altLang="en-US" dirty="0"/>
          </a:p>
        </p:txBody>
      </p:sp>
      <p:sp>
        <p:nvSpPr>
          <p:cNvPr id="4" name="文本占位符 3"/>
          <p:cNvSpPr>
            <a:spLocks noGrp="1"/>
          </p:cNvSpPr>
          <p:nvPr>
            <p:ph type="body" sz="quarter" idx="14"/>
          </p:nvPr>
        </p:nvSpPr>
        <p:spPr/>
        <p:txBody>
          <a:bodyPr/>
          <a:lstStyle/>
          <a:p>
            <a:r>
              <a:rPr lang="en-US" altLang="zh-CN" dirty="0"/>
              <a:t>4.1</a:t>
            </a:r>
            <a:r>
              <a:rPr lang="zh-CN" altLang="en-US" dirty="0"/>
              <a:t>基本概念</a:t>
            </a:r>
          </a:p>
          <a:p>
            <a:endParaRPr lang="zh-CN" altLang="en-US" dirty="0"/>
          </a:p>
        </p:txBody>
      </p:sp>
    </p:spTree>
  </p:cSld>
  <p:clrMapOvr>
    <a:masterClrMapping/>
  </p:clrMapOvr>
  <p:transition>
    <p:blinds dir="vert"/>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4.1</a:t>
            </a:r>
            <a:r>
              <a:rPr lang="zh-CN" altLang="en-US" dirty="0"/>
              <a:t>基本概念</a:t>
            </a:r>
          </a:p>
          <a:p>
            <a:endParaRPr lang="zh-CN" altLang="en-US" dirty="0"/>
          </a:p>
        </p:txBody>
      </p:sp>
      <p:sp>
        <p:nvSpPr>
          <p:cNvPr id="7" name="TextBox 6"/>
          <p:cNvSpPr txBox="1"/>
          <p:nvPr/>
        </p:nvSpPr>
        <p:spPr>
          <a:xfrm>
            <a:off x="3286116" y="416462"/>
            <a:ext cx="292895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表</a:t>
            </a:r>
            <a:r>
              <a:rPr lang="en-US" altLang="zh-CN" dirty="0"/>
              <a:t>5</a:t>
            </a:r>
            <a:r>
              <a:rPr lang="en-US" dirty="0"/>
              <a:t>-1 </a:t>
            </a:r>
            <a:r>
              <a:rPr lang="zh-CN" altLang="en-US" dirty="0"/>
              <a:t>机器学习的相关学科</a:t>
            </a:r>
          </a:p>
        </p:txBody>
      </p:sp>
      <p:graphicFrame>
        <p:nvGraphicFramePr>
          <p:cNvPr id="164866" name="Object 2"/>
          <p:cNvGraphicFramePr>
            <a:graphicFrameLocks noChangeAspect="1"/>
          </p:cNvGraphicFramePr>
          <p:nvPr>
            <p:extLst>
              <p:ext uri="{D42A27DB-BD31-4B8C-83A1-F6EECF244321}">
                <p14:modId xmlns:p14="http://schemas.microsoft.com/office/powerpoint/2010/main" val="951471779"/>
              </p:ext>
            </p:extLst>
          </p:nvPr>
        </p:nvGraphicFramePr>
        <p:xfrm>
          <a:off x="214314" y="941608"/>
          <a:ext cx="9072562" cy="6604000"/>
        </p:xfrm>
        <a:graphic>
          <a:graphicData uri="http://schemas.openxmlformats.org/presentationml/2006/ole">
            <mc:AlternateContent xmlns:mc="http://schemas.openxmlformats.org/markup-compatibility/2006">
              <mc:Choice xmlns:v="urn:schemas-microsoft-com:vml" Requires="v">
                <p:oleObj spid="_x0000_s4101" name="文档" r:id="rId4" imgW="11831276" imgH="8535300" progId="Word.Document.12">
                  <p:embed/>
                </p:oleObj>
              </mc:Choice>
              <mc:Fallback>
                <p:oleObj name="文档" r:id="rId4" imgW="11831276" imgH="8535300" progId="Word.Document.12">
                  <p:embed/>
                  <p:pic>
                    <p:nvPicPr>
                      <p:cNvPr id="0" name="Picture 2"/>
                      <p:cNvPicPr>
                        <a:picLocks noChangeAspect="1" noChangeArrowheads="1"/>
                      </p:cNvPicPr>
                      <p:nvPr/>
                    </p:nvPicPr>
                    <p:blipFill>
                      <a:blip r:embed="rId5"/>
                      <a:srcRect/>
                      <a:stretch>
                        <a:fillRect/>
                      </a:stretch>
                    </p:blipFill>
                    <p:spPr bwMode="auto">
                      <a:xfrm>
                        <a:off x="214314" y="941608"/>
                        <a:ext cx="9072562"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椭圆 7"/>
          <p:cNvSpPr/>
          <p:nvPr/>
        </p:nvSpPr>
        <p:spPr>
          <a:xfrm>
            <a:off x="592658" y="1340768"/>
            <a:ext cx="1891110" cy="28083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p:cNvSpPr/>
          <p:nvPr/>
        </p:nvSpPr>
        <p:spPr>
          <a:xfrm>
            <a:off x="895843" y="6078334"/>
            <a:ext cx="1284740" cy="3288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直接连接符 2"/>
          <p:cNvCxnSpPr/>
          <p:nvPr/>
        </p:nvCxnSpPr>
        <p:spPr>
          <a:xfrm>
            <a:off x="5307018" y="3645024"/>
            <a:ext cx="322542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a:t>目录</a:t>
            </a:r>
          </a:p>
        </p:txBody>
      </p:sp>
      <p:sp>
        <p:nvSpPr>
          <p:cNvPr id="16388" name="文本占位符 4"/>
          <p:cNvSpPr>
            <a:spLocks noGrp="1"/>
          </p:cNvSpPr>
          <p:nvPr>
            <p:ph type="body" sz="quarter" idx="14"/>
          </p:nvPr>
        </p:nvSpPr>
        <p:spPr>
          <a:ln w="9525"/>
        </p:spPr>
        <p:txBody>
          <a:bodyPr/>
          <a:lstStyle/>
          <a:p>
            <a:r>
              <a:rPr lang="zh-CN" altLang="en-US" dirty="0"/>
              <a:t>目录</a:t>
            </a:r>
          </a:p>
        </p:txBody>
      </p:sp>
      <p:graphicFrame>
        <p:nvGraphicFramePr>
          <p:cNvPr id="16393" name="Object 9"/>
          <p:cNvGraphicFramePr>
            <a:graphicFrameLocks noChangeAspect="1"/>
          </p:cNvGraphicFramePr>
          <p:nvPr/>
        </p:nvGraphicFramePr>
        <p:xfrm>
          <a:off x="1000100" y="1214422"/>
          <a:ext cx="7143800" cy="4940452"/>
        </p:xfrm>
        <a:graphic>
          <a:graphicData uri="http://schemas.openxmlformats.org/presentationml/2006/ole">
            <mc:AlternateContent xmlns:mc="http://schemas.openxmlformats.org/markup-compatibility/2006">
              <mc:Choice xmlns:v="urn:schemas-microsoft-com:vml" Requires="v">
                <p:oleObj spid="_x0000_s5125" name="Visio" r:id="rId3" imgW="5312434" imgH="3673620" progId="Visio.Drawing.11">
                  <p:embed/>
                </p:oleObj>
              </mc:Choice>
              <mc:Fallback>
                <p:oleObj name="Visio" r:id="rId3" imgW="5312434" imgH="36736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1214422"/>
                        <a:ext cx="7143800" cy="494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786050" y="6179269"/>
            <a:ext cx="350046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-1</a:t>
            </a:r>
            <a:r>
              <a:rPr lang="zh-CN" altLang="en-US" dirty="0"/>
              <a:t>数据科学中的机器学习（</a:t>
            </a:r>
            <a:r>
              <a:rPr lang="en-US" altLang="zh-CN" dirty="0"/>
              <a:t>1</a:t>
            </a:r>
            <a:r>
              <a:rPr lang="zh-CN" altLang="en-US" dirty="0"/>
              <a:t>）</a:t>
            </a:r>
          </a:p>
        </p:txBody>
      </p:sp>
      <p:sp>
        <p:nvSpPr>
          <p:cNvPr id="6" name="圆角矩形 5"/>
          <p:cNvSpPr/>
          <p:nvPr/>
        </p:nvSpPr>
        <p:spPr>
          <a:xfrm>
            <a:off x="1655105" y="1119046"/>
            <a:ext cx="1214446" cy="71438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55105" y="5559889"/>
            <a:ext cx="1500198"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a:t>
            </a:r>
            <a:r>
              <a:rPr lang="zh-CN" altLang="en-US" dirty="0"/>
              <a:t>机器学习活动</a:t>
            </a:r>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
        <p:nvSpPr>
          <p:cNvPr id="1628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TextBox 7"/>
          <p:cNvSpPr txBox="1"/>
          <p:nvPr/>
        </p:nvSpPr>
        <p:spPr>
          <a:xfrm>
            <a:off x="2857488" y="5917188"/>
            <a:ext cx="300039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图</a:t>
            </a:r>
            <a:r>
              <a:rPr lang="en-US" altLang="zh-CN" dirty="0"/>
              <a:t>5</a:t>
            </a:r>
            <a:r>
              <a:rPr lang="en-US" dirty="0"/>
              <a:t>-6</a:t>
            </a:r>
            <a:r>
              <a:rPr lang="zh-CN" altLang="en-US" dirty="0"/>
              <a:t>机器学习的基本活动</a:t>
            </a:r>
          </a:p>
        </p:txBody>
      </p:sp>
      <p:pic>
        <p:nvPicPr>
          <p:cNvPr id="3" name="Picture 2"/>
          <p:cNvPicPr>
            <a:picLocks noChangeAspect="1" noChangeArrowheads="1"/>
          </p:cNvPicPr>
          <p:nvPr/>
        </p:nvPicPr>
        <p:blipFill>
          <a:blip r:embed="rId2"/>
          <a:srcRect/>
          <a:stretch>
            <a:fillRect/>
          </a:stretch>
        </p:blipFill>
        <p:spPr bwMode="auto">
          <a:xfrm>
            <a:off x="785813" y="1219200"/>
            <a:ext cx="7572375" cy="4419600"/>
          </a:xfrm>
          <a:prstGeom prst="rect">
            <a:avLst/>
          </a:prstGeom>
          <a:noFill/>
          <a:ln w="9525">
            <a:noFill/>
            <a:miter lim="800000"/>
            <a:headEnd/>
            <a:tailEnd/>
          </a:ln>
          <a:effectLst/>
        </p:spPr>
      </p:pic>
      <p:cxnSp>
        <p:nvCxnSpPr>
          <p:cNvPr id="6" name="直接连接符 5"/>
          <p:cNvCxnSpPr/>
          <p:nvPr/>
        </p:nvCxnSpPr>
        <p:spPr>
          <a:xfrm>
            <a:off x="4427984" y="4437112"/>
            <a:ext cx="28803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417724" y="3212976"/>
            <a:ext cx="36106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892976" y="5201930"/>
            <a:ext cx="695248" cy="43687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724128" y="1340768"/>
            <a:ext cx="2304256" cy="369332"/>
          </a:xfrm>
          <a:prstGeom prst="rect">
            <a:avLst/>
          </a:prstGeom>
          <a:noFill/>
          <a:ln w="19050">
            <a:solidFill>
              <a:srgbClr val="FF0000"/>
            </a:solidFill>
          </a:ln>
        </p:spPr>
        <p:txBody>
          <a:bodyPr wrap="square" rtlCol="0">
            <a:spAutoFit/>
          </a:bodyPr>
          <a:lstStyle/>
          <a:p>
            <a:r>
              <a:rPr lang="zh-CN" altLang="en-US" dirty="0"/>
              <a:t>对机器学习影响很大</a:t>
            </a:r>
          </a:p>
        </p:txBody>
      </p:sp>
      <p:sp>
        <p:nvSpPr>
          <p:cNvPr id="12" name="文本框 11"/>
          <p:cNvSpPr txBox="1"/>
          <p:nvPr/>
        </p:nvSpPr>
        <p:spPr>
          <a:xfrm>
            <a:off x="3779912" y="4056556"/>
            <a:ext cx="3672408" cy="452564"/>
          </a:xfrm>
          <a:prstGeom prst="rect">
            <a:avLst/>
          </a:prstGeom>
          <a:noFill/>
          <a:ln w="19050">
            <a:solidFill>
              <a:srgbClr val="FF0000"/>
            </a:solidFill>
          </a:ln>
        </p:spPr>
        <p:txBody>
          <a:bodyPr wrap="square" rtlCol="0">
            <a:spAutoFit/>
          </a:bodyPr>
          <a:lstStyle/>
          <a:p>
            <a:endParaRPr lang="zh-CN" altLang="en-US" dirty="0"/>
          </a:p>
        </p:txBody>
      </p:sp>
    </p:spTree>
  </p:cSld>
  <p:clrMapOvr>
    <a:masterClrMapping/>
  </p:clrMapOvr>
  <p:transition>
    <p:blinds dir="vert"/>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a:t>
            </a:r>
            <a:r>
              <a:rPr lang="zh-CN" altLang="en-US" dirty="0"/>
              <a:t>训练经验的选择</a:t>
            </a:r>
          </a:p>
        </p:txBody>
      </p:sp>
      <p:sp>
        <p:nvSpPr>
          <p:cNvPr id="3" name="内容占位符 2"/>
          <p:cNvSpPr>
            <a:spLocks noGrp="1"/>
          </p:cNvSpPr>
          <p:nvPr>
            <p:ph idx="1"/>
          </p:nvPr>
        </p:nvSpPr>
        <p:spPr>
          <a:xfrm>
            <a:off x="298450" y="1214422"/>
            <a:ext cx="8177242" cy="4740012"/>
          </a:xfrm>
        </p:spPr>
        <p:txBody>
          <a:bodyPr/>
          <a:lstStyle/>
          <a:p>
            <a:pPr marL="180000" indent="0">
              <a:buNone/>
            </a:pPr>
            <a:r>
              <a:rPr lang="zh-CN" altLang="en-US" b="1" dirty="0"/>
              <a:t>训练经验选择要</a:t>
            </a:r>
            <a:r>
              <a:rPr lang="zh-CN" altLang="en-US" b="1" dirty="0">
                <a:solidFill>
                  <a:srgbClr val="FF0000"/>
                </a:solidFill>
              </a:rPr>
              <a:t>注意以下问题</a:t>
            </a:r>
            <a:endParaRPr lang="en-US" altLang="zh-CN" b="1" dirty="0">
              <a:solidFill>
                <a:srgbClr val="FF0000"/>
              </a:solidFill>
            </a:endParaRPr>
          </a:p>
          <a:p>
            <a:pPr marL="180000" indent="0">
              <a:buNone/>
            </a:pPr>
            <a:r>
              <a:rPr lang="zh-CN" altLang="en-US" b="1" dirty="0"/>
              <a:t>（</a:t>
            </a:r>
            <a:r>
              <a:rPr lang="en-US" b="1" dirty="0"/>
              <a:t>1</a:t>
            </a:r>
            <a:r>
              <a:rPr lang="zh-CN" altLang="en-US" b="1" dirty="0"/>
              <a:t>）训练经验能否为系统的决策提供</a:t>
            </a:r>
            <a:r>
              <a:rPr lang="zh-CN" altLang="en-US" b="1" dirty="0">
                <a:solidFill>
                  <a:srgbClr val="FF0000"/>
                </a:solidFill>
              </a:rPr>
              <a:t>直接</a:t>
            </a:r>
            <a:r>
              <a:rPr lang="zh-CN" altLang="en-US" b="1" dirty="0"/>
              <a:t>或</a:t>
            </a:r>
            <a:r>
              <a:rPr lang="zh-CN" altLang="en-US" b="1" dirty="0">
                <a:solidFill>
                  <a:srgbClr val="FF0000"/>
                </a:solidFill>
              </a:rPr>
              <a:t>间接</a:t>
            </a:r>
            <a:r>
              <a:rPr lang="zh-CN" altLang="en-US" b="1" dirty="0"/>
              <a:t>的</a:t>
            </a:r>
            <a:r>
              <a:rPr lang="zh-CN" altLang="en-US" b="1" dirty="0">
                <a:solidFill>
                  <a:srgbClr val="FF0000"/>
                </a:solidFill>
              </a:rPr>
              <a:t>反馈</a:t>
            </a:r>
            <a:endParaRPr lang="en-US" altLang="zh-CN" b="1" dirty="0">
              <a:solidFill>
                <a:srgbClr val="FF0000"/>
              </a:solidFill>
            </a:endParaRPr>
          </a:p>
          <a:p>
            <a:pPr marL="180000" indent="0">
              <a:buNone/>
            </a:pPr>
            <a:endParaRPr lang="en-US" altLang="zh-CN" b="1" dirty="0"/>
          </a:p>
          <a:p>
            <a:pPr marL="180000" indent="0">
              <a:buNone/>
            </a:pPr>
            <a:endParaRPr lang="en-US" altLang="zh-CN" b="1" dirty="0"/>
          </a:p>
          <a:p>
            <a:pPr marL="180000" indent="0">
              <a:buNone/>
            </a:pPr>
            <a:endParaRPr lang="en-US" altLang="zh-CN" b="1" dirty="0"/>
          </a:p>
          <a:p>
            <a:pPr marL="180000" indent="0">
              <a:buNone/>
            </a:pPr>
            <a:r>
              <a:rPr lang="zh-CN" altLang="en-US" b="1" dirty="0"/>
              <a:t>（</a:t>
            </a:r>
            <a:r>
              <a:rPr lang="en-US" b="1" dirty="0"/>
              <a:t>2</a:t>
            </a:r>
            <a:r>
              <a:rPr lang="zh-CN" altLang="en-US" b="1" dirty="0"/>
              <a:t>）训练经验能否</a:t>
            </a:r>
            <a:r>
              <a:rPr lang="zh-CN" altLang="en-US" b="1" dirty="0">
                <a:solidFill>
                  <a:srgbClr val="FF0000"/>
                </a:solidFill>
              </a:rPr>
              <a:t>被学习系统控制</a:t>
            </a:r>
            <a:r>
              <a:rPr lang="zh-CN" altLang="en-US" dirty="0"/>
              <a:t>。</a:t>
            </a:r>
            <a:endParaRPr lang="en-US" altLang="zh-CN" dirty="0"/>
          </a:p>
          <a:p>
            <a:pPr marL="180000" indent="0">
              <a:buNone/>
            </a:pPr>
            <a:endParaRPr lang="en-US" altLang="zh-CN" dirty="0"/>
          </a:p>
          <a:p>
            <a:pPr marL="180000" indent="0">
              <a:buNone/>
            </a:pPr>
            <a:endParaRPr lang="en-US" altLang="zh-CN" dirty="0"/>
          </a:p>
          <a:p>
            <a:pPr marL="180000" indent="0">
              <a:buNone/>
            </a:pPr>
            <a:endParaRPr lang="en-US" altLang="zh-CN" b="1" dirty="0"/>
          </a:p>
          <a:p>
            <a:pPr marL="180000" indent="0">
              <a:buNone/>
            </a:pPr>
            <a:r>
              <a:rPr lang="zh-CN" altLang="en-US" b="1" dirty="0"/>
              <a:t>（</a:t>
            </a:r>
            <a:r>
              <a:rPr lang="en-US" b="1" dirty="0"/>
              <a:t>3</a:t>
            </a:r>
            <a:r>
              <a:rPr lang="zh-CN" altLang="en-US" b="1" dirty="0"/>
              <a:t>）</a:t>
            </a:r>
            <a:r>
              <a:rPr lang="zh-CN" altLang="en-US" b="1" u="sng" dirty="0"/>
              <a:t>训练集的分布</a:t>
            </a:r>
            <a:r>
              <a:rPr lang="zh-CN" altLang="en-US" b="1" dirty="0"/>
              <a:t>是否与</a:t>
            </a:r>
            <a:r>
              <a:rPr lang="zh-CN" altLang="en-US" b="1" u="sng" dirty="0"/>
              <a:t>实际数据集具有相似的分布</a:t>
            </a:r>
            <a:r>
              <a:rPr lang="zh-CN" altLang="en-US" b="1" dirty="0"/>
              <a:t>。</a:t>
            </a:r>
            <a:endParaRPr lang="zh-CN" altLang="en-US" dirty="0"/>
          </a:p>
          <a:p>
            <a:pPr marL="180000" indent="0">
              <a:buNone/>
            </a:pPr>
            <a:endParaRPr lang="en-US" altLang="zh-CN" b="1" dirty="0"/>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Tree>
  </p:cSld>
  <p:clrMapOvr>
    <a:masterClrMapping/>
  </p:clrMapOvr>
  <p:transition>
    <p:blinds dir="vert"/>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圆角矩形 4"/>
          <p:cNvSpPr/>
          <p:nvPr/>
        </p:nvSpPr>
        <p:spPr>
          <a:xfrm>
            <a:off x="971600" y="2834830"/>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971600" y="764704"/>
            <a:ext cx="1224136"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392974" y="404664"/>
            <a:ext cx="8427498" cy="6264696"/>
          </a:xfrm>
        </p:spPr>
        <p:txBody>
          <a:bodyPr>
            <a:normAutofit fontScale="92500"/>
          </a:bodyPr>
          <a:lstStyle/>
          <a:p>
            <a:pPr>
              <a:buNone/>
            </a:pPr>
            <a:r>
              <a:rPr lang="zh-CN" altLang="en-US" b="1" dirty="0"/>
              <a:t>（</a:t>
            </a:r>
            <a:r>
              <a:rPr lang="en-US" b="1" dirty="0"/>
              <a:t>1</a:t>
            </a:r>
            <a:r>
              <a:rPr lang="zh-CN" altLang="en-US" b="1" dirty="0"/>
              <a:t>）训练经验能否为系统的决策提供直接或间接的反馈。</a:t>
            </a:r>
            <a:endParaRPr lang="zh-CN" altLang="en-US" dirty="0"/>
          </a:p>
          <a:p>
            <a:pPr lvl="1">
              <a:lnSpc>
                <a:spcPct val="110000"/>
              </a:lnSpc>
            </a:pPr>
            <a:r>
              <a:rPr lang="zh-CN" altLang="en-US" sz="2400" b="1" dirty="0"/>
              <a:t>直接反馈：</a:t>
            </a:r>
            <a:r>
              <a:rPr lang="zh-CN" altLang="en-US" sz="2400" dirty="0"/>
              <a:t>机器从直接经验（直接给出的训练经验）中学习。</a:t>
            </a:r>
            <a:endParaRPr lang="en-US" altLang="zh-CN" sz="2400" dirty="0"/>
          </a:p>
          <a:p>
            <a:pPr marL="457200" lvl="1" indent="0">
              <a:lnSpc>
                <a:spcPct val="110000"/>
              </a:lnSpc>
              <a:buNone/>
            </a:pPr>
            <a:r>
              <a:rPr lang="en-US" altLang="zh-CN" sz="2400" dirty="0"/>
              <a:t>   </a:t>
            </a:r>
            <a:r>
              <a:rPr lang="zh-CN" altLang="en-US" sz="2400" dirty="0"/>
              <a:t>以</a:t>
            </a:r>
            <a:r>
              <a:rPr lang="en-US" sz="2400" dirty="0"/>
              <a:t>TD-Gammon</a:t>
            </a:r>
            <a:r>
              <a:rPr lang="zh-CN" altLang="en-US" sz="2400" dirty="0"/>
              <a:t>系统（西洋双陆棋学习）为例，我们可以找到一个</a:t>
            </a:r>
            <a:r>
              <a:rPr lang="zh-CN" altLang="en-US" sz="2400" i="1" u="sng" dirty="0"/>
              <a:t>由各种棋盘状态和相应的正确走子组成的数据集</a:t>
            </a:r>
            <a:r>
              <a:rPr lang="zh-CN" altLang="en-US" sz="2400" dirty="0"/>
              <a:t>作为训练经验，并</a:t>
            </a:r>
            <a:r>
              <a:rPr lang="zh-CN" altLang="en-US" sz="2400" i="1" dirty="0"/>
              <a:t>让机器从直接训练经验中学习</a:t>
            </a:r>
            <a:r>
              <a:rPr lang="zh-CN" altLang="en-US" sz="2400" dirty="0"/>
              <a:t>。</a:t>
            </a:r>
            <a:endParaRPr lang="en-US" altLang="zh-CN" sz="2400" dirty="0"/>
          </a:p>
          <a:p>
            <a:pPr marL="457200" lvl="1" indent="0">
              <a:lnSpc>
                <a:spcPct val="110000"/>
              </a:lnSpc>
              <a:buNone/>
            </a:pPr>
            <a:r>
              <a:rPr lang="zh-CN" altLang="en-US" sz="2400" dirty="0"/>
              <a:t>（</a:t>
            </a:r>
            <a:r>
              <a:rPr lang="zh-CN" altLang="en-US" sz="2400" u="sng" dirty="0">
                <a:solidFill>
                  <a:srgbClr val="FF0000"/>
                </a:solidFill>
              </a:rPr>
              <a:t>就是告诉你这样做是好</a:t>
            </a:r>
            <a:r>
              <a:rPr lang="en-US" altLang="zh-CN" sz="2400" u="sng" dirty="0">
                <a:solidFill>
                  <a:srgbClr val="FF0000"/>
                </a:solidFill>
              </a:rPr>
              <a:t>or</a:t>
            </a:r>
            <a:r>
              <a:rPr lang="zh-CN" altLang="en-US" sz="2400" u="sng" dirty="0">
                <a:solidFill>
                  <a:srgbClr val="FF0000"/>
                </a:solidFill>
              </a:rPr>
              <a:t>不好</a:t>
            </a:r>
            <a:r>
              <a:rPr lang="zh-CN" altLang="en-US" sz="2400" dirty="0"/>
              <a:t>）</a:t>
            </a:r>
          </a:p>
          <a:p>
            <a:pPr lvl="1">
              <a:lnSpc>
                <a:spcPct val="110000"/>
              </a:lnSpc>
            </a:pPr>
            <a:r>
              <a:rPr lang="zh-CN" altLang="en-US" sz="2400" b="1" dirty="0"/>
              <a:t>间接反馈</a:t>
            </a:r>
            <a:r>
              <a:rPr lang="zh-CN" altLang="en-US" sz="2400" dirty="0"/>
              <a:t>：机器从间接经验（间接给出的训练经验）中学习。</a:t>
            </a:r>
            <a:endParaRPr lang="en-US" altLang="zh-CN" sz="2400" dirty="0"/>
          </a:p>
          <a:p>
            <a:pPr marL="457200" lvl="1" indent="0">
              <a:lnSpc>
                <a:spcPct val="110000"/>
              </a:lnSpc>
              <a:buNone/>
            </a:pPr>
            <a:r>
              <a:rPr lang="zh-CN" altLang="en-US" sz="2400" dirty="0"/>
              <a:t>   以</a:t>
            </a:r>
            <a:r>
              <a:rPr lang="en-US" sz="2400" dirty="0"/>
              <a:t>TD-Gammon</a:t>
            </a:r>
            <a:r>
              <a:rPr lang="zh-CN" altLang="en-US" sz="2400" dirty="0"/>
              <a:t>系统（西洋双陆棋学习）为例，我们可能找到一个由</a:t>
            </a:r>
            <a:r>
              <a:rPr lang="zh-CN" altLang="en-US" sz="2400" i="1" u="sng" dirty="0"/>
              <a:t>过去对弈序列及其胜负结果组成的数据集</a:t>
            </a:r>
            <a:r>
              <a:rPr lang="zh-CN" altLang="en-US" sz="2400" dirty="0"/>
              <a:t>作为训练经验，并让机器</a:t>
            </a:r>
            <a:r>
              <a:rPr lang="zh-CN" altLang="en-US" sz="2400" u="sng" dirty="0"/>
              <a:t>通过信用分配（</a:t>
            </a:r>
            <a:r>
              <a:rPr lang="en-US" altLang="zh-CN" sz="2400" u="sng" dirty="0"/>
              <a:t>Credit Assignment</a:t>
            </a:r>
            <a:r>
              <a:rPr lang="zh-CN" altLang="en-US" sz="2400" u="sng" dirty="0"/>
              <a:t>）计算</a:t>
            </a:r>
            <a:r>
              <a:rPr lang="zh-CN" altLang="en-US" sz="2400" i="1" u="sng" dirty="0"/>
              <a:t>每一次走子对最终结果的贡献度</a:t>
            </a:r>
            <a:r>
              <a:rPr lang="en-US" sz="2400" i="1" u="sng" dirty="0"/>
              <a:t>”</a:t>
            </a:r>
            <a:r>
              <a:rPr lang="zh-CN" altLang="en-US" sz="2400" u="sng" dirty="0"/>
              <a:t>的</a:t>
            </a:r>
            <a:r>
              <a:rPr lang="zh-CN" altLang="en-US" sz="2400" dirty="0"/>
              <a:t>方式间接地达到学习目的。</a:t>
            </a:r>
            <a:endParaRPr lang="en-US" altLang="zh-CN" sz="2400" dirty="0"/>
          </a:p>
          <a:p>
            <a:pPr marL="457200" lvl="1" indent="0">
              <a:lnSpc>
                <a:spcPct val="110000"/>
              </a:lnSpc>
              <a:buNone/>
            </a:pPr>
            <a:r>
              <a:rPr lang="en-US" altLang="zh-CN" sz="2400" dirty="0">
                <a:solidFill>
                  <a:srgbClr val="FF0000"/>
                </a:solidFill>
              </a:rPr>
              <a:t>(</a:t>
            </a:r>
            <a:r>
              <a:rPr lang="zh-CN" altLang="en-US" sz="2400" dirty="0">
                <a:solidFill>
                  <a:srgbClr val="FF0000"/>
                </a:solidFill>
              </a:rPr>
              <a:t>只让你看过程和结果，不告诉你这样是好</a:t>
            </a:r>
            <a:r>
              <a:rPr lang="en-US" altLang="zh-CN" sz="2400" dirty="0">
                <a:solidFill>
                  <a:srgbClr val="FF0000"/>
                </a:solidFill>
              </a:rPr>
              <a:t>or</a:t>
            </a:r>
            <a:r>
              <a:rPr lang="zh-CN" altLang="en-US" sz="2400" dirty="0">
                <a:solidFill>
                  <a:srgbClr val="FF0000"/>
                </a:solidFill>
              </a:rPr>
              <a:t>不好，自己去分析</a:t>
            </a:r>
            <a:r>
              <a:rPr lang="zh-CN" altLang="en-US" sz="2400" dirty="0">
                <a:solidFill>
                  <a:srgbClr val="FF0000"/>
                </a:solidFill>
                <a:effectLst>
                  <a:outerShdw blurRad="38100" dist="38100" dir="2700000" algn="tl">
                    <a:srgbClr val="000000">
                      <a:alpha val="43137"/>
                    </a:srgbClr>
                  </a:outerShdw>
                </a:effectLst>
              </a:rPr>
              <a:t>每一步</a:t>
            </a:r>
            <a:r>
              <a:rPr lang="zh-CN" altLang="en-US" sz="2400" dirty="0">
                <a:solidFill>
                  <a:srgbClr val="FF0000"/>
                </a:solidFill>
              </a:rPr>
              <a:t>是好</a:t>
            </a:r>
            <a:r>
              <a:rPr lang="en-US" altLang="zh-CN" sz="2400" dirty="0">
                <a:solidFill>
                  <a:srgbClr val="FF0000"/>
                </a:solidFill>
              </a:rPr>
              <a:t>or</a:t>
            </a:r>
            <a:r>
              <a:rPr lang="zh-CN" altLang="en-US" sz="2400" dirty="0">
                <a:solidFill>
                  <a:srgbClr val="FF0000"/>
                </a:solidFill>
              </a:rPr>
              <a:t>不好</a:t>
            </a:r>
            <a:r>
              <a:rPr lang="en-US" altLang="zh-CN" sz="2400" dirty="0">
                <a:solidFill>
                  <a:srgbClr val="FF0000"/>
                </a:solidFill>
              </a:rPr>
              <a:t>)</a:t>
            </a:r>
          </a:p>
          <a:p>
            <a:pPr marL="457200" lvl="1" indent="0">
              <a:lnSpc>
                <a:spcPct val="110000"/>
              </a:lnSpc>
              <a:buNone/>
            </a:pPr>
            <a:r>
              <a:rPr lang="zh-CN" altLang="en-US" sz="2400" dirty="0">
                <a:solidFill>
                  <a:srgbClr val="FF0000"/>
                </a:solidFill>
              </a:rPr>
              <a:t>（注意：虽然有时候有些棋盘的某些走法最终赢得比赛，但不一定这种走法就是好的）</a:t>
            </a:r>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Tree>
  </p:cSld>
  <p:clrMapOvr>
    <a:masterClrMapping/>
  </p:clrMapOvr>
  <p:transition>
    <p:blinds dir="vert"/>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714356"/>
            <a:ext cx="8286808" cy="5795308"/>
          </a:xfrm>
        </p:spPr>
        <p:txBody>
          <a:bodyPr>
            <a:normAutofit lnSpcReduction="10000"/>
          </a:bodyPr>
          <a:lstStyle/>
          <a:p>
            <a:pPr>
              <a:buNone/>
            </a:pPr>
            <a:r>
              <a:rPr lang="zh-CN" altLang="en-US" b="1" dirty="0"/>
              <a:t>（</a:t>
            </a:r>
            <a:r>
              <a:rPr lang="en-US" b="1" dirty="0"/>
              <a:t>2</a:t>
            </a:r>
            <a:r>
              <a:rPr lang="zh-CN" altLang="en-US" b="1" dirty="0"/>
              <a:t>）训练经验能否被学习系统控制</a:t>
            </a:r>
            <a:r>
              <a:rPr lang="zh-CN" altLang="en-US" dirty="0"/>
              <a:t>。</a:t>
            </a:r>
            <a:endParaRPr lang="en-US" altLang="zh-CN" dirty="0"/>
          </a:p>
          <a:p>
            <a:pPr indent="0">
              <a:lnSpc>
                <a:spcPct val="100000"/>
              </a:lnSpc>
              <a:buNone/>
            </a:pPr>
            <a:r>
              <a:rPr lang="zh-CN" altLang="en-US" dirty="0"/>
              <a:t>根据对</a:t>
            </a:r>
            <a:r>
              <a:rPr lang="zh-CN" altLang="en-US" u="sng" dirty="0"/>
              <a:t>训练经验的控制程度</a:t>
            </a:r>
            <a:r>
              <a:rPr lang="zh-CN" altLang="en-US" dirty="0"/>
              <a:t>（即对</a:t>
            </a:r>
            <a:r>
              <a:rPr lang="zh-CN" altLang="en-US" dirty="0">
                <a:solidFill>
                  <a:srgbClr val="FF0000"/>
                </a:solidFill>
              </a:rPr>
              <a:t>施教者的依赖程度</a:t>
            </a:r>
            <a:r>
              <a:rPr lang="zh-CN" altLang="en-US" dirty="0"/>
              <a:t>），可以将</a:t>
            </a:r>
            <a:r>
              <a:rPr lang="zh-CN" altLang="en-US" u="sng" dirty="0"/>
              <a:t>学习中的控制活动分为</a:t>
            </a:r>
            <a:r>
              <a:rPr lang="zh-CN" altLang="en-US" dirty="0"/>
              <a:t>：</a:t>
            </a:r>
          </a:p>
          <a:p>
            <a:pPr lvl="1">
              <a:lnSpc>
                <a:spcPct val="100000"/>
              </a:lnSpc>
            </a:pPr>
            <a:r>
              <a:rPr lang="zh-CN" altLang="en-US" sz="2400" b="1" dirty="0"/>
              <a:t>不控制（指</a:t>
            </a:r>
            <a:r>
              <a:rPr lang="zh-CN" altLang="en-US" sz="2400" b="1" u="sng" dirty="0"/>
              <a:t>计算机不控制</a:t>
            </a:r>
            <a:r>
              <a:rPr lang="zh-CN" altLang="en-US" sz="2400" b="1" dirty="0"/>
              <a:t>）：</a:t>
            </a:r>
            <a:r>
              <a:rPr lang="zh-CN" altLang="en-US" sz="2400" dirty="0"/>
              <a:t>以</a:t>
            </a:r>
            <a:r>
              <a:rPr lang="en-US" sz="2400" dirty="0"/>
              <a:t>TD-Gammon</a:t>
            </a:r>
            <a:r>
              <a:rPr lang="zh-CN" altLang="en-US" sz="2400" dirty="0"/>
              <a:t>系统（西洋双陆棋学习）为例，可以由</a:t>
            </a:r>
            <a:r>
              <a:rPr lang="zh-CN" altLang="en-US" sz="2400" b="1" u="sng" dirty="0"/>
              <a:t>施教者决定考虑何种棋盘态势及其正确走步</a:t>
            </a:r>
            <a:r>
              <a:rPr lang="zh-CN" altLang="en-US" sz="2400" dirty="0"/>
              <a:t>。</a:t>
            </a:r>
          </a:p>
          <a:p>
            <a:pPr lvl="1">
              <a:lnSpc>
                <a:spcPct val="100000"/>
              </a:lnSpc>
            </a:pPr>
            <a:r>
              <a:rPr lang="zh-CN" altLang="en-US" sz="2400" b="1" dirty="0">
                <a:solidFill>
                  <a:srgbClr val="FF0000"/>
                </a:solidFill>
              </a:rPr>
              <a:t>部分</a:t>
            </a:r>
            <a:r>
              <a:rPr lang="zh-CN" altLang="en-US" sz="2400" b="1" dirty="0"/>
              <a:t>控制：</a:t>
            </a:r>
            <a:r>
              <a:rPr lang="zh-CN" altLang="en-US" sz="2400" dirty="0"/>
              <a:t>以</a:t>
            </a:r>
            <a:r>
              <a:rPr lang="en-US" sz="2400" dirty="0"/>
              <a:t>TD-Gammon</a:t>
            </a:r>
            <a:r>
              <a:rPr lang="zh-CN" altLang="en-US" sz="2400" dirty="0"/>
              <a:t>系统（西洋双陆棋学习）为例，也可以由</a:t>
            </a:r>
            <a:r>
              <a:rPr lang="zh-CN" altLang="en-US" sz="2400" b="1" dirty="0">
                <a:solidFill>
                  <a:srgbClr val="FF0000"/>
                </a:solidFill>
              </a:rPr>
              <a:t>机器自己感到困难的棋盘态势</a:t>
            </a:r>
            <a:r>
              <a:rPr lang="zh-CN" altLang="en-US" sz="2400" dirty="0"/>
              <a:t>时，才向施教者询问其正确走步；</a:t>
            </a:r>
          </a:p>
          <a:p>
            <a:pPr lvl="1">
              <a:lnSpc>
                <a:spcPct val="100000"/>
              </a:lnSpc>
            </a:pPr>
            <a:r>
              <a:rPr lang="zh-CN" altLang="en-US" sz="2400" b="1" dirty="0">
                <a:solidFill>
                  <a:srgbClr val="FF0000"/>
                </a:solidFill>
              </a:rPr>
              <a:t>完全控制</a:t>
            </a:r>
            <a:r>
              <a:rPr lang="zh-CN" altLang="en-US" sz="2400" b="1" dirty="0"/>
              <a:t>：</a:t>
            </a:r>
            <a:r>
              <a:rPr lang="zh-CN" altLang="en-US" sz="2400" dirty="0"/>
              <a:t>以</a:t>
            </a:r>
            <a:r>
              <a:rPr lang="en-US" sz="2400" dirty="0"/>
              <a:t>TD-Gammon</a:t>
            </a:r>
            <a:r>
              <a:rPr lang="zh-CN" altLang="en-US" sz="2400" dirty="0"/>
              <a:t>系统（西洋双陆棋学习）为例，还可以是计算机自己跟自己下跳棋，</a:t>
            </a:r>
            <a:r>
              <a:rPr lang="zh-CN" altLang="en-US" sz="2400" u="sng" dirty="0"/>
              <a:t>它对棋盘态势及其训练分类有着完全的控制。</a:t>
            </a:r>
            <a:endParaRPr lang="en-US" altLang="zh-CN" sz="2400" u="sng" dirty="0"/>
          </a:p>
          <a:p>
            <a:pPr marL="342900" lvl="1" indent="0">
              <a:lnSpc>
                <a:spcPct val="100000"/>
              </a:lnSpc>
              <a:buNone/>
            </a:pPr>
            <a:r>
              <a:rPr lang="en-US" altLang="zh-CN" sz="2400" dirty="0"/>
              <a:t>   </a:t>
            </a:r>
            <a:r>
              <a:rPr lang="zh-CN" altLang="en-US" sz="2400" dirty="0"/>
              <a:t>可以选择</a:t>
            </a:r>
            <a:r>
              <a:rPr lang="zh-CN" altLang="en-US" sz="2400" b="1" i="1" dirty="0">
                <a:solidFill>
                  <a:srgbClr val="FF0000"/>
                </a:solidFill>
              </a:rPr>
              <a:t>两种方式进行</a:t>
            </a:r>
            <a:r>
              <a:rPr lang="zh-CN" altLang="en-US" sz="2400" b="1" dirty="0">
                <a:solidFill>
                  <a:srgbClr val="FF0000"/>
                </a:solidFill>
              </a:rPr>
              <a:t>学习</a:t>
            </a:r>
            <a:r>
              <a:rPr lang="zh-CN" altLang="en-US" sz="2400" dirty="0"/>
              <a:t>：</a:t>
            </a:r>
            <a:r>
              <a:rPr lang="zh-CN" altLang="en-US" sz="2400" i="1" u="sng" dirty="0"/>
              <a:t>一种是实验还未考虑过的全新盘局</a:t>
            </a:r>
            <a:r>
              <a:rPr lang="zh-CN" altLang="en-US" sz="2400" dirty="0"/>
              <a:t>；</a:t>
            </a:r>
            <a:r>
              <a:rPr lang="zh-CN" altLang="en-US" sz="2400" i="1" u="sng" dirty="0"/>
              <a:t>另一种是对它目前发现的最有效的路线的基础上进行微小的改进</a:t>
            </a:r>
            <a:endParaRPr lang="en-US" altLang="zh-CN" sz="2400" i="1" u="sng" dirty="0"/>
          </a:p>
          <a:p>
            <a:pPr marL="457200" lvl="1" indent="0">
              <a:lnSpc>
                <a:spcPct val="100000"/>
              </a:lnSpc>
              <a:buNone/>
            </a:pPr>
            <a:r>
              <a:rPr lang="zh-CN" altLang="en-US" sz="2400" i="1" u="sng" dirty="0"/>
              <a:t>（</a:t>
            </a:r>
            <a:r>
              <a:rPr lang="zh-CN" altLang="en-US" sz="2400" i="1" u="sng" dirty="0">
                <a:solidFill>
                  <a:srgbClr val="FF0000"/>
                </a:solidFill>
              </a:rPr>
              <a:t>自己尝试进化</a:t>
            </a:r>
            <a:r>
              <a:rPr lang="zh-CN" altLang="en-US" sz="2400" i="1" u="sng" dirty="0"/>
              <a:t>）</a:t>
            </a:r>
            <a:r>
              <a:rPr lang="zh-CN" altLang="en-US" sz="2400" dirty="0"/>
              <a:t>。</a:t>
            </a:r>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
        <p:nvSpPr>
          <p:cNvPr id="2" name="文本框 1"/>
          <p:cNvSpPr txBox="1"/>
          <p:nvPr/>
        </p:nvSpPr>
        <p:spPr>
          <a:xfrm>
            <a:off x="4267897" y="5882725"/>
            <a:ext cx="4288560" cy="646331"/>
          </a:xfrm>
          <a:prstGeom prst="rect">
            <a:avLst/>
          </a:prstGeom>
          <a:noFill/>
          <a:ln>
            <a:solidFill>
              <a:srgbClr val="FF0000"/>
            </a:solidFill>
          </a:ln>
        </p:spPr>
        <p:txBody>
          <a:bodyPr wrap="square" rtlCol="0">
            <a:spAutoFit/>
          </a:bodyPr>
          <a:lstStyle/>
          <a:p>
            <a:r>
              <a:rPr lang="zh-CN" altLang="en-US" dirty="0"/>
              <a:t>此处</a:t>
            </a:r>
            <a:r>
              <a:rPr lang="zh-CN" altLang="en-US" b="1" dirty="0">
                <a:solidFill>
                  <a:srgbClr val="FF0000"/>
                </a:solidFill>
              </a:rPr>
              <a:t>控制是指相对于计算机而言</a:t>
            </a:r>
            <a:r>
              <a:rPr lang="zh-CN" altLang="en-US" dirty="0"/>
              <a:t>，指计算机对学习的控制</a:t>
            </a:r>
            <a:endParaRPr lang="en-US" dirty="0"/>
          </a:p>
        </p:txBody>
      </p:sp>
    </p:spTree>
  </p:cSld>
  <p:clrMapOvr>
    <a:masterClrMapping/>
  </p:clrMapOvr>
  <p:transition>
    <p:blinds dir="vert"/>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000108"/>
            <a:ext cx="8153400" cy="4762910"/>
          </a:xfrm>
        </p:spPr>
        <p:txBody>
          <a:bodyPr/>
          <a:lstStyle/>
          <a:p>
            <a:pPr>
              <a:lnSpc>
                <a:spcPct val="100000"/>
              </a:lnSpc>
              <a:buNone/>
            </a:pPr>
            <a:r>
              <a:rPr lang="zh-CN" altLang="en-US" b="1" dirty="0"/>
              <a:t>（</a:t>
            </a:r>
            <a:r>
              <a:rPr lang="en-US" b="1" dirty="0"/>
              <a:t>3</a:t>
            </a:r>
            <a:r>
              <a:rPr lang="zh-CN" altLang="en-US" b="1" dirty="0"/>
              <a:t>）训练集的分布是否与实际数据集具有相似的分布。</a:t>
            </a:r>
            <a:endParaRPr lang="en-US" altLang="zh-CN" b="1" dirty="0"/>
          </a:p>
          <a:p>
            <a:pPr>
              <a:lnSpc>
                <a:spcPct val="100000"/>
              </a:lnSpc>
              <a:buNone/>
            </a:pPr>
            <a:endParaRPr lang="en-US" altLang="zh-CN" b="1" dirty="0"/>
          </a:p>
          <a:p>
            <a:pPr>
              <a:lnSpc>
                <a:spcPct val="100000"/>
              </a:lnSpc>
            </a:pPr>
            <a:r>
              <a:rPr lang="zh-CN" altLang="en-US" dirty="0"/>
              <a:t>一般情况下，</a:t>
            </a:r>
            <a:r>
              <a:rPr lang="zh-CN" altLang="en-US" i="1" u="sng" dirty="0"/>
              <a:t>训练集的分布与实际数据集的</a:t>
            </a:r>
            <a:r>
              <a:rPr lang="zh-CN" altLang="en-US" i="1" u="sng" dirty="0">
                <a:solidFill>
                  <a:srgbClr val="FF0000"/>
                </a:solidFill>
              </a:rPr>
              <a:t>分布越相似</a:t>
            </a:r>
            <a:r>
              <a:rPr lang="zh-CN" altLang="en-US" i="1" u="sng" dirty="0"/>
              <a:t>，学习的</a:t>
            </a:r>
            <a:r>
              <a:rPr lang="zh-CN" altLang="en-US" i="1" u="sng" dirty="0">
                <a:solidFill>
                  <a:srgbClr val="FF0000"/>
                </a:solidFill>
              </a:rPr>
              <a:t>结果就越为可靠</a:t>
            </a:r>
            <a:r>
              <a:rPr lang="zh-CN" altLang="en-US" dirty="0"/>
              <a:t>。</a:t>
            </a:r>
            <a:endParaRPr lang="en-US" altLang="zh-CN" dirty="0"/>
          </a:p>
          <a:p>
            <a:pPr>
              <a:lnSpc>
                <a:spcPct val="100000"/>
              </a:lnSpc>
            </a:pPr>
            <a:endParaRPr lang="en-US" altLang="zh-CN" dirty="0"/>
          </a:p>
          <a:p>
            <a:pPr>
              <a:lnSpc>
                <a:spcPct val="100000"/>
              </a:lnSpc>
            </a:pPr>
            <a:r>
              <a:rPr lang="zh-CN" altLang="en-US" dirty="0"/>
              <a:t>以</a:t>
            </a:r>
            <a:r>
              <a:rPr lang="en-US" dirty="0"/>
              <a:t>TD-Gammon</a:t>
            </a:r>
            <a:r>
              <a:rPr lang="zh-CN" altLang="en-US" dirty="0"/>
              <a:t>系统（西洋双陆棋学习）为例，</a:t>
            </a:r>
            <a:r>
              <a:rPr lang="zh-CN" altLang="en-US" u="sng" dirty="0"/>
              <a:t>假如计算机下跳棋学习系统的</a:t>
            </a:r>
            <a:r>
              <a:rPr lang="zh-CN" altLang="en-US" b="1" u="sng" dirty="0"/>
              <a:t>目的是参加世界锦标赛</a:t>
            </a:r>
            <a:r>
              <a:rPr lang="zh-CN" altLang="en-US" dirty="0"/>
              <a:t>（即</a:t>
            </a:r>
            <a:r>
              <a:rPr lang="en-US" i="1" dirty="0"/>
              <a:t>P</a:t>
            </a:r>
            <a:r>
              <a:rPr lang="zh-CN" altLang="en-US" dirty="0"/>
              <a:t>为该系统将来在世界锦标赛上的胜率），那么用</a:t>
            </a:r>
            <a:r>
              <a:rPr lang="zh-CN" altLang="en-US" u="sng" dirty="0"/>
              <a:t>计算机自己跟自己下跳棋的方式进行</a:t>
            </a:r>
            <a:r>
              <a:rPr lang="zh-CN" altLang="en-US" b="1" u="sng" dirty="0"/>
              <a:t>学习是不够</a:t>
            </a:r>
            <a:r>
              <a:rPr lang="zh-CN" altLang="en-US" dirty="0"/>
              <a:t>的，</a:t>
            </a:r>
            <a:r>
              <a:rPr lang="zh-CN" altLang="en-US" u="sng" dirty="0"/>
              <a:t>其训练集（所用的训练例）不能代表实际数据集（在世界锦标赛上遇到的可能棋局）</a:t>
            </a:r>
            <a:r>
              <a:rPr lang="zh-CN" altLang="en-US" dirty="0"/>
              <a:t>。</a:t>
            </a:r>
          </a:p>
          <a:p>
            <a:pPr>
              <a:lnSpc>
                <a:spcPct val="100000"/>
              </a:lnSpc>
            </a:pPr>
            <a:endParaRPr lang="zh-CN" altLang="en-US" dirty="0"/>
          </a:p>
        </p:txBody>
      </p:sp>
      <p:sp>
        <p:nvSpPr>
          <p:cNvPr id="4" name="文本占位符 3"/>
          <p:cNvSpPr>
            <a:spLocks noGrp="1"/>
          </p:cNvSpPr>
          <p:nvPr>
            <p:ph type="body" sz="quarter" idx="14"/>
          </p:nvPr>
        </p:nvSpPr>
        <p:spPr/>
        <p:txBody>
          <a:bodyPr/>
          <a:lstStyle/>
          <a:p>
            <a:r>
              <a:rPr lang="en-US" altLang="zh-CN" dirty="0"/>
              <a:t>4.2</a:t>
            </a:r>
            <a:r>
              <a:rPr lang="zh-CN" altLang="en-US" dirty="0"/>
              <a:t>机器学习活动</a:t>
            </a:r>
          </a:p>
        </p:txBody>
      </p:sp>
      <p:sp>
        <p:nvSpPr>
          <p:cNvPr id="2" name="文本框 1"/>
          <p:cNvSpPr txBox="1"/>
          <p:nvPr/>
        </p:nvSpPr>
        <p:spPr>
          <a:xfrm>
            <a:off x="678406" y="5439852"/>
            <a:ext cx="7677496" cy="923330"/>
          </a:xfrm>
          <a:prstGeom prst="rect">
            <a:avLst/>
          </a:prstGeom>
          <a:noFill/>
          <a:ln>
            <a:solidFill>
              <a:srgbClr val="FF0000"/>
            </a:solidFill>
          </a:ln>
        </p:spPr>
        <p:txBody>
          <a:bodyPr wrap="square" rtlCol="0">
            <a:spAutoFit/>
          </a:bodyPr>
          <a:lstStyle/>
          <a:p>
            <a:r>
              <a:rPr lang="zh-CN" altLang="en-US" b="1" dirty="0"/>
              <a:t>二层含义</a:t>
            </a:r>
            <a:r>
              <a:rPr lang="zh-CN" altLang="en-US" dirty="0"/>
              <a:t>：</a:t>
            </a:r>
            <a:r>
              <a:rPr lang="en-US" altLang="zh-CN" dirty="0"/>
              <a:t>1</a:t>
            </a:r>
            <a:r>
              <a:rPr lang="zh-CN" altLang="en-US" dirty="0"/>
              <a:t>）</a:t>
            </a:r>
            <a:r>
              <a:rPr lang="zh-CN" altLang="en-US" b="1" dirty="0"/>
              <a:t>训练集是</a:t>
            </a:r>
            <a:r>
              <a:rPr lang="zh-CN" altLang="en-US" dirty="0"/>
              <a:t>实际数据集中的</a:t>
            </a:r>
            <a:r>
              <a:rPr lang="zh-CN" altLang="en-US" b="1" dirty="0"/>
              <a:t>一部分</a:t>
            </a:r>
            <a:r>
              <a:rPr lang="zh-CN" altLang="en-US" dirty="0"/>
              <a:t>，相当于</a:t>
            </a:r>
            <a:r>
              <a:rPr lang="zh-CN" altLang="en-US" b="1" dirty="0"/>
              <a:t>采样的数据</a:t>
            </a:r>
            <a:endParaRPr lang="en-US" altLang="zh-CN" b="1" dirty="0"/>
          </a:p>
          <a:p>
            <a:r>
              <a:rPr lang="en-US" altLang="zh-CN" dirty="0"/>
              <a:t>                  2</a:t>
            </a:r>
            <a:r>
              <a:rPr lang="zh-CN" altLang="en-US" dirty="0"/>
              <a:t>）</a:t>
            </a:r>
            <a:r>
              <a:rPr lang="zh-CN" altLang="en-US" b="1" dirty="0"/>
              <a:t>训练集不是</a:t>
            </a:r>
            <a:r>
              <a:rPr lang="zh-CN" altLang="en-US" dirty="0"/>
              <a:t>实际数据集中的</a:t>
            </a:r>
            <a:r>
              <a:rPr lang="zh-CN" altLang="en-US" b="1" dirty="0"/>
              <a:t>一部分</a:t>
            </a:r>
            <a:r>
              <a:rPr lang="zh-CN" altLang="en-US" dirty="0"/>
              <a:t>。但</a:t>
            </a:r>
            <a:r>
              <a:rPr lang="zh-CN" altLang="en-US" b="1" dirty="0"/>
              <a:t>希望分布接近。如基于实例的学习方法  </a:t>
            </a:r>
            <a:endParaRPr lang="en-US" b="1" dirty="0"/>
          </a:p>
        </p:txBody>
      </p:sp>
      <p:cxnSp>
        <p:nvCxnSpPr>
          <p:cNvPr id="7" name="曲线连接符 6"/>
          <p:cNvCxnSpPr>
            <a:endCxn id="2" idx="0"/>
          </p:cNvCxnSpPr>
          <p:nvPr/>
        </p:nvCxnSpPr>
        <p:spPr>
          <a:xfrm rot="5400000">
            <a:off x="3353864" y="3434790"/>
            <a:ext cx="3168352" cy="841772"/>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30507</TotalTime>
  <Words>19950</Words>
  <Application>Microsoft Office PowerPoint</Application>
  <PresentationFormat>全屏显示(4:3)</PresentationFormat>
  <Paragraphs>1599</Paragraphs>
  <Slides>289</Slides>
  <Notes>3</Notes>
  <HiddenSlides>0</HiddenSlides>
  <MMClips>4</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6</vt:i4>
      </vt:variant>
      <vt:variant>
        <vt:lpstr>幻灯片标题</vt:lpstr>
      </vt:variant>
      <vt:variant>
        <vt:i4>289</vt:i4>
      </vt:variant>
    </vt:vector>
  </HeadingPairs>
  <TitlesOfParts>
    <vt:vector size="309" baseType="lpstr">
      <vt:lpstr>Arial Unicode MS</vt:lpstr>
      <vt:lpstr>华文细黑</vt:lpstr>
      <vt:lpstr>华文中宋</vt:lpstr>
      <vt:lpstr>楷体_GB2312</vt:lpstr>
      <vt:lpstr>宋体</vt:lpstr>
      <vt:lpstr>Arial</vt:lpstr>
      <vt:lpstr>Calibri</vt:lpstr>
      <vt:lpstr>Calibri Light</vt:lpstr>
      <vt:lpstr>Cambria Math</vt:lpstr>
      <vt:lpstr>Courier New</vt:lpstr>
      <vt:lpstr>Times New Roman</vt:lpstr>
      <vt:lpstr>Verdana</vt:lpstr>
      <vt:lpstr>Wingdings</vt:lpstr>
      <vt:lpstr>Office 主题</vt:lpstr>
      <vt:lpstr>Visio</vt:lpstr>
      <vt:lpstr>Photo Editor 照片</vt:lpstr>
      <vt:lpstr>文档</vt:lpstr>
      <vt:lpstr>Equation</vt:lpstr>
      <vt:lpstr>Microsoft Word Picture</vt:lpstr>
      <vt:lpstr>Equation.3</vt:lpstr>
      <vt:lpstr>第5章  机器学习</vt:lpstr>
      <vt:lpstr>内容简介</vt:lpstr>
      <vt:lpstr>目录</vt:lpstr>
      <vt:lpstr>学习目的</vt:lpstr>
      <vt:lpstr>学习的概念</vt:lpstr>
      <vt:lpstr>什么是机器学习？</vt:lpstr>
      <vt:lpstr>机器学习</vt:lpstr>
      <vt:lpstr>机器学习与人工智能</vt:lpstr>
      <vt:lpstr>CMU 的机器学习定义</vt:lpstr>
      <vt:lpstr>机器学习的重要性</vt:lpstr>
      <vt:lpstr>机器学习的重要性</vt:lpstr>
      <vt:lpstr>机器学习的重要性</vt:lpstr>
      <vt:lpstr>机器学习的重要性</vt:lpstr>
      <vt:lpstr>机器学习的重要性</vt:lpstr>
      <vt:lpstr>机器学习的重要性</vt:lpstr>
      <vt:lpstr>关于深度学习： 2014 Nature文章</vt:lpstr>
      <vt:lpstr>机器学习 研究意义</vt:lpstr>
      <vt:lpstr>机器学习所要解决的一些典型问题</vt:lpstr>
      <vt:lpstr>PowerPoint 演示文稿</vt:lpstr>
      <vt:lpstr>PowerPoint 演示文稿</vt:lpstr>
      <vt:lpstr>PowerPoint 演示文稿</vt:lpstr>
      <vt:lpstr>PowerPoint 演示文稿</vt:lpstr>
      <vt:lpstr>PowerPoint 演示文稿</vt:lpstr>
      <vt:lpstr>Jeff Dean晒Google Brain团队2017成绩单，真X！ </vt:lpstr>
      <vt:lpstr>Google Brain团队2017成绩单</vt:lpstr>
      <vt:lpstr>Google Brain团队2017成绩单</vt:lpstr>
      <vt:lpstr>Google Brain团队2017成绩单</vt:lpstr>
      <vt:lpstr>Google Brain团队2017成绩单</vt:lpstr>
      <vt:lpstr>Google Brain团队2017成绩单</vt:lpstr>
      <vt:lpstr>Google Brain团队2017成绩单</vt:lpstr>
      <vt:lpstr>PowerPoint 演示文稿</vt:lpstr>
      <vt:lpstr>PowerPoint 演示文稿</vt:lpstr>
      <vt:lpstr>PowerPoint 演示文稿</vt:lpstr>
      <vt:lpstr>   Google猫脸识别 2012</vt:lpstr>
      <vt:lpstr>   Google猫脸识别 2012</vt:lpstr>
      <vt:lpstr>             智能时代的到来        围棋、象棋、自动驾驶&amp;机器狗</vt:lpstr>
      <vt:lpstr>PowerPoint 演示文稿</vt:lpstr>
      <vt:lpstr>PowerPoint 演示文稿</vt:lpstr>
      <vt:lpstr>智能时代来临</vt:lpstr>
      <vt:lpstr>计算机VS围棋</vt:lpstr>
      <vt:lpstr>PowerPoint 演示文稿</vt:lpstr>
      <vt:lpstr>PowerPoint 演示文稿</vt:lpstr>
      <vt:lpstr>Games from the match between AlphaGo and the European champion, Fan Hui</vt:lpstr>
      <vt:lpstr>Monte Carlo tree search in AlphaGo 蒙特卡洛树搜索方法</vt:lpstr>
      <vt:lpstr>AlphaGo move selection</vt:lpstr>
      <vt:lpstr>围棋的解空间已经达到宇宙级别 </vt:lpstr>
      <vt:lpstr>围棋人机对战史 (对应着人工智能的发展史)</vt:lpstr>
      <vt:lpstr>围棋人机对战史</vt:lpstr>
      <vt:lpstr>2017年5月23日  AlphaGo  VS   柯洁 浙江桐乡</vt:lpstr>
      <vt:lpstr>PowerPoint 演示文稿</vt:lpstr>
      <vt:lpstr>PowerPoint 演示文稿</vt:lpstr>
      <vt:lpstr>PowerPoint 演示文稿</vt:lpstr>
      <vt:lpstr>PowerPoint 演示文稿</vt:lpstr>
      <vt:lpstr>PowerPoint 演示文稿</vt:lpstr>
      <vt:lpstr>PowerPoint 演示文稿</vt:lpstr>
      <vt:lpstr>柯洁</vt:lpstr>
      <vt:lpstr>柯洁怎样才有可能赢得比赛？</vt:lpstr>
      <vt:lpstr>搜狗CEO 王小川: AlphaGo2.0 的技术原理                                 -与之前有着巨大不同</vt:lpstr>
      <vt:lpstr>搜狗CEO 王小川: AlphaGo2.0 的技术原理                                 -与之前有着巨大不同</vt:lpstr>
      <vt:lpstr>AlphaGo vs 柯洁  另一面的评论</vt:lpstr>
      <vt:lpstr>AlphaGo vs 柯洁  另一面的评论</vt:lpstr>
      <vt:lpstr>AlphaGo vs 柯洁  另一面的评论</vt:lpstr>
      <vt:lpstr>“（国际象棋）人机之战”简史</vt:lpstr>
      <vt:lpstr>PowerPoint 演示文稿</vt:lpstr>
      <vt:lpstr>PowerPoint 演示文稿</vt:lpstr>
      <vt:lpstr>PowerPoint 演示文稿</vt:lpstr>
      <vt:lpstr>IBM的“深蓝”</vt:lpstr>
      <vt:lpstr>IBM的沃森</vt:lpstr>
      <vt:lpstr>2011年，沃森的一些指标</vt:lpstr>
      <vt:lpstr>PowerPoint 演示文稿</vt:lpstr>
      <vt:lpstr>PowerPoint 演示文稿</vt:lpstr>
      <vt:lpstr>1989年 CMU Campus</vt:lpstr>
      <vt:lpstr>ALVINN 自动驾驶系统</vt:lpstr>
      <vt:lpstr>PowerPoint 演示文稿</vt:lpstr>
      <vt:lpstr>Google的无人驾驶项目</vt:lpstr>
      <vt:lpstr>UBER的无人驾驶项目</vt:lpstr>
      <vt:lpstr>UBER自动驾驶汽车的交通事故，事故造成一人死亡</vt:lpstr>
      <vt:lpstr>Intel收购Mobieye</vt:lpstr>
      <vt:lpstr>关于Mobileye</vt:lpstr>
      <vt:lpstr>总结：机器学习的基本思路</vt:lpstr>
      <vt:lpstr>ALVINN系统的学习模型</vt:lpstr>
      <vt:lpstr>ALVINN系统的学习模型</vt:lpstr>
      <vt:lpstr>PowerPoint 演示文稿</vt:lpstr>
      <vt:lpstr>PowerPoint 演示文稿</vt:lpstr>
      <vt:lpstr>四大产品</vt:lpstr>
      <vt:lpstr>1. 波士顿动力已经显示出“会咬的”微型机器人-2016</vt:lpstr>
      <vt:lpstr>2. 现在谁也阻止不了波士顿动力家的“机器狗”开门了！</vt:lpstr>
      <vt:lpstr>3. 波士顿动力又出新招“虐”机器狗 十狗组队拉车不累2019</vt:lpstr>
      <vt:lpstr>4. 机器狗Spot Mini舞技惊人 大秀“魔鬼的步伐”</vt:lpstr>
      <vt:lpstr>目录</vt:lpstr>
      <vt:lpstr>5.1.1学习系统定义</vt:lpstr>
      <vt:lpstr>PowerPoint 演示文稿</vt:lpstr>
      <vt:lpstr>PowerPoint 演示文稿</vt:lpstr>
      <vt:lpstr>目录</vt:lpstr>
      <vt:lpstr>5.2机器学习活动</vt:lpstr>
      <vt:lpstr>5.2.1训练经验的选择</vt:lpstr>
      <vt:lpstr>PowerPoint 演示文稿</vt:lpstr>
      <vt:lpstr>PowerPoint 演示文稿</vt:lpstr>
      <vt:lpstr>PowerPoint 演示文稿</vt:lpstr>
      <vt:lpstr>5.2.2 目标函数的选择</vt:lpstr>
      <vt:lpstr>5.2.2 理解目标函数的选择</vt:lpstr>
      <vt:lpstr>5.2.2目标函数的选择</vt:lpstr>
      <vt:lpstr>PowerPoint 演示文稿</vt:lpstr>
      <vt:lpstr>5.2.3目标函数的表示</vt:lpstr>
      <vt:lpstr>PowerPoint 演示文稿</vt:lpstr>
      <vt:lpstr>系数的确定</vt:lpstr>
      <vt:lpstr>PowerPoint 演示文稿</vt:lpstr>
      <vt:lpstr>5.2.4函数逼近算法的选择</vt:lpstr>
      <vt:lpstr>PowerPoint 演示文稿</vt:lpstr>
      <vt:lpstr>PowerPoint 演示文稿</vt:lpstr>
      <vt:lpstr>PowerPoint 演示文稿</vt:lpstr>
      <vt:lpstr>目录</vt:lpstr>
      <vt:lpstr>5.3 机器学习系统</vt:lpstr>
      <vt:lpstr>5.3.1 执行器</vt:lpstr>
      <vt:lpstr>5.3.2 评价器</vt:lpstr>
      <vt:lpstr>5.3.3泛化器</vt:lpstr>
      <vt:lpstr>5.3.4实验生成器</vt:lpstr>
      <vt:lpstr>总结：机器学习学什么？</vt:lpstr>
      <vt:lpstr>目录</vt:lpstr>
      <vt:lpstr>5.4主要类型</vt:lpstr>
      <vt:lpstr>5.4.1基于实例学习</vt:lpstr>
      <vt:lpstr>PowerPoint 演示文稿</vt:lpstr>
      <vt:lpstr>PowerPoint 演示文稿</vt:lpstr>
      <vt:lpstr>线性拟合的问题和局部加权回归方法</vt:lpstr>
      <vt:lpstr>PowerPoint 演示文稿</vt:lpstr>
      <vt:lpstr>PowerPoint 演示文稿</vt:lpstr>
      <vt:lpstr>5.4.2概念学习</vt:lpstr>
      <vt:lpstr>PowerPoint 演示文稿</vt:lpstr>
      <vt:lpstr>PowerPoint 演示文稿</vt:lpstr>
      <vt:lpstr>假设集 H</vt:lpstr>
      <vt:lpstr>PowerPoint 演示文稿</vt:lpstr>
      <vt:lpstr>概念学习表达</vt:lpstr>
      <vt:lpstr>PowerPoint 演示文稿</vt:lpstr>
      <vt:lpstr>如何搜索</vt:lpstr>
      <vt:lpstr>PowerPoint 演示文稿</vt:lpstr>
      <vt:lpstr>Find-S例子</vt:lpstr>
      <vt:lpstr>一般到特殊性质</vt:lpstr>
      <vt:lpstr>PowerPoint 演示文稿</vt:lpstr>
      <vt:lpstr>5.4.3决策树学习</vt:lpstr>
      <vt:lpstr>PowerPoint 演示文稿</vt:lpstr>
      <vt:lpstr>PowerPoint 演示文稿</vt:lpstr>
      <vt:lpstr>PowerPoint 演示文稿</vt:lpstr>
      <vt:lpstr>PowerPoint 演示文稿</vt:lpstr>
      <vt:lpstr>4.4.4人工神经网络  （Artificial Neural Network, ANN）</vt:lpstr>
      <vt:lpstr>生物神经元的结构与功能特性</vt:lpstr>
      <vt:lpstr>PowerPoint 演示文稿</vt:lpstr>
      <vt:lpstr>人脑中的神经网络</vt:lpstr>
      <vt:lpstr>人脑中的神经网络</vt:lpstr>
      <vt:lpstr>人脑中的神经网络</vt:lpstr>
      <vt:lpstr>人的神经网络：860亿神经元能做什么？</vt:lpstr>
      <vt:lpstr>人的神经网络：你所不知道的厉害</vt:lpstr>
      <vt:lpstr>人的神经网络：你所不知道的厉害</vt:lpstr>
      <vt:lpstr>人的神经网络：你所不知道的厉害</vt:lpstr>
      <vt:lpstr>机器有多笨？</vt:lpstr>
      <vt:lpstr>5.4.4人工神经网络  （Artificial Neural Network, ANN）</vt:lpstr>
      <vt:lpstr>ANN 组成</vt:lpstr>
      <vt:lpstr>PowerPoint 演示文稿</vt:lpstr>
      <vt:lpstr>PowerPoint 演示文稿</vt:lpstr>
      <vt:lpstr>神经元中的激发函数</vt:lpstr>
      <vt:lpstr>神经元中的激发函数</vt:lpstr>
      <vt:lpstr>神经元中的激发函数</vt:lpstr>
      <vt:lpstr>人工神经网络连接方式</vt:lpstr>
      <vt:lpstr>无反馈前向网络</vt:lpstr>
      <vt:lpstr>PowerPoint 演示文稿</vt:lpstr>
      <vt:lpstr>Google猫脸识别中使用的神经网络架构</vt:lpstr>
      <vt:lpstr>PowerPoint 演示文稿</vt:lpstr>
      <vt:lpstr>梯度下降法 </vt:lpstr>
      <vt:lpstr>梯度下降法和神经网络的结合</vt:lpstr>
      <vt:lpstr>  多层网络的反传播BP算法  （Back Propagation）</vt:lpstr>
      <vt:lpstr>多层网络的反传播BP算法 （back propagation）</vt:lpstr>
      <vt:lpstr>BP算法直观演示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BP算法缺点</vt:lpstr>
      <vt:lpstr>人工神经网络解决合适的问题</vt:lpstr>
      <vt:lpstr>人工神经网络解决合适的问题</vt:lpstr>
      <vt:lpstr>人工神经网络解决合适的问题</vt:lpstr>
      <vt:lpstr>4.4.5贝叶斯学习</vt:lpstr>
      <vt:lpstr>PowerPoint 演示文稿</vt:lpstr>
      <vt:lpstr>理解先验概率</vt:lpstr>
      <vt:lpstr>PowerPoint 演示文稿</vt:lpstr>
      <vt:lpstr>后验概率如何计算</vt:lpstr>
      <vt:lpstr>理解后验概率</vt:lpstr>
      <vt:lpstr>贝叶斯学习:极大后验假设</vt:lpstr>
      <vt:lpstr>PowerPoint 演示文稿</vt:lpstr>
      <vt:lpstr>PowerPoint 演示文稿</vt:lpstr>
      <vt:lpstr>PowerPoint 演示文稿</vt:lpstr>
      <vt:lpstr>例子: 《机器学习》第三章</vt:lpstr>
      <vt:lpstr>Question?</vt:lpstr>
      <vt:lpstr> 新实例： (Outlook = sunny, Temprature = cool, Humidity = high, Wind = strong)</vt:lpstr>
      <vt:lpstr>NB Classifiers的好坏</vt:lpstr>
      <vt:lpstr>5.4.8遗传算法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5.4.7增强学习 （Reinforcement Learning）</vt:lpstr>
      <vt:lpstr>PowerPoint 演示文稿</vt:lpstr>
      <vt:lpstr>PowerPoint 演示文稿</vt:lpstr>
      <vt:lpstr>PowerPoint 演示文稿</vt:lpstr>
      <vt:lpstr>PowerPoint 演示文稿</vt:lpstr>
      <vt:lpstr>Q-learning Example： Path finder</vt:lpstr>
      <vt:lpstr>房间与图</vt:lpstr>
      <vt:lpstr>PowerPoint 演示文稿</vt:lpstr>
      <vt:lpstr>Reward值矩阵</vt:lpstr>
      <vt:lpstr>Q矩阵：表示agent已经从经验中学到的知识</vt:lpstr>
      <vt:lpstr>PowerPoint 演示文稿</vt:lpstr>
      <vt:lpstr>PowerPoint 演示文稿</vt:lpstr>
      <vt:lpstr>Q-learning的一次学习（训练）过程</vt:lpstr>
      <vt:lpstr>Q-learning算法 </vt:lpstr>
      <vt:lpstr>PowerPoint 演示文稿</vt:lpstr>
      <vt:lpstr>利用矩阵Q寻找路径path</vt:lpstr>
      <vt:lpstr>Q-learning example by hand</vt:lpstr>
      <vt:lpstr>第一次episode训练：房间1出发的</vt:lpstr>
      <vt:lpstr>第一次episode训练：房间1出发的 （continue）</vt:lpstr>
      <vt:lpstr>第二次episode迭代:从房间3出发</vt:lpstr>
      <vt:lpstr>第二次episode迭代:从房间3出发</vt:lpstr>
      <vt:lpstr>第二次episode迭代:从房间3出发</vt:lpstr>
      <vt:lpstr>Final Q矩阵</vt:lpstr>
      <vt:lpstr>根据Q矩阵，寻找最优路径</vt:lpstr>
      <vt:lpstr>Discussion： Q-learning 本质上是什么？</vt:lpstr>
      <vt:lpstr>Deep reinforcement learning</vt:lpstr>
      <vt:lpstr>Show Demos</vt:lpstr>
      <vt:lpstr>目录</vt:lpstr>
      <vt:lpstr>5.5.1 K-Means算法</vt:lpstr>
      <vt:lpstr>PowerPoint 演示文稿</vt:lpstr>
      <vt:lpstr>PowerPoint 演示文稿</vt:lpstr>
      <vt:lpstr>PowerPoint 演示文稿</vt:lpstr>
      <vt:lpstr>PowerPoint 演示文稿</vt:lpstr>
      <vt:lpstr>求点群中心的算法</vt:lpstr>
      <vt:lpstr>求点群中心的算法</vt:lpstr>
      <vt:lpstr>如何逼近中心</vt:lpstr>
      <vt:lpstr>补充：</vt:lpstr>
      <vt:lpstr>K-Means主要有两个最重大的缺陷 ——都和初始值有关： </vt:lpstr>
      <vt:lpstr>K-Means 算法应用</vt:lpstr>
      <vt:lpstr>一个很不错的应用例子</vt:lpstr>
      <vt:lpstr>PowerPoint 演示文稿</vt:lpstr>
      <vt:lpstr>PowerPoint 演示文稿</vt:lpstr>
      <vt:lpstr>5.5.2 k-近邻算法 （k Nearest neighbor, kNN）</vt:lpstr>
      <vt:lpstr>PowerPoint 演示文稿</vt:lpstr>
      <vt:lpstr>PowerPoint 演示文稿</vt:lpstr>
      <vt:lpstr>PowerPoint 演示文稿</vt:lpstr>
      <vt:lpstr>KNN算法与k-Means算法不同</vt:lpstr>
      <vt:lpstr>kNN经典的图解释</vt:lpstr>
      <vt:lpstr>PowerPoint 演示文稿</vt:lpstr>
      <vt:lpstr>PowerPoint 演示文稿</vt:lpstr>
      <vt:lpstr>PowerPoint 演示文稿</vt:lpstr>
      <vt:lpstr>PowerPoint 演示文稿</vt:lpstr>
      <vt:lpstr>kNN用于预测实例</vt:lpstr>
      <vt:lpstr>PowerPoint 演示文稿</vt:lpstr>
      <vt:lpstr>PowerPoint 演示文稿</vt:lpstr>
      <vt:lpstr>4.5.3 ID3算法</vt:lpstr>
      <vt:lpstr>PowerPoint 演示文稿</vt:lpstr>
      <vt:lpstr>PowerPoint 演示文稿</vt:lpstr>
      <vt:lpstr>PowerPoint 演示文稿</vt:lpstr>
      <vt:lpstr>PowerPoint 演示文稿</vt:lpstr>
      <vt:lpstr>ID3算法例子</vt:lpstr>
      <vt:lpstr>ID3算法例子</vt:lpstr>
      <vt:lpstr>ID3算法例子</vt:lpstr>
      <vt:lpstr>ID3算法例子</vt:lpstr>
      <vt:lpstr>ID3算法例子</vt:lpstr>
      <vt:lpstr>ID3算法例子</vt:lpstr>
      <vt:lpstr>ID3算法例子</vt:lpstr>
      <vt:lpstr>PowerPoint 演示文稿</vt:lpstr>
      <vt:lpstr>PowerPoint 演示文稿</vt:lpstr>
      <vt:lpstr>PowerPoint 演示文稿</vt:lpstr>
      <vt:lpstr>目录</vt:lpstr>
      <vt:lpstr>5.6应用案例</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WanXili</cp:lastModifiedBy>
  <cp:revision>2886</cp:revision>
  <dcterms:created xsi:type="dcterms:W3CDTF">2007-03-02T11:26:21Z</dcterms:created>
  <dcterms:modified xsi:type="dcterms:W3CDTF">2022-05-24T05:28:56Z</dcterms:modified>
</cp:coreProperties>
</file>